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145D"/>
    <a:srgbClr val="00AD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F8FCF-5C98-45DC-B6A6-A53DE4F061C6}" type="datetimeFigureOut">
              <a:rPr lang="en-IE" smtClean="0"/>
              <a:pPr/>
              <a:t>17/06/2015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1DCBE-3829-4560-9DCD-D01676BE228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01114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0846" y="1578466"/>
            <a:ext cx="6425490" cy="2520280"/>
          </a:xfrm>
        </p:spPr>
        <p:txBody>
          <a:bodyPr anchor="b">
            <a:noAutofit/>
          </a:bodyPr>
          <a:lstStyle>
            <a:lvl1pPr algn="l">
              <a:lnSpc>
                <a:spcPts val="5600"/>
              </a:lnSpc>
              <a:defRPr sz="6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4402" y="4619580"/>
            <a:ext cx="2952000" cy="792088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7584" y="6356350"/>
            <a:ext cx="10081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8FE543F-01EE-4560-BC41-25CB9737EC45}" type="datetimeFigureOut">
              <a:rPr lang="en-IE" smtClean="0"/>
              <a:pPr/>
              <a:t>17/06/2015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5647" y="6362742"/>
            <a:ext cx="266429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88024" y="6362742"/>
            <a:ext cx="93610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DAC21DB-D7B4-4286-BE60-9DC8E763806E}" type="slidenum">
              <a:rPr lang="en-IE" smtClean="0"/>
              <a:pPr/>
              <a:t>‹#›</a:t>
            </a:fld>
            <a:endParaRPr lang="en-IE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331640" y="4470668"/>
            <a:ext cx="18002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842" y="5801402"/>
            <a:ext cx="1800200" cy="562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534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E543F-01EE-4560-BC41-25CB9737EC45}" type="datetimeFigureOut">
              <a:rPr lang="en-IE" smtClean="0"/>
              <a:pPr/>
              <a:t>17/06/2015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21DB-D7B4-4286-BE60-9DC8E763806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04354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036" y="510228"/>
            <a:ext cx="5938212" cy="1766644"/>
          </a:xfrm>
        </p:spPr>
        <p:txBody>
          <a:bodyPr anchor="t"/>
          <a:lstStyle>
            <a:lvl1pPr algn="l">
              <a:lnSpc>
                <a:spcPts val="5000"/>
              </a:lnSpc>
              <a:defRPr sz="5400" b="1" cap="none"/>
            </a:lvl1pPr>
          </a:lstStyle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034" y="2404798"/>
            <a:ext cx="4570062" cy="2032314"/>
          </a:xfrm>
        </p:spPr>
        <p:txBody>
          <a:bodyPr anchor="t">
            <a:normAutofit/>
          </a:bodyPr>
          <a:lstStyle>
            <a:lvl1pPr marL="0" indent="0">
              <a:lnSpc>
                <a:spcPts val="2600"/>
              </a:lnSpc>
              <a:buNone/>
              <a:defRPr sz="1800">
                <a:solidFill>
                  <a:srgbClr val="1F145D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E543F-01EE-4560-BC41-25CB9737EC45}" type="datetimeFigureOut">
              <a:rPr lang="en-IE" smtClean="0"/>
              <a:pPr/>
              <a:t>17/06/2015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21DB-D7B4-4286-BE60-9DC8E763806E}" type="slidenum">
              <a:rPr lang="en-IE" smtClean="0"/>
              <a:pPr/>
              <a:t>‹#›</a:t>
            </a:fld>
            <a:endParaRPr lang="en-IE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827583" y="2404797"/>
            <a:ext cx="4680000" cy="0"/>
          </a:xfrm>
          <a:prstGeom prst="line">
            <a:avLst/>
          </a:prstGeom>
          <a:ln w="25400">
            <a:solidFill>
              <a:srgbClr val="1F14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27583" y="2811260"/>
            <a:ext cx="4680000" cy="0"/>
          </a:xfrm>
          <a:prstGeom prst="line">
            <a:avLst/>
          </a:prstGeom>
          <a:ln w="6350">
            <a:solidFill>
              <a:srgbClr val="1F14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3156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584" y="2404798"/>
            <a:ext cx="3826800" cy="3760506"/>
          </a:xfrm>
        </p:spPr>
        <p:txBody>
          <a:bodyPr>
            <a:normAutofit/>
          </a:bodyPr>
          <a:lstStyle>
            <a:lvl1pPr>
              <a:lnSpc>
                <a:spcPts val="2800"/>
              </a:lnSpc>
              <a:defRPr sz="1800"/>
            </a:lvl1pPr>
            <a:lvl2pPr>
              <a:lnSpc>
                <a:spcPts val="2800"/>
              </a:lnSpc>
              <a:defRPr sz="1800" b="0"/>
            </a:lvl2pPr>
            <a:lvl3pPr>
              <a:lnSpc>
                <a:spcPts val="2800"/>
              </a:lnSpc>
              <a:defRPr sz="1800" b="0"/>
            </a:lvl3pPr>
            <a:lvl4pPr>
              <a:lnSpc>
                <a:spcPts val="2800"/>
              </a:lnSpc>
              <a:defRPr sz="1800" b="0"/>
            </a:lvl4pPr>
            <a:lvl5pPr>
              <a:lnSpc>
                <a:spcPts val="2800"/>
              </a:lnSpc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032" y="2404798"/>
            <a:ext cx="3826768" cy="3760506"/>
          </a:xfrm>
        </p:spPr>
        <p:txBody>
          <a:bodyPr>
            <a:normAutofit/>
          </a:bodyPr>
          <a:lstStyle>
            <a:lvl1pPr>
              <a:lnSpc>
                <a:spcPts val="2800"/>
              </a:lnSpc>
              <a:defRPr sz="1800"/>
            </a:lvl1pPr>
            <a:lvl2pPr>
              <a:lnSpc>
                <a:spcPts val="2800"/>
              </a:lnSpc>
              <a:defRPr sz="1800" b="0"/>
            </a:lvl2pPr>
            <a:lvl3pPr>
              <a:lnSpc>
                <a:spcPts val="2800"/>
              </a:lnSpc>
              <a:defRPr sz="1800" b="0"/>
            </a:lvl3pPr>
            <a:lvl4pPr>
              <a:lnSpc>
                <a:spcPts val="2800"/>
              </a:lnSpc>
              <a:defRPr sz="1800" b="0"/>
            </a:lvl4pPr>
            <a:lvl5pPr>
              <a:lnSpc>
                <a:spcPts val="2800"/>
              </a:lnSpc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E543F-01EE-4560-BC41-25CB9737EC45}" type="datetimeFigureOut">
              <a:rPr lang="en-IE" smtClean="0"/>
              <a:pPr/>
              <a:t>17/06/2015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21DB-D7B4-4286-BE60-9DC8E763806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44155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584" y="2404797"/>
            <a:ext cx="3826800" cy="406464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584" y="2811260"/>
            <a:ext cx="3826800" cy="3282036"/>
          </a:xfrm>
        </p:spPr>
        <p:txBody>
          <a:bodyPr>
            <a:normAutofit/>
          </a:bodyPr>
          <a:lstStyle>
            <a:lvl1pPr>
              <a:defRPr sz="1400" b="0"/>
            </a:lvl1pPr>
            <a:lvl2pPr>
              <a:defRPr sz="1400" b="0"/>
            </a:lvl2pPr>
            <a:lvl3pPr>
              <a:defRPr sz="1400" b="0"/>
            </a:lvl3pPr>
            <a:lvl4pPr>
              <a:defRPr sz="1400" b="0"/>
            </a:lvl4pPr>
            <a:lvl5pPr>
              <a:defRPr sz="1400" b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032" y="2404796"/>
            <a:ext cx="3825751" cy="406463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032" y="2811259"/>
            <a:ext cx="3826768" cy="3282037"/>
          </a:xfrm>
        </p:spPr>
        <p:txBody>
          <a:bodyPr>
            <a:normAutofit/>
          </a:bodyPr>
          <a:lstStyle>
            <a:lvl1pPr>
              <a:defRPr sz="1400" b="0"/>
            </a:lvl1pPr>
            <a:lvl2pPr>
              <a:defRPr sz="1400" b="0"/>
            </a:lvl2pPr>
            <a:lvl3pPr>
              <a:defRPr sz="1400" b="0"/>
            </a:lvl3pPr>
            <a:lvl4pPr>
              <a:defRPr sz="1400" b="0"/>
            </a:lvl4pPr>
            <a:lvl5pPr>
              <a:defRPr sz="1400" b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E543F-01EE-4560-BC41-25CB9737EC45}" type="datetimeFigureOut">
              <a:rPr lang="en-IE" smtClean="0"/>
              <a:pPr/>
              <a:t>17/06/2015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21DB-D7B4-4286-BE60-9DC8E763806E}" type="slidenum">
              <a:rPr lang="en-IE" smtClean="0"/>
              <a:pPr/>
              <a:t>‹#›</a:t>
            </a:fld>
            <a:endParaRPr lang="en-IE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27583" y="2404797"/>
            <a:ext cx="3816000" cy="0"/>
          </a:xfrm>
          <a:prstGeom prst="line">
            <a:avLst/>
          </a:prstGeom>
          <a:ln w="25400">
            <a:solidFill>
              <a:srgbClr val="1F14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827583" y="2811260"/>
            <a:ext cx="3816000" cy="0"/>
          </a:xfrm>
          <a:prstGeom prst="line">
            <a:avLst/>
          </a:prstGeom>
          <a:ln w="6350">
            <a:solidFill>
              <a:srgbClr val="1F14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4860031" y="2404797"/>
            <a:ext cx="3816000" cy="0"/>
          </a:xfrm>
          <a:prstGeom prst="line">
            <a:avLst/>
          </a:prstGeom>
          <a:ln w="25400">
            <a:solidFill>
              <a:srgbClr val="1F14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860031" y="2811260"/>
            <a:ext cx="3816000" cy="0"/>
          </a:xfrm>
          <a:prstGeom prst="line">
            <a:avLst/>
          </a:prstGeom>
          <a:ln w="6350">
            <a:solidFill>
              <a:srgbClr val="1F14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1494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policy area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584" y="2404798"/>
            <a:ext cx="3826800" cy="3721366"/>
          </a:xfrm>
        </p:spPr>
        <p:txBody>
          <a:bodyPr>
            <a:normAutofit/>
          </a:bodyPr>
          <a:lstStyle>
            <a:lvl1pPr marL="0" indent="0">
              <a:lnSpc>
                <a:spcPts val="2600"/>
              </a:lnSpc>
              <a:buNone/>
              <a:defRPr sz="1400" b="0"/>
            </a:lvl1pPr>
            <a:lvl2pPr marL="457200" indent="0">
              <a:lnSpc>
                <a:spcPts val="2800"/>
              </a:lnSpc>
              <a:buNone/>
              <a:defRPr sz="1800"/>
            </a:lvl2pPr>
            <a:lvl3pPr>
              <a:lnSpc>
                <a:spcPts val="2800"/>
              </a:lnSpc>
              <a:defRPr sz="1800"/>
            </a:lvl3pPr>
            <a:lvl4pPr>
              <a:lnSpc>
                <a:spcPts val="2800"/>
              </a:lnSpc>
              <a:defRPr sz="1800"/>
            </a:lvl4pPr>
            <a:lvl5pPr>
              <a:lnSpc>
                <a:spcPts val="28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032" y="2404798"/>
            <a:ext cx="3826768" cy="3721366"/>
          </a:xfrm>
        </p:spPr>
        <p:txBody>
          <a:bodyPr>
            <a:normAutofit/>
          </a:bodyPr>
          <a:lstStyle>
            <a:lvl1pPr marL="0" indent="0">
              <a:lnSpc>
                <a:spcPts val="2600"/>
              </a:lnSpc>
              <a:buNone/>
              <a:defRPr sz="1400" b="0"/>
            </a:lvl1pPr>
            <a:lvl2pPr marL="457200" indent="0">
              <a:lnSpc>
                <a:spcPts val="2800"/>
              </a:lnSpc>
              <a:buNone/>
              <a:defRPr sz="1400" b="0"/>
            </a:lvl2pPr>
            <a:lvl3pPr marL="914400" indent="0">
              <a:lnSpc>
                <a:spcPts val="2800"/>
              </a:lnSpc>
              <a:buNone/>
              <a:defRPr sz="1400" b="0"/>
            </a:lvl3pPr>
            <a:lvl4pPr marL="1371600" indent="0">
              <a:lnSpc>
                <a:spcPts val="2800"/>
              </a:lnSpc>
              <a:buNone/>
              <a:defRPr sz="1400" b="0"/>
            </a:lvl4pPr>
            <a:lvl5pPr marL="1828800" indent="0">
              <a:lnSpc>
                <a:spcPts val="2800"/>
              </a:lnSpc>
              <a:buNone/>
              <a:defRPr sz="14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E543F-01EE-4560-BC41-25CB9737EC45}" type="datetimeFigureOut">
              <a:rPr lang="en-IE" smtClean="0"/>
              <a:pPr/>
              <a:t>17/06/2015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21DB-D7B4-4286-BE60-9DC8E763806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25117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E543F-01EE-4560-BC41-25CB9737EC45}" type="datetimeFigureOut">
              <a:rPr lang="en-IE" smtClean="0"/>
              <a:pPr/>
              <a:t>17/06/2015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21DB-D7B4-4286-BE60-9DC8E763806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0559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E543F-01EE-4560-BC41-25CB9737EC45}" type="datetimeFigureOut">
              <a:rPr lang="en-IE" smtClean="0"/>
              <a:pPr/>
              <a:t>17/06/2015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21DB-D7B4-4286-BE60-9DC8E763806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96005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gi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7584" y="510228"/>
            <a:ext cx="6984776" cy="15121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584" y="2027293"/>
            <a:ext cx="6984776" cy="37059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7584" y="6237312"/>
            <a:ext cx="10081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8FE543F-01EE-4560-BC41-25CB9737EC45}" type="datetimeFigureOut">
              <a:rPr lang="en-IE" smtClean="0"/>
              <a:pPr/>
              <a:t>17/06/2015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39752" y="6237312"/>
            <a:ext cx="35283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00192" y="6237312"/>
            <a:ext cx="7920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DAC21DB-D7B4-4286-BE60-9DC8E763806E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221423"/>
            <a:ext cx="1224136" cy="382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808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4" r:id="rId7"/>
    <p:sldLayoutId id="2147483655" r:id="rId8"/>
  </p:sldLayoutIdLst>
  <p:txStyles>
    <p:titleStyle>
      <a:lvl1pPr algn="l" defTabSz="914400" rtl="0" eaLnBrk="1" latinLnBrk="0" hangingPunct="1">
        <a:lnSpc>
          <a:spcPts val="5000"/>
        </a:lnSpc>
        <a:spcBef>
          <a:spcPct val="0"/>
        </a:spcBef>
        <a:buNone/>
        <a:defRPr sz="5400" b="1" kern="1200">
          <a:solidFill>
            <a:srgbClr val="00AD8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lnSpc>
          <a:spcPts val="24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b="1" kern="1200">
          <a:solidFill>
            <a:srgbClr val="1F145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lnSpc>
          <a:spcPts val="24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b="1" kern="1200">
          <a:solidFill>
            <a:srgbClr val="1F145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ts val="24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b="1" kern="1200">
          <a:solidFill>
            <a:srgbClr val="1F145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ts val="24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b="1" kern="1200">
          <a:solidFill>
            <a:srgbClr val="1F145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4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b="1" kern="1200">
          <a:solidFill>
            <a:srgbClr val="1F145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1772816"/>
            <a:ext cx="6425490" cy="2520280"/>
          </a:xfrm>
        </p:spPr>
        <p:txBody>
          <a:bodyPr/>
          <a:lstStyle/>
          <a:p>
            <a:r>
              <a:rPr lang="en-IE" sz="4800" dirty="0" smtClean="0"/>
              <a:t>A Universal Retirement Savings Scheme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4402" y="4437112"/>
            <a:ext cx="4447718" cy="1080120"/>
          </a:xfrm>
        </p:spPr>
        <p:txBody>
          <a:bodyPr>
            <a:normAutofit/>
          </a:bodyPr>
          <a:lstStyle/>
          <a:p>
            <a:r>
              <a:rPr lang="en-GB" dirty="0" smtClean="0"/>
              <a:t>Tony </a:t>
            </a:r>
            <a:r>
              <a:rPr lang="en-GB" dirty="0" err="1" smtClean="0"/>
              <a:t>Donohoe</a:t>
            </a:r>
            <a:endParaRPr lang="en-GB" dirty="0" smtClean="0"/>
          </a:p>
          <a:p>
            <a:r>
              <a:rPr lang="en-GB" dirty="0" smtClean="0"/>
              <a:t>Head of Social Policy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2603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510228"/>
            <a:ext cx="6984776" cy="918508"/>
          </a:xfrm>
        </p:spPr>
        <p:txBody>
          <a:bodyPr/>
          <a:lstStyle/>
          <a:p>
            <a:r>
              <a:rPr lang="en-IE" dirty="0" smtClean="0"/>
              <a:t>Key messages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571612"/>
            <a:ext cx="7673506" cy="4500594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IE" sz="3200" b="0" dirty="0" smtClean="0"/>
              <a:t>Clear economic criteria and commitment on labour costs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IE" sz="3200" b="0" dirty="0" smtClean="0"/>
              <a:t>Rollout must have clear roadmap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IE" sz="3200" b="0" dirty="0" smtClean="0"/>
              <a:t>First reform principle – ‘do no harm’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IE" sz="3200" b="0" dirty="0" smtClean="0"/>
              <a:t>Raises issue of equity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IE" sz="3200" b="0" dirty="0" smtClean="0"/>
              <a:t>Entry level, low cost savings vehicle for lower paid workers without a scheme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endParaRPr lang="en-IE" sz="3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510228"/>
            <a:ext cx="6984776" cy="918508"/>
          </a:xfrm>
        </p:spPr>
        <p:txBody>
          <a:bodyPr/>
          <a:lstStyle/>
          <a:p>
            <a:r>
              <a:rPr lang="en-IE" dirty="0" smtClean="0"/>
              <a:t>Key messages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500174"/>
            <a:ext cx="7887820" cy="4233083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IE" sz="3200" b="0" dirty="0" smtClean="0"/>
              <a:t>Individual responsibility for pension savings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IE" sz="3200" b="0" dirty="0" smtClean="0"/>
              <a:t>Auto-enrolment with one opt-out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IE" sz="3200" b="0" dirty="0" smtClean="0"/>
              <a:t>Available in companies of all sizes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IE" sz="3200" b="0" dirty="0" smtClean="0"/>
              <a:t>Employer contribution 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IE" sz="3200" b="0" dirty="0" smtClean="0"/>
              <a:t>Government subsidy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endParaRPr lang="en-IE" sz="32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510228"/>
            <a:ext cx="6984776" cy="918508"/>
          </a:xfrm>
        </p:spPr>
        <p:txBody>
          <a:bodyPr/>
          <a:lstStyle/>
          <a:p>
            <a:r>
              <a:rPr lang="en-IE" dirty="0" smtClean="0"/>
              <a:t>Key messages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357298"/>
            <a:ext cx="6984776" cy="4375959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IE" sz="3200" b="0" dirty="0" smtClean="0"/>
              <a:t>Minimum salary threshold - €25k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IE" sz="3200" b="0" dirty="0" smtClean="0"/>
              <a:t>Maximum salary threshold - €50k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IE" sz="3200" b="0" dirty="0" smtClean="0"/>
              <a:t>Waiting period of 12 months for new entrants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IE" sz="3200" b="0" dirty="0" smtClean="0"/>
              <a:t>Administered by State with monthly collections through PAYE system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IE" sz="3200" b="0" dirty="0" smtClean="0"/>
              <a:t>Pension industry responsible for ongoing management/investment</a:t>
            </a:r>
            <a:endParaRPr lang="en-IE" sz="3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510228"/>
            <a:ext cx="6984776" cy="918508"/>
          </a:xfrm>
        </p:spPr>
        <p:txBody>
          <a:bodyPr/>
          <a:lstStyle/>
          <a:p>
            <a:r>
              <a:rPr lang="en-IE" dirty="0" smtClean="0"/>
              <a:t>Key messages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500174"/>
            <a:ext cx="6984776" cy="423308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IE" sz="3200" b="0" dirty="0" smtClean="0"/>
              <a:t>Self certification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IE" sz="3200" b="0" dirty="0" smtClean="0"/>
              <a:t>Avoid need for costly and complex individualised compliance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IE" sz="3200" b="0" dirty="0" smtClean="0"/>
              <a:t>Avoid encouraging employers to level down existing provision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IE" sz="3200" b="0" dirty="0" smtClean="0"/>
              <a:t>Effective communication of reform</a:t>
            </a:r>
            <a:endParaRPr lang="en-IE" sz="3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bec_pp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Ibec_ppt_template</Template>
  <TotalTime>278</TotalTime>
  <Words>135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Ibec_ppt_template</vt:lpstr>
      <vt:lpstr>A Universal Retirement Savings Scheme</vt:lpstr>
      <vt:lpstr>Key messages</vt:lpstr>
      <vt:lpstr>Key messages</vt:lpstr>
      <vt:lpstr>Key messages</vt:lpstr>
      <vt:lpstr>Key messages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Donohoe</dc:creator>
  <cp:lastModifiedBy>Laura Lorente</cp:lastModifiedBy>
  <cp:revision>36</cp:revision>
  <dcterms:created xsi:type="dcterms:W3CDTF">2015-05-05T12:08:57Z</dcterms:created>
  <dcterms:modified xsi:type="dcterms:W3CDTF">2015-06-17T08:43:16Z</dcterms:modified>
</cp:coreProperties>
</file>