
<file path=[Content_Types].xml><?xml version="1.0" encoding="utf-8"?>
<Types xmlns="http://schemas.openxmlformats.org/package/2006/content-types">
  <Default Extension="tmp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15" r:id="rId6"/>
    <p:sldMasterId id="2147483727" r:id="rId7"/>
  </p:sldMasterIdLst>
  <p:notesMasterIdLst>
    <p:notesMasterId r:id="rId26"/>
  </p:notesMasterIdLst>
  <p:handoutMasterIdLst>
    <p:handoutMasterId r:id="rId27"/>
  </p:handoutMasterIdLst>
  <p:sldIdLst>
    <p:sldId id="284" r:id="rId8"/>
    <p:sldId id="360" r:id="rId9"/>
    <p:sldId id="367" r:id="rId10"/>
    <p:sldId id="368" r:id="rId11"/>
    <p:sldId id="364" r:id="rId12"/>
    <p:sldId id="365" r:id="rId13"/>
    <p:sldId id="369" r:id="rId14"/>
    <p:sldId id="362" r:id="rId15"/>
    <p:sldId id="363" r:id="rId16"/>
    <p:sldId id="370" r:id="rId17"/>
    <p:sldId id="373" r:id="rId18"/>
    <p:sldId id="374" r:id="rId19"/>
    <p:sldId id="375" r:id="rId20"/>
    <p:sldId id="376" r:id="rId21"/>
    <p:sldId id="355" r:id="rId22"/>
    <p:sldId id="379" r:id="rId23"/>
    <p:sldId id="381" r:id="rId24"/>
    <p:sldId id="382" r:id="rId25"/>
  </p:sldIdLst>
  <p:sldSz cx="9144000" cy="6858000" type="screen4x3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032"/>
    <a:srgbClr val="EBAF00"/>
    <a:srgbClr val="EA7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22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eith835\AppData\Local\Microsoft\Windows\Temporary%20Internet%20Files\Content.Outlook\S345N98P\Market%20annuities%20Dec%2014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80827361779336"/>
          <c:y val="0.10886598034562336"/>
          <c:w val="0.69386855954483107"/>
          <c:h val="0.66651417132196356"/>
        </c:manualLayout>
      </c:layout>
      <c:lineChart>
        <c:grouping val="standard"/>
        <c:varyColors val="0"/>
        <c:ser>
          <c:idx val="1"/>
          <c:order val="0"/>
          <c:tx>
            <c:strRef>
              <c:f>'Bond yields'!$L$5</c:f>
              <c:strCache>
                <c:ptCount val="1"/>
                <c:pt idx="0">
                  <c:v>Annuity Interest Rate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3"/>
            <c:spPr>
              <a:noFill/>
              <a:ln w="9525">
                <a:noFill/>
              </a:ln>
            </c:spPr>
          </c:marker>
          <c:cat>
            <c:numRef>
              <c:f>'Bond yields'!$K$127:$K$200</c:f>
              <c:numCache>
                <c:formatCode>m/d/yyyy</c:formatCode>
                <c:ptCount val="74"/>
                <c:pt idx="0">
                  <c:v>40519</c:v>
                </c:pt>
                <c:pt idx="1">
                  <c:v>40561</c:v>
                </c:pt>
                <c:pt idx="2">
                  <c:v>40577</c:v>
                </c:pt>
                <c:pt idx="3">
                  <c:v>40602</c:v>
                </c:pt>
                <c:pt idx="4">
                  <c:v>40611</c:v>
                </c:pt>
                <c:pt idx="5">
                  <c:v>40618</c:v>
                </c:pt>
                <c:pt idx="6">
                  <c:v>40633</c:v>
                </c:pt>
                <c:pt idx="7">
                  <c:v>40637</c:v>
                </c:pt>
                <c:pt idx="8">
                  <c:v>40662</c:v>
                </c:pt>
                <c:pt idx="9">
                  <c:v>40679</c:v>
                </c:pt>
                <c:pt idx="10">
                  <c:v>40735</c:v>
                </c:pt>
                <c:pt idx="11">
                  <c:v>40757</c:v>
                </c:pt>
                <c:pt idx="12">
                  <c:v>40774</c:v>
                </c:pt>
                <c:pt idx="13">
                  <c:v>40787</c:v>
                </c:pt>
                <c:pt idx="14">
                  <c:v>40792</c:v>
                </c:pt>
                <c:pt idx="15">
                  <c:v>40795</c:v>
                </c:pt>
                <c:pt idx="16">
                  <c:v>40808</c:v>
                </c:pt>
                <c:pt idx="17">
                  <c:v>40816</c:v>
                </c:pt>
                <c:pt idx="18">
                  <c:v>40820</c:v>
                </c:pt>
                <c:pt idx="19">
                  <c:v>40823</c:v>
                </c:pt>
                <c:pt idx="20">
                  <c:v>40833</c:v>
                </c:pt>
                <c:pt idx="21">
                  <c:v>40835</c:v>
                </c:pt>
                <c:pt idx="22">
                  <c:v>40849</c:v>
                </c:pt>
                <c:pt idx="23">
                  <c:v>40871</c:v>
                </c:pt>
                <c:pt idx="24">
                  <c:v>40877</c:v>
                </c:pt>
                <c:pt idx="25">
                  <c:v>40882</c:v>
                </c:pt>
                <c:pt idx="26">
                  <c:v>40892</c:v>
                </c:pt>
                <c:pt idx="27">
                  <c:v>40933</c:v>
                </c:pt>
                <c:pt idx="28">
                  <c:v>40939</c:v>
                </c:pt>
                <c:pt idx="29">
                  <c:v>40952</c:v>
                </c:pt>
                <c:pt idx="30">
                  <c:v>40967</c:v>
                </c:pt>
                <c:pt idx="31">
                  <c:v>40983</c:v>
                </c:pt>
                <c:pt idx="32">
                  <c:v>40994</c:v>
                </c:pt>
                <c:pt idx="33">
                  <c:v>41012</c:v>
                </c:pt>
                <c:pt idx="34">
                  <c:v>41038</c:v>
                </c:pt>
                <c:pt idx="35">
                  <c:v>41047</c:v>
                </c:pt>
                <c:pt idx="36">
                  <c:v>41053</c:v>
                </c:pt>
                <c:pt idx="37">
                  <c:v>41061</c:v>
                </c:pt>
                <c:pt idx="38">
                  <c:v>41068</c:v>
                </c:pt>
                <c:pt idx="39">
                  <c:v>41074</c:v>
                </c:pt>
                <c:pt idx="40">
                  <c:v>41100</c:v>
                </c:pt>
                <c:pt idx="41">
                  <c:v>41148</c:v>
                </c:pt>
                <c:pt idx="42">
                  <c:v>41159</c:v>
                </c:pt>
                <c:pt idx="43">
                  <c:v>41169</c:v>
                </c:pt>
                <c:pt idx="44">
                  <c:v>41176</c:v>
                </c:pt>
                <c:pt idx="45">
                  <c:v>41183</c:v>
                </c:pt>
                <c:pt idx="46">
                  <c:v>41200</c:v>
                </c:pt>
                <c:pt idx="47">
                  <c:v>41213</c:v>
                </c:pt>
                <c:pt idx="48">
                  <c:v>41221</c:v>
                </c:pt>
                <c:pt idx="49">
                  <c:v>41274</c:v>
                </c:pt>
                <c:pt idx="50">
                  <c:v>41355</c:v>
                </c:pt>
                <c:pt idx="51">
                  <c:v>41416</c:v>
                </c:pt>
                <c:pt idx="52">
                  <c:v>41425</c:v>
                </c:pt>
                <c:pt idx="53">
                  <c:v>41446</c:v>
                </c:pt>
                <c:pt idx="54">
                  <c:v>41457</c:v>
                </c:pt>
                <c:pt idx="55">
                  <c:v>41494</c:v>
                </c:pt>
                <c:pt idx="56">
                  <c:v>41502</c:v>
                </c:pt>
                <c:pt idx="57">
                  <c:v>41517</c:v>
                </c:pt>
                <c:pt idx="58">
                  <c:v>41547</c:v>
                </c:pt>
                <c:pt idx="59">
                  <c:v>41578</c:v>
                </c:pt>
                <c:pt idx="60">
                  <c:v>41581</c:v>
                </c:pt>
                <c:pt idx="61">
                  <c:v>41639</c:v>
                </c:pt>
                <c:pt idx="62">
                  <c:v>41670</c:v>
                </c:pt>
                <c:pt idx="63">
                  <c:v>41698</c:v>
                </c:pt>
                <c:pt idx="64">
                  <c:v>41729</c:v>
                </c:pt>
                <c:pt idx="65">
                  <c:v>41759</c:v>
                </c:pt>
                <c:pt idx="66">
                  <c:v>41790</c:v>
                </c:pt>
                <c:pt idx="67">
                  <c:v>41820</c:v>
                </c:pt>
                <c:pt idx="68">
                  <c:v>41851</c:v>
                </c:pt>
                <c:pt idx="69">
                  <c:v>41881</c:v>
                </c:pt>
                <c:pt idx="70">
                  <c:v>41912</c:v>
                </c:pt>
                <c:pt idx="71">
                  <c:v>41943</c:v>
                </c:pt>
                <c:pt idx="72">
                  <c:v>41973</c:v>
                </c:pt>
                <c:pt idx="73">
                  <c:v>42004</c:v>
                </c:pt>
              </c:numCache>
            </c:numRef>
          </c:cat>
          <c:val>
            <c:numRef>
              <c:f>'Bond yields'!$L$127:$L$200</c:f>
              <c:numCache>
                <c:formatCode>0.00%</c:formatCode>
                <c:ptCount val="74"/>
                <c:pt idx="0">
                  <c:v>3.3000000000000002E-2</c:v>
                </c:pt>
                <c:pt idx="1">
                  <c:v>3.4000000000000002E-2</c:v>
                </c:pt>
                <c:pt idx="2">
                  <c:v>3.5299999999999998E-2</c:v>
                </c:pt>
                <c:pt idx="3">
                  <c:v>3.4000000000000002E-2</c:v>
                </c:pt>
                <c:pt idx="4">
                  <c:v>3.5499999999999997E-2</c:v>
                </c:pt>
                <c:pt idx="5">
                  <c:v>3.3799999999999997E-2</c:v>
                </c:pt>
                <c:pt idx="6">
                  <c:v>3.5799999999999998E-2</c:v>
                </c:pt>
                <c:pt idx="7">
                  <c:v>3.7100000000000001E-2</c:v>
                </c:pt>
                <c:pt idx="8">
                  <c:v>3.5900000000000001E-2</c:v>
                </c:pt>
                <c:pt idx="9">
                  <c:v>3.4700000000000002E-2</c:v>
                </c:pt>
                <c:pt idx="10">
                  <c:v>3.27E-2</c:v>
                </c:pt>
                <c:pt idx="11">
                  <c:v>3.0599999999999999E-2</c:v>
                </c:pt>
                <c:pt idx="12">
                  <c:v>2.8000000000000001E-2</c:v>
                </c:pt>
                <c:pt idx="13">
                  <c:v>2.92E-2</c:v>
                </c:pt>
                <c:pt idx="14">
                  <c:v>2.7099999999999999E-2</c:v>
                </c:pt>
                <c:pt idx="15">
                  <c:v>2.5999999999999999E-2</c:v>
                </c:pt>
                <c:pt idx="16">
                  <c:v>2.41E-2</c:v>
                </c:pt>
                <c:pt idx="17">
                  <c:v>2.58E-2</c:v>
                </c:pt>
                <c:pt idx="18">
                  <c:v>2.4199999999999999E-2</c:v>
                </c:pt>
                <c:pt idx="19">
                  <c:v>2.64E-2</c:v>
                </c:pt>
                <c:pt idx="20">
                  <c:v>2.8900000000000002E-2</c:v>
                </c:pt>
                <c:pt idx="21">
                  <c:v>2.7000000000000003E-2</c:v>
                </c:pt>
                <c:pt idx="22">
                  <c:v>2.5699999999999997E-2</c:v>
                </c:pt>
                <c:pt idx="23">
                  <c:v>2.81E-2</c:v>
                </c:pt>
                <c:pt idx="24">
                  <c:v>2.98E-2</c:v>
                </c:pt>
                <c:pt idx="25">
                  <c:v>2.8199999999999999E-2</c:v>
                </c:pt>
                <c:pt idx="26">
                  <c:v>2.4900000000000002E-2</c:v>
                </c:pt>
                <c:pt idx="27">
                  <c:v>2.6800000000000001E-2</c:v>
                </c:pt>
                <c:pt idx="28">
                  <c:v>2.5399999999999999E-2</c:v>
                </c:pt>
                <c:pt idx="29">
                  <c:v>2.6599999999999999E-2</c:v>
                </c:pt>
                <c:pt idx="30">
                  <c:v>2.5000000000000001E-2</c:v>
                </c:pt>
                <c:pt idx="31">
                  <c:v>2.7000000000000003E-2</c:v>
                </c:pt>
                <c:pt idx="32">
                  <c:v>2.5499999999999998E-2</c:v>
                </c:pt>
                <c:pt idx="33">
                  <c:v>2.4199999999999999E-2</c:v>
                </c:pt>
                <c:pt idx="34">
                  <c:v>2.3E-2</c:v>
                </c:pt>
                <c:pt idx="35">
                  <c:v>2.2000000000000002E-2</c:v>
                </c:pt>
                <c:pt idx="36">
                  <c:v>2.0799999999999999E-2</c:v>
                </c:pt>
                <c:pt idx="37">
                  <c:v>1.9E-2</c:v>
                </c:pt>
                <c:pt idx="38">
                  <c:v>2.0099999999999996E-2</c:v>
                </c:pt>
                <c:pt idx="39">
                  <c:v>2.3199999999999998E-2</c:v>
                </c:pt>
                <c:pt idx="40">
                  <c:v>2.18E-2</c:v>
                </c:pt>
                <c:pt idx="41">
                  <c:v>2.07E-2</c:v>
                </c:pt>
                <c:pt idx="42">
                  <c:v>2.2599999999999999E-2</c:v>
                </c:pt>
                <c:pt idx="43">
                  <c:v>2.3599999999999999E-2</c:v>
                </c:pt>
                <c:pt idx="44">
                  <c:v>2.23E-2</c:v>
                </c:pt>
                <c:pt idx="45">
                  <c:v>2.12E-2</c:v>
                </c:pt>
                <c:pt idx="46">
                  <c:v>2.3099999999999999E-2</c:v>
                </c:pt>
                <c:pt idx="47">
                  <c:v>2.1700000000000001E-2</c:v>
                </c:pt>
                <c:pt idx="48">
                  <c:v>2.0499999999999997E-2</c:v>
                </c:pt>
                <c:pt idx="49">
                  <c:v>2.0499999999999997E-2</c:v>
                </c:pt>
                <c:pt idx="50">
                  <c:v>1.9400000000000001E-2</c:v>
                </c:pt>
                <c:pt idx="51">
                  <c:v>2.0499999999999997E-2</c:v>
                </c:pt>
                <c:pt idx="52">
                  <c:v>2.2200000000000001E-2</c:v>
                </c:pt>
                <c:pt idx="53">
                  <c:v>2.2799999999999997E-2</c:v>
                </c:pt>
                <c:pt idx="54">
                  <c:v>2.3099999999999999E-2</c:v>
                </c:pt>
                <c:pt idx="55">
                  <c:v>2.2499999999999999E-2</c:v>
                </c:pt>
                <c:pt idx="56">
                  <c:v>2.4900000000000002E-2</c:v>
                </c:pt>
                <c:pt idx="57">
                  <c:v>2.53E-2</c:v>
                </c:pt>
                <c:pt idx="58">
                  <c:v>2.4300000000000002E-2</c:v>
                </c:pt>
                <c:pt idx="59">
                  <c:v>2.4199999999999999E-2</c:v>
                </c:pt>
                <c:pt idx="60">
                  <c:v>2.3300000000000001E-2</c:v>
                </c:pt>
                <c:pt idx="61">
                  <c:v>2.4900000000000002E-2</c:v>
                </c:pt>
                <c:pt idx="62">
                  <c:v>2.2000000000000002E-2</c:v>
                </c:pt>
                <c:pt idx="63">
                  <c:v>2.1700000000000001E-2</c:v>
                </c:pt>
                <c:pt idx="64">
                  <c:v>2.1499999999999998E-2</c:v>
                </c:pt>
                <c:pt idx="65">
                  <c:v>2.0499999999999997E-2</c:v>
                </c:pt>
                <c:pt idx="66">
                  <c:v>1.9599999999999999E-2</c:v>
                </c:pt>
                <c:pt idx="67">
                  <c:v>1.8700000000000001E-2</c:v>
                </c:pt>
                <c:pt idx="68">
                  <c:v>1.7100000000000001E-2</c:v>
                </c:pt>
                <c:pt idx="69">
                  <c:v>1.38E-2</c:v>
                </c:pt>
                <c:pt idx="70">
                  <c:v>1.49E-2</c:v>
                </c:pt>
                <c:pt idx="71">
                  <c:v>1.3899999999999999E-2</c:v>
                </c:pt>
                <c:pt idx="72">
                  <c:v>1.24E-2</c:v>
                </c:pt>
                <c:pt idx="73">
                  <c:v>1.0700000000000001E-2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41056"/>
        <c:axId val="137742592"/>
      </c:lineChart>
      <c:lineChart>
        <c:grouping val="standard"/>
        <c:varyColors val="0"/>
        <c:ser>
          <c:idx val="0"/>
          <c:order val="1"/>
          <c:tx>
            <c:strRef>
              <c:f>'Bond yields'!$M$5</c:f>
              <c:strCache>
                <c:ptCount val="1"/>
                <c:pt idx="0">
                  <c:v>Cost of €100 pension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3"/>
            <c:spPr>
              <a:noFill/>
              <a:ln w="9525">
                <a:noFill/>
              </a:ln>
            </c:spPr>
          </c:marker>
          <c:cat>
            <c:numRef>
              <c:f>'Bond yields'!$K$127:$K$200</c:f>
              <c:numCache>
                <c:formatCode>m/d/yyyy</c:formatCode>
                <c:ptCount val="74"/>
                <c:pt idx="0">
                  <c:v>40519</c:v>
                </c:pt>
                <c:pt idx="1">
                  <c:v>40561</c:v>
                </c:pt>
                <c:pt idx="2">
                  <c:v>40577</c:v>
                </c:pt>
                <c:pt idx="3">
                  <c:v>40602</c:v>
                </c:pt>
                <c:pt idx="4">
                  <c:v>40611</c:v>
                </c:pt>
                <c:pt idx="5">
                  <c:v>40618</c:v>
                </c:pt>
                <c:pt idx="6">
                  <c:v>40633</c:v>
                </c:pt>
                <c:pt idx="7">
                  <c:v>40637</c:v>
                </c:pt>
                <c:pt idx="8">
                  <c:v>40662</c:v>
                </c:pt>
                <c:pt idx="9">
                  <c:v>40679</c:v>
                </c:pt>
                <c:pt idx="10">
                  <c:v>40735</c:v>
                </c:pt>
                <c:pt idx="11">
                  <c:v>40757</c:v>
                </c:pt>
                <c:pt idx="12">
                  <c:v>40774</c:v>
                </c:pt>
                <c:pt idx="13">
                  <c:v>40787</c:v>
                </c:pt>
                <c:pt idx="14">
                  <c:v>40792</c:v>
                </c:pt>
                <c:pt idx="15">
                  <c:v>40795</c:v>
                </c:pt>
                <c:pt idx="16">
                  <c:v>40808</c:v>
                </c:pt>
                <c:pt idx="17">
                  <c:v>40816</c:v>
                </c:pt>
                <c:pt idx="18">
                  <c:v>40820</c:v>
                </c:pt>
                <c:pt idx="19">
                  <c:v>40823</c:v>
                </c:pt>
                <c:pt idx="20">
                  <c:v>40833</c:v>
                </c:pt>
                <c:pt idx="21">
                  <c:v>40835</c:v>
                </c:pt>
                <c:pt idx="22">
                  <c:v>40849</c:v>
                </c:pt>
                <c:pt idx="23">
                  <c:v>40871</c:v>
                </c:pt>
                <c:pt idx="24">
                  <c:v>40877</c:v>
                </c:pt>
                <c:pt idx="25">
                  <c:v>40882</c:v>
                </c:pt>
                <c:pt idx="26">
                  <c:v>40892</c:v>
                </c:pt>
                <c:pt idx="27">
                  <c:v>40933</c:v>
                </c:pt>
                <c:pt idx="28">
                  <c:v>40939</c:v>
                </c:pt>
                <c:pt idx="29">
                  <c:v>40952</c:v>
                </c:pt>
                <c:pt idx="30">
                  <c:v>40967</c:v>
                </c:pt>
                <c:pt idx="31">
                  <c:v>40983</c:v>
                </c:pt>
                <c:pt idx="32">
                  <c:v>40994</c:v>
                </c:pt>
                <c:pt idx="33">
                  <c:v>41012</c:v>
                </c:pt>
                <c:pt idx="34">
                  <c:v>41038</c:v>
                </c:pt>
                <c:pt idx="35">
                  <c:v>41047</c:v>
                </c:pt>
                <c:pt idx="36">
                  <c:v>41053</c:v>
                </c:pt>
                <c:pt idx="37">
                  <c:v>41061</c:v>
                </c:pt>
                <c:pt idx="38">
                  <c:v>41068</c:v>
                </c:pt>
                <c:pt idx="39">
                  <c:v>41074</c:v>
                </c:pt>
                <c:pt idx="40">
                  <c:v>41100</c:v>
                </c:pt>
                <c:pt idx="41">
                  <c:v>41148</c:v>
                </c:pt>
                <c:pt idx="42">
                  <c:v>41159</c:v>
                </c:pt>
                <c:pt idx="43">
                  <c:v>41169</c:v>
                </c:pt>
                <c:pt idx="44">
                  <c:v>41176</c:v>
                </c:pt>
                <c:pt idx="45">
                  <c:v>41183</c:v>
                </c:pt>
                <c:pt idx="46">
                  <c:v>41200</c:v>
                </c:pt>
                <c:pt idx="47">
                  <c:v>41213</c:v>
                </c:pt>
                <c:pt idx="48">
                  <c:v>41221</c:v>
                </c:pt>
                <c:pt idx="49">
                  <c:v>41274</c:v>
                </c:pt>
                <c:pt idx="50">
                  <c:v>41355</c:v>
                </c:pt>
                <c:pt idx="51">
                  <c:v>41416</c:v>
                </c:pt>
                <c:pt idx="52">
                  <c:v>41425</c:v>
                </c:pt>
                <c:pt idx="53">
                  <c:v>41446</c:v>
                </c:pt>
                <c:pt idx="54">
                  <c:v>41457</c:v>
                </c:pt>
                <c:pt idx="55">
                  <c:v>41494</c:v>
                </c:pt>
                <c:pt idx="56">
                  <c:v>41502</c:v>
                </c:pt>
                <c:pt idx="57">
                  <c:v>41517</c:v>
                </c:pt>
                <c:pt idx="58">
                  <c:v>41547</c:v>
                </c:pt>
                <c:pt idx="59">
                  <c:v>41578</c:v>
                </c:pt>
                <c:pt idx="60">
                  <c:v>41581</c:v>
                </c:pt>
                <c:pt idx="61">
                  <c:v>41639</c:v>
                </c:pt>
                <c:pt idx="62">
                  <c:v>41670</c:v>
                </c:pt>
                <c:pt idx="63">
                  <c:v>41698</c:v>
                </c:pt>
                <c:pt idx="64">
                  <c:v>41729</c:v>
                </c:pt>
                <c:pt idx="65">
                  <c:v>41759</c:v>
                </c:pt>
                <c:pt idx="66">
                  <c:v>41790</c:v>
                </c:pt>
                <c:pt idx="67">
                  <c:v>41820</c:v>
                </c:pt>
                <c:pt idx="68">
                  <c:v>41851</c:v>
                </c:pt>
                <c:pt idx="69">
                  <c:v>41881</c:v>
                </c:pt>
                <c:pt idx="70">
                  <c:v>41912</c:v>
                </c:pt>
                <c:pt idx="71">
                  <c:v>41943</c:v>
                </c:pt>
                <c:pt idx="72">
                  <c:v>41973</c:v>
                </c:pt>
                <c:pt idx="73">
                  <c:v>42004</c:v>
                </c:pt>
              </c:numCache>
            </c:numRef>
          </c:cat>
          <c:val>
            <c:numRef>
              <c:f>'Bond yields'!$M$127:$M$200</c:f>
              <c:numCache>
                <c:formatCode>_-* #,##0_-;\-* #,##0_-;_-* "-"??_-;_-@_-</c:formatCode>
                <c:ptCount val="74"/>
                <c:pt idx="0">
                  <c:v>2450.5317885552186</c:v>
                </c:pt>
                <c:pt idx="1">
                  <c:v>2419.4907023090336</c:v>
                </c:pt>
                <c:pt idx="2">
                  <c:v>2379.6987462589914</c:v>
                </c:pt>
                <c:pt idx="3">
                  <c:v>2418.8857360698653</c:v>
                </c:pt>
                <c:pt idx="4">
                  <c:v>2372.9923339228053</c:v>
                </c:pt>
                <c:pt idx="5">
                  <c:v>2424.1023816716711</c:v>
                </c:pt>
                <c:pt idx="6">
                  <c:v>2362.7970678391184</c:v>
                </c:pt>
                <c:pt idx="7">
                  <c:v>2324.0053235775295</c:v>
                </c:pt>
                <c:pt idx="8">
                  <c:v>2359.2662225582467</c:v>
                </c:pt>
                <c:pt idx="9">
                  <c:v>2395.1038528101417</c:v>
                </c:pt>
                <c:pt idx="10">
                  <c:v>2455.8585975067863</c:v>
                </c:pt>
                <c:pt idx="11">
                  <c:v>2521.4032529308502</c:v>
                </c:pt>
                <c:pt idx="12">
                  <c:v>2604.9314689637404</c:v>
                </c:pt>
                <c:pt idx="13">
                  <c:v>2565.149551597669</c:v>
                </c:pt>
                <c:pt idx="14">
                  <c:v>2633.8456333160261</c:v>
                </c:pt>
                <c:pt idx="15">
                  <c:v>2670.8327825760616</c:v>
                </c:pt>
                <c:pt idx="16">
                  <c:v>2735.7376837925303</c:v>
                </c:pt>
                <c:pt idx="17">
                  <c:v>2676.3527395077608</c:v>
                </c:pt>
                <c:pt idx="18">
                  <c:v>2731.1170841223079</c:v>
                </c:pt>
                <c:pt idx="19">
                  <c:v>2654.4408699412033</c:v>
                </c:pt>
                <c:pt idx="20">
                  <c:v>2569.9619179750698</c:v>
                </c:pt>
                <c:pt idx="21">
                  <c:v>2632.2382153598801</c:v>
                </c:pt>
                <c:pt idx="22">
                  <c:v>2675.9364697931833</c:v>
                </c:pt>
                <c:pt idx="23">
                  <c:v>2594.1159719382581</c:v>
                </c:pt>
                <c:pt idx="24">
                  <c:v>2538.0251244096166</c:v>
                </c:pt>
                <c:pt idx="25">
                  <c:v>2589.7558428015282</c:v>
                </c:pt>
                <c:pt idx="26">
                  <c:v>2698.977559448218</c:v>
                </c:pt>
                <c:pt idx="27">
                  <c:v>2633.5620981062634</c:v>
                </c:pt>
                <c:pt idx="28">
                  <c:v>2680.6592747510867</c:v>
                </c:pt>
                <c:pt idx="29">
                  <c:v>2639.6166192554729</c:v>
                </c:pt>
                <c:pt idx="30">
                  <c:v>2693.586874562156</c:v>
                </c:pt>
                <c:pt idx="31">
                  <c:v>2624.8794803688743</c:v>
                </c:pt>
                <c:pt idx="32">
                  <c:v>2675.1694439427879</c:v>
                </c:pt>
                <c:pt idx="33">
                  <c:v>2719.6458009168855</c:v>
                </c:pt>
                <c:pt idx="34">
                  <c:v>2761.4326900128494</c:v>
                </c:pt>
                <c:pt idx="35">
                  <c:v>2796.8249214046709</c:v>
                </c:pt>
                <c:pt idx="36">
                  <c:v>2839.8907697355694</c:v>
                </c:pt>
                <c:pt idx="37">
                  <c:v>2905.600737501994</c:v>
                </c:pt>
                <c:pt idx="38">
                  <c:v>2864.5600497340092</c:v>
                </c:pt>
                <c:pt idx="39">
                  <c:v>2750.880926332889</c:v>
                </c:pt>
                <c:pt idx="40">
                  <c:v>2800.2504307948902</c:v>
                </c:pt>
                <c:pt idx="41">
                  <c:v>2839.7797026641642</c:v>
                </c:pt>
                <c:pt idx="42">
                  <c:v>2770.6673840261383</c:v>
                </c:pt>
                <c:pt idx="43">
                  <c:v>2735.2126019157331</c:v>
                </c:pt>
                <c:pt idx="44">
                  <c:v>2780.7721879567298</c:v>
                </c:pt>
                <c:pt idx="45">
                  <c:v>2820.0071746618819</c:v>
                </c:pt>
                <c:pt idx="46">
                  <c:v>2751.4097862627564</c:v>
                </c:pt>
                <c:pt idx="47">
                  <c:v>2800.7936412479703</c:v>
                </c:pt>
                <c:pt idx="48">
                  <c:v>2843.9333472913931</c:v>
                </c:pt>
                <c:pt idx="49">
                  <c:v>2843.9333472913931</c:v>
                </c:pt>
                <c:pt idx="50">
                  <c:v>2884.130736021044</c:v>
                </c:pt>
                <c:pt idx="51">
                  <c:v>2843.4093593662838</c:v>
                </c:pt>
                <c:pt idx="52">
                  <c:v>2781.4686246702286</c:v>
                </c:pt>
                <c:pt idx="53">
                  <c:v>2760.0960306039588</c:v>
                </c:pt>
                <c:pt idx="54">
                  <c:v>2749.4949725007573</c:v>
                </c:pt>
                <c:pt idx="55">
                  <c:v>2770.6281155746055</c:v>
                </c:pt>
                <c:pt idx="56">
                  <c:v>2685.6463567198803</c:v>
                </c:pt>
                <c:pt idx="57">
                  <c:v>2671.9225474335376</c:v>
                </c:pt>
                <c:pt idx="58">
                  <c:v>2688.9980191814607</c:v>
                </c:pt>
                <c:pt idx="59">
                  <c:v>2709.6316802479523</c:v>
                </c:pt>
                <c:pt idx="60">
                  <c:v>2740.8472445348707</c:v>
                </c:pt>
                <c:pt idx="61">
                  <c:v>2684.8017054304923</c:v>
                </c:pt>
                <c:pt idx="62">
                  <c:v>2784.5909410239869</c:v>
                </c:pt>
                <c:pt idx="63">
                  <c:v>2795.3008143959628</c:v>
                </c:pt>
                <c:pt idx="64">
                  <c:v>2802.4696018566001</c:v>
                </c:pt>
                <c:pt idx="65">
                  <c:v>2838.4408687858636</c:v>
                </c:pt>
                <c:pt idx="66">
                  <c:v>2871.2596496408541</c:v>
                </c:pt>
                <c:pt idx="67">
                  <c:v>2904.487378811084</c:v>
                </c:pt>
                <c:pt idx="68">
                  <c:v>2945.6136769774744</c:v>
                </c:pt>
                <c:pt idx="69">
                  <c:v>3071.1488772847447</c:v>
                </c:pt>
                <c:pt idx="70">
                  <c:v>3027.5679919366517</c:v>
                </c:pt>
                <c:pt idx="71">
                  <c:v>3027.5679919366517</c:v>
                </c:pt>
                <c:pt idx="72">
                  <c:v>3086.2403027263017</c:v>
                </c:pt>
                <c:pt idx="73">
                  <c:v>3154.1386896878616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77152"/>
        <c:axId val="137778688"/>
      </c:lineChart>
      <c:dateAx>
        <c:axId val="137741056"/>
        <c:scaling>
          <c:orientation val="minMax"/>
          <c:max val="42004"/>
          <c:min val="40908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42592"/>
        <c:crosses val="autoZero"/>
        <c:auto val="1"/>
        <c:lblOffset val="100"/>
        <c:baseTimeUnit val="days"/>
        <c:majorUnit val="3"/>
        <c:majorTimeUnit val="months"/>
        <c:minorUnit val="6"/>
        <c:minorTimeUnit val="days"/>
      </c:dateAx>
      <c:valAx>
        <c:axId val="137742592"/>
        <c:scaling>
          <c:orientation val="minMax"/>
          <c:min val="1.0000000000000002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Annuity interest rate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%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41056"/>
        <c:crosses val="autoZero"/>
        <c:crossBetween val="midCat"/>
        <c:majorUnit val="5.0000000000000001E-3"/>
        <c:minorUnit val="5.0000000000000001E-3"/>
      </c:valAx>
      <c:dateAx>
        <c:axId val="137777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7778688"/>
        <c:crosses val="autoZero"/>
        <c:auto val="0"/>
        <c:lblOffset val="100"/>
        <c:baseTimeUnit val="days"/>
      </c:dateAx>
      <c:valAx>
        <c:axId val="137778688"/>
        <c:scaling>
          <c:orientation val="minMax"/>
          <c:min val="2100"/>
        </c:scaling>
        <c:delete val="0"/>
        <c:axPos val="r"/>
        <c:title>
          <c:tx>
            <c:rich>
              <a:bodyPr/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Cost of €100 pension for a 65 year old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\€_-* #,##0_-;\-* #,##0_-;_-* &quot;-&quot;??_-;_-@_-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77152"/>
        <c:crosses val="max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502997310521371"/>
          <c:y val="0.88964123256834893"/>
          <c:w val="0.57698540768823647"/>
          <c:h val="8.9221658680565308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3"/>
          <c:cat>
            <c:strRef>
              <c:f>Sheet1!$A$3:$A$14</c:f>
              <c:strCache>
                <c:ptCount val="12"/>
                <c:pt idx="0">
                  <c:v>Long-short strategies</c:v>
                </c:pt>
                <c:pt idx="1">
                  <c:v>Global equity</c:v>
                </c:pt>
                <c:pt idx="2">
                  <c:v>Specialist Equity</c:v>
                </c:pt>
                <c:pt idx="3">
                  <c:v>Emerging market</c:v>
                </c:pt>
                <c:pt idx="4">
                  <c:v>Private equity</c:v>
                </c:pt>
                <c:pt idx="5">
                  <c:v>Infrastructure</c:v>
                </c:pt>
                <c:pt idx="6">
                  <c:v>Property</c:v>
                </c:pt>
                <c:pt idx="7">
                  <c:v>Macro</c:v>
                </c:pt>
                <c:pt idx="8">
                  <c:v>Real assets</c:v>
                </c:pt>
                <c:pt idx="9">
                  <c:v>Credit</c:v>
                </c:pt>
                <c:pt idx="10">
                  <c:v>Insurance</c:v>
                </c:pt>
                <c:pt idx="11">
                  <c:v>Cash</c:v>
                </c:pt>
              </c:strCache>
            </c:strRef>
          </c:cat>
          <c:val>
            <c:numRef>
              <c:f>Sheet1!$D$3:$D$14</c:f>
              <c:numCache>
                <c:formatCode>#,##0.00</c:formatCode>
                <c:ptCount val="12"/>
                <c:pt idx="0">
                  <c:v>21.956907537238727</c:v>
                </c:pt>
                <c:pt idx="1">
                  <c:v>18.537885611929717</c:v>
                </c:pt>
                <c:pt idx="2">
                  <c:v>4.2940060533384452</c:v>
                </c:pt>
                <c:pt idx="3">
                  <c:v>11.297230855913407</c:v>
                </c:pt>
                <c:pt idx="4">
                  <c:v>5.8529831428810848</c:v>
                </c:pt>
                <c:pt idx="5">
                  <c:v>4.2033164728983623</c:v>
                </c:pt>
                <c:pt idx="6">
                  <c:v>3.5120593087041168</c:v>
                </c:pt>
                <c:pt idx="7">
                  <c:v>9.7528719466527019</c:v>
                </c:pt>
                <c:pt idx="8">
                  <c:v>2.8730020138415977</c:v>
                </c:pt>
                <c:pt idx="9">
                  <c:v>7.6171038135577316</c:v>
                </c:pt>
                <c:pt idx="10">
                  <c:v>2.1070915655826137</c:v>
                </c:pt>
                <c:pt idx="11">
                  <c:v>7.9955416774614845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77093772369373"/>
          <c:y val="9.3815616338643756E-2"/>
          <c:w val="0.37887999795480132"/>
          <c:h val="0.77650601546064768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rgbClr val="E65032"/>
                </a:solidFill>
              </a:defRPr>
            </a:pPr>
            <a:r>
              <a:rPr lang="en-IE" dirty="0" smtClean="0">
                <a:solidFill>
                  <a:srgbClr val="E65032"/>
                </a:solidFill>
              </a:rPr>
              <a:t>S</a:t>
            </a:r>
            <a:r>
              <a:rPr lang="ga-IE" dirty="0" smtClean="0">
                <a:solidFill>
                  <a:srgbClr val="E65032"/>
                </a:solidFill>
              </a:rPr>
              <a:t>plit</a:t>
            </a:r>
            <a:r>
              <a:rPr lang="ga-IE" baseline="0" dirty="0" smtClean="0">
                <a:solidFill>
                  <a:srgbClr val="E65032"/>
                </a:solidFill>
              </a:rPr>
              <a:t> of</a:t>
            </a:r>
            <a:r>
              <a:rPr lang="en-IE" dirty="0" smtClean="0">
                <a:solidFill>
                  <a:srgbClr val="E65032"/>
                </a:solidFill>
              </a:rPr>
              <a:t> </a:t>
            </a:r>
            <a:r>
              <a:rPr lang="ga-IE" dirty="0" smtClean="0">
                <a:solidFill>
                  <a:srgbClr val="E65032"/>
                </a:solidFill>
              </a:rPr>
              <a:t>assets</a:t>
            </a:r>
            <a:r>
              <a:rPr lang="en-IE" dirty="0" smtClean="0">
                <a:solidFill>
                  <a:srgbClr val="E65032"/>
                </a:solidFill>
              </a:rPr>
              <a:t> </a:t>
            </a:r>
            <a:r>
              <a:rPr lang="ga-IE" dirty="0" smtClean="0">
                <a:solidFill>
                  <a:srgbClr val="E65032"/>
                </a:solidFill>
              </a:rPr>
              <a:t>in</a:t>
            </a:r>
            <a:r>
              <a:rPr lang="en-IE" dirty="0" smtClean="0">
                <a:solidFill>
                  <a:srgbClr val="E65032"/>
                </a:solidFill>
              </a:rPr>
              <a:t> </a:t>
            </a:r>
            <a:r>
              <a:rPr lang="ga-IE" dirty="0" smtClean="0">
                <a:solidFill>
                  <a:srgbClr val="E65032"/>
                </a:solidFill>
              </a:rPr>
              <a:t>Irish </a:t>
            </a:r>
            <a:r>
              <a:rPr lang="en-IE" baseline="0" dirty="0" smtClean="0">
                <a:solidFill>
                  <a:srgbClr val="E65032"/>
                </a:solidFill>
              </a:rPr>
              <a:t>DB </a:t>
            </a:r>
            <a:r>
              <a:rPr lang="ga-IE" baseline="0" dirty="0" smtClean="0">
                <a:solidFill>
                  <a:srgbClr val="E65032"/>
                </a:solidFill>
              </a:rPr>
              <a:t>Schemes</a:t>
            </a:r>
            <a:endParaRPr lang="en-IE" dirty="0">
              <a:solidFill>
                <a:srgbClr val="E65032"/>
              </a:solidFill>
            </a:endParaRPr>
          </a:p>
        </c:rich>
      </c:tx>
      <c:layout>
        <c:manualLayout>
          <c:xMode val="edge"/>
          <c:yMode val="edge"/>
          <c:x val="7.5608882963621707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95649391283208E-2"/>
          <c:y val="9.8638223203957737E-2"/>
          <c:w val="0.76461909324889832"/>
          <c:h val="0.840345991366812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Equities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End 2009</c:v>
                </c:pt>
                <c:pt idx="1">
                  <c:v>End 2010</c:v>
                </c:pt>
                <c:pt idx="2">
                  <c:v>End 2011</c:v>
                </c:pt>
                <c:pt idx="3">
                  <c:v>End 2012</c:v>
                </c:pt>
                <c:pt idx="4">
                  <c:v>End 2013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64.3</c:v>
                </c:pt>
                <c:pt idx="1">
                  <c:v>58.7</c:v>
                </c:pt>
                <c:pt idx="2">
                  <c:v>52.3</c:v>
                </c:pt>
                <c:pt idx="3">
                  <c:v>47.2</c:v>
                </c:pt>
                <c:pt idx="4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Bonds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End 2009</c:v>
                </c:pt>
                <c:pt idx="1">
                  <c:v>End 2010</c:v>
                </c:pt>
                <c:pt idx="2">
                  <c:v>End 2011</c:v>
                </c:pt>
                <c:pt idx="3">
                  <c:v>End 2012</c:v>
                </c:pt>
                <c:pt idx="4">
                  <c:v>End 2013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24.9</c:v>
                </c:pt>
                <c:pt idx="1">
                  <c:v>29.5</c:v>
                </c:pt>
                <c:pt idx="2">
                  <c:v>33.200000000000003</c:v>
                </c:pt>
                <c:pt idx="3">
                  <c:v>38.5</c:v>
                </c:pt>
                <c:pt idx="4">
                  <c:v>36.700000000000003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Property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End 2009</c:v>
                </c:pt>
                <c:pt idx="1">
                  <c:v>End 2010</c:v>
                </c:pt>
                <c:pt idx="2">
                  <c:v>End 2011</c:v>
                </c:pt>
                <c:pt idx="3">
                  <c:v>End 2012</c:v>
                </c:pt>
                <c:pt idx="4">
                  <c:v>End 2013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3.8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3.6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Cash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End 2009</c:v>
                </c:pt>
                <c:pt idx="1">
                  <c:v>End 2010</c:v>
                </c:pt>
                <c:pt idx="2">
                  <c:v>End 2011</c:v>
                </c:pt>
                <c:pt idx="3">
                  <c:v>End 2012</c:v>
                </c:pt>
                <c:pt idx="4">
                  <c:v>End 2013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2.8</c:v>
                </c:pt>
                <c:pt idx="1">
                  <c:v>3.2</c:v>
                </c:pt>
                <c:pt idx="2">
                  <c:v>5.9</c:v>
                </c:pt>
                <c:pt idx="3">
                  <c:v>5.0999999999999996</c:v>
                </c:pt>
                <c:pt idx="4">
                  <c:v>5.6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Alternatives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End 2009</c:v>
                </c:pt>
                <c:pt idx="1">
                  <c:v>End 2010</c:v>
                </c:pt>
                <c:pt idx="2">
                  <c:v>End 2011</c:v>
                </c:pt>
                <c:pt idx="3">
                  <c:v>End 2012</c:v>
                </c:pt>
                <c:pt idx="4">
                  <c:v>End 2013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2.8</c:v>
                </c:pt>
                <c:pt idx="1">
                  <c:v>3.2</c:v>
                </c:pt>
                <c:pt idx="2">
                  <c:v>5.9</c:v>
                </c:pt>
                <c:pt idx="3">
                  <c:v>5.0999999999999996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6261376"/>
        <c:axId val="176267264"/>
        <c:axId val="0"/>
      </c:bar3DChart>
      <c:catAx>
        <c:axId val="176261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76267264"/>
        <c:crosses val="autoZero"/>
        <c:auto val="1"/>
        <c:lblAlgn val="ctr"/>
        <c:lblOffset val="100"/>
        <c:noMultiLvlLbl val="0"/>
      </c:catAx>
      <c:valAx>
        <c:axId val="17626726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762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96238380920641"/>
          <c:y val="0.38972552432445778"/>
          <c:w val="0.15103761619079362"/>
          <c:h val="0.3221277882704391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0.26107</cdr:x>
      <cdr:y>0.01495</cdr:y>
    </cdr:from>
    <cdr:to>
      <cdr:x>0.65316</cdr:x>
      <cdr:y>0.05756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0188" y="96044"/>
          <a:ext cx="3950169" cy="273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0.02437</cdr:x>
      <cdr:y>0</cdr:y>
    </cdr:from>
    <cdr:to>
      <cdr:x>0.7809</cdr:x>
      <cdr:y>0.10536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430" y="0"/>
          <a:ext cx="3490222" cy="284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	</a:t>
          </a:r>
          <a:r>
            <a:rPr lang="en-GB" sz="900" b="1"/>
            <a:t>Cost of €100 pension for a 65 year old</a:t>
          </a:r>
        </a:p>
      </cdr:txBody>
    </cdr:sp>
  </cdr:relSizeAnchor>
  <cdr:relSizeAnchor xmlns:cdr="http://schemas.openxmlformats.org/drawingml/2006/chartDrawing">
    <cdr:from>
      <cdr:x>0.26107</cdr:x>
      <cdr:y>0.01495</cdr:y>
    </cdr:from>
    <cdr:to>
      <cdr:x>0.65316</cdr:x>
      <cdr:y>0.05756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30188" y="96044"/>
          <a:ext cx="3950169" cy="273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3.04016E-7</cdr:x>
      <cdr:y>0.00673</cdr:y>
    </cdr:from>
    <cdr:to>
      <cdr:x>0.83977</cdr:x>
      <cdr:y>0.14423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" y="13333"/>
          <a:ext cx="2762250" cy="272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800"/>
            <a:t>	</a:t>
          </a:r>
          <a:endParaRPr lang="en-GB" sz="8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D250D741-E590-4CD6-8C10-A1DEC9E94589}" type="datetimeFigureOut">
              <a:rPr lang="en-IE" smtClean="0"/>
              <a:t>12/02/2015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16583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16583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DE8D3627-CEFA-4B74-B1E9-2D044B010A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98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001D2163-9DDA-4B80-A6F2-8647C476AAAF}" type="datetimeFigureOut">
              <a:rPr lang="en-IE" smtClean="0"/>
              <a:t>12/02/2015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1750" cy="3833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59180"/>
            <a:ext cx="5679440" cy="4603433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16583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6583"/>
            <a:ext cx="3076363" cy="511493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D46D1590-9ADF-474D-ACAF-86030419B9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8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0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0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2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w_hrz_rgb_pos_w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4808538"/>
          </a:xfrm>
          <a:prstGeom prst="rect">
            <a:avLst/>
          </a:prstGeom>
          <a:solidFill>
            <a:srgbClr val="E6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2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chemeClr val="bg1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112435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28625"/>
            <a:ext cx="20955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428625"/>
            <a:ext cx="61341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55655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4010400"/>
            <a:ext cx="5943600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600" y="4460400"/>
            <a:ext cx="7315200" cy="280800"/>
          </a:xfrm>
          <a:solidFill>
            <a:schemeClr val="tx1"/>
          </a:solidFill>
        </p:spPr>
        <p:txBody>
          <a:bodyPr lIns="183600" tIns="18000" rIns="90000" bIns="18000" anchor="ctr" anchorCtr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5229225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  <a:lvl2pPr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2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48085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14" descr="tw_hrz_rgb_pos_w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rgbClr val="E65032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D7A0-EB0C-4A50-A7BC-C7D2D06D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F83F-19A8-4CC7-8185-E8FDC1B4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8507-9065-4318-BBE6-32A82F3A2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D86F-B29F-464D-B294-1E6240D61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8664-60E4-4A30-9309-495A6B74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A250-996F-4490-9A0D-BEAC0925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318657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FFDF-3DD8-476B-A5A9-3E0C812B6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1557-DCF2-499E-B20E-5AC4DA6A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D270-6C59-490C-8E11-93E22AEBB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28625"/>
            <a:ext cx="20955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428625"/>
            <a:ext cx="61341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03E6-44DB-4DD7-B833-86304055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79413" y="428625"/>
            <a:ext cx="8382000" cy="551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EFA8-D41F-418D-BAFC-55DAB02F1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ctrTitle"/>
          </p:nvPr>
        </p:nvSpPr>
        <p:spPr>
          <a:ln w="0"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282238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7A90-F00D-49E1-BD3C-252C49520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C5C1-8D86-4469-AFA5-B9532D3A6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547813"/>
            <a:ext cx="3465513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488" y="1547813"/>
            <a:ext cx="3467100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21F2-EE22-4822-B06C-76181C701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8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9587-9BCC-4F81-8C6B-837622386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6943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10C2-87B4-4CD4-8DD8-8CF655FF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C77D-2D2A-4760-B672-1F5B964D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BAB5-27C9-4EE3-BBAE-BC11ECFFD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DAC0-5EDE-4F07-BE19-C8AD496A3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9DE1D-1E74-451E-AB59-80C1D1AF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4525" y="1066800"/>
            <a:ext cx="1770063" cy="76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066800"/>
            <a:ext cx="5162550" cy="76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7C68-76B3-4762-B740-F071F280B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276225" y="288925"/>
            <a:ext cx="8589963" cy="4808538"/>
          </a:xfrm>
          <a:prstGeom prst="rect">
            <a:avLst/>
          </a:prstGeom>
          <a:solidFill>
            <a:srgbClr val="E6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12" descr="tw_hrz_rgb_pos_wh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rgbClr val="E65032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D6CB-A46F-41D6-980C-E54EBDFA3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FB44-B291-413B-B4B7-5DFB559A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439A-E7C3-4409-9407-6D9D8A0CC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355220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60AF-045A-4B46-A472-D53A61CA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43F67-1D46-49AF-9791-E0B45CF0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7ECB-A993-43DF-84A0-2CB78D19F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DAC9-6CB4-4A0B-9F48-5EA7A1F88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C627-3DA7-4CA8-980D-2A78E3A9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3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DA34-96E8-495C-B888-E72BC4F5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28625"/>
            <a:ext cx="20955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428625"/>
            <a:ext cx="61341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39B7-101A-4425-8A8D-527EEB0D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5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428625"/>
            <a:ext cx="8370887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1A5D-B03D-4D5F-AD72-A275442E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tw_hrz_rgb_pos_wh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rgbClr val="E65032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B97D-1342-448F-98C7-DEB7869C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138059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8080-2AA6-45CB-A63B-D5AC6065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428625"/>
            <a:ext cx="8370887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B745-8394-43B1-8CC3-01C3E9021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5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tw_hrz_rgb_pos_wh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rgbClr val="E65032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A96D-8583-41E2-9398-6FD6D3590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355B-03B3-49A8-9082-23168A7E1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D4BF-A551-4DC9-B803-8917ACF6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70EA-596C-4B51-9F45-49E3BB60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C26F-61CC-46B7-8B3A-C0DFC14D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9314-7310-4D52-87BA-EEB36AC5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CB4A-A070-4E59-A319-CF900D43E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95737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7841-4636-44FF-8AE6-6D7FFDC6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D325-AB55-47C0-9684-5ED4398C3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28625"/>
            <a:ext cx="20955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428625"/>
            <a:ext cx="61341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1166E-3ACF-413B-8228-3D17F10E7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ctrTitle"/>
          </p:nvPr>
        </p:nvSpPr>
        <p:spPr>
          <a:ln w="0"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298351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749B-E04D-4819-9802-6C44A320C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0370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4266-8027-4677-AF6B-8CA1336D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547813"/>
            <a:ext cx="3465513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488" y="1547813"/>
            <a:ext cx="3467100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E4851-F518-4542-916D-AE1C4965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7553-FEB5-411E-B404-F87A6EF9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EE53-7E92-426A-B793-8AB36025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E47E-2427-435D-93AE-54538EAB7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4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59673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F928-01B0-47BC-8E48-9C4634A47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144-4DB5-4AEC-AD82-E878A1A3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080C-0E44-4176-8FB2-BDB108F13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4525" y="1066800"/>
            <a:ext cx="1770063" cy="76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066800"/>
            <a:ext cx="5162550" cy="76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337E-D078-4577-9693-8C0171FD8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22385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  <p:extLst>
      <p:ext uri="{BB962C8B-B14F-4D97-AF65-F5344CB8AC3E}">
        <p14:creationId xmlns:p14="http://schemas.microsoft.com/office/powerpoint/2010/main" val="26823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9575" y="1547813"/>
            <a:ext cx="7085013" cy="288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6576" rIns="91440" bIns="3657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409575" y="1066800"/>
            <a:ext cx="6627813" cy="400050"/>
          </a:xfrm>
          <a:prstGeom prst="rect">
            <a:avLst/>
          </a:prstGeom>
          <a:solidFill>
            <a:srgbClr val="E6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54864" rIns="91440" bIns="2743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1700"/>
        </a:lnSpc>
        <a:spcBef>
          <a:spcPct val="0"/>
        </a:spcBef>
        <a:spcAft>
          <a:spcPct val="0"/>
        </a:spcAft>
        <a:buClr>
          <a:srgbClr val="E65032"/>
        </a:buClr>
        <a:buSzPct val="60000"/>
        <a:buFont typeface="Wingdings" pitchFamily="2" charset="2"/>
        <a:defRPr sz="1600" b="1">
          <a:solidFill>
            <a:schemeClr val="bg1"/>
          </a:solidFill>
          <a:latin typeface="+mn-lt"/>
          <a:ea typeface="+mn-ea"/>
          <a:cs typeface="+mn-cs"/>
        </a:defRPr>
      </a:lvl1pPr>
      <a:lvl2pPr marL="512763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944563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9575" y="1547813"/>
            <a:ext cx="7085013" cy="288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6576" rIns="91440" bIns="3657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72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409575" y="1066800"/>
            <a:ext cx="6627813" cy="400050"/>
          </a:xfrm>
          <a:prstGeom prst="rect">
            <a:avLst/>
          </a:prstGeom>
          <a:solidFill>
            <a:srgbClr val="E6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54864" rIns="91440" bIns="2743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D0F1CD-C919-437B-A304-BF2779F25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gray">
          <a:xfrm>
            <a:off x="426640" y="6521450"/>
            <a:ext cx="7848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n-US" sz="600" dirty="0" smtClean="0"/>
              <a:t>© 2015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1700"/>
        </a:lnSpc>
        <a:spcBef>
          <a:spcPct val="0"/>
        </a:spcBef>
        <a:spcAft>
          <a:spcPct val="0"/>
        </a:spcAft>
        <a:buClr>
          <a:srgbClr val="E65032"/>
        </a:buClr>
        <a:buSzPct val="60000"/>
        <a:buFont typeface="Wingdings" pitchFamily="2" charset="2"/>
        <a:defRPr sz="1600" b="1">
          <a:solidFill>
            <a:schemeClr val="bg1"/>
          </a:solidFill>
          <a:latin typeface="+mn-lt"/>
          <a:ea typeface="+mn-ea"/>
          <a:cs typeface="+mn-cs"/>
        </a:defRPr>
      </a:lvl1pPr>
      <a:lvl2pPr marL="512763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944563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2.xml"/><Relationship Id="rId7" Type="http://schemas.openxmlformats.org/officeDocument/2006/relationships/image" Target="../media/image11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91771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5509" b="19751"/>
          <a:stretch>
            <a:fillRect/>
          </a:stretch>
        </p:blipFill>
        <p:spPr bwMode="auto">
          <a:xfrm>
            <a:off x="0" y="0"/>
            <a:ext cx="9144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 txBox="1">
            <a:spLocks noChangeArrowheads="1"/>
          </p:cNvSpPr>
          <p:nvPr/>
        </p:nvSpPr>
        <p:spPr bwMode="gray">
          <a:xfrm>
            <a:off x="112713" y="5173663"/>
            <a:ext cx="58118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49156" name="Picture 10" descr="tw_hrz_rgb_pos_w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8" descr="004438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1"/>
          <a:stretch>
            <a:fillRect/>
          </a:stretch>
        </p:blipFill>
        <p:spPr bwMode="auto">
          <a:xfrm>
            <a:off x="6227763" y="2449513"/>
            <a:ext cx="29162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 descr="00405560 70% s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/>
          <a:stretch>
            <a:fillRect/>
          </a:stretch>
        </p:blipFill>
        <p:spPr bwMode="auto">
          <a:xfrm>
            <a:off x="6230938" y="0"/>
            <a:ext cx="29241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2713" y="4653893"/>
            <a:ext cx="3024187" cy="293414"/>
          </a:xfrm>
        </p:spPr>
        <p:txBody>
          <a:bodyPr anchor="ctr"/>
          <a:lstStyle/>
          <a:p>
            <a:pPr eaLnBrk="1" hangingPunct="1">
              <a:lnSpc>
                <a:spcPts val="2000"/>
              </a:lnSpc>
            </a:pPr>
            <a:r>
              <a:rPr lang="ga-IE" dirty="0" smtClean="0"/>
              <a:t>12 February </a:t>
            </a:r>
            <a:r>
              <a:rPr lang="ga-IE" dirty="0" smtClean="0"/>
              <a:t>2015</a:t>
            </a:r>
            <a:endParaRPr lang="en-GB" dirty="0" smtClean="0"/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12712" y="4196449"/>
            <a:ext cx="7771655" cy="385043"/>
          </a:xfrm>
          <a:prstGeom prst="rect">
            <a:avLst/>
          </a:prstGeom>
          <a:solidFill>
            <a:srgbClr val="E6503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27432" rIns="91440" bIns="18288" numCol="1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ga-IE" dirty="0" smtClean="0">
                <a:solidFill>
                  <a:schemeClr val="bg1"/>
                </a:solidFill>
              </a:rPr>
              <a:t>Defined benefit pension schemes </a:t>
            </a:r>
            <a:r>
              <a:rPr lang="ga-IE" smtClean="0">
                <a:solidFill>
                  <a:schemeClr val="bg1"/>
                </a:solidFill>
              </a:rPr>
              <a:t>– What next for Trustees?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96444822"/>
              </p:ext>
            </p:extLst>
          </p:nvPr>
        </p:nvGraphicFramePr>
        <p:xfrm>
          <a:off x="179512" y="116632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21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Assessing Company Covenant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4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275" y="404664"/>
            <a:ext cx="8370887" cy="765175"/>
          </a:xfrm>
        </p:spPr>
        <p:txBody>
          <a:bodyPr/>
          <a:lstStyle/>
          <a:p>
            <a:r>
              <a:rPr lang="ga-IE" altLang="en-US" dirty="0" smtClean="0"/>
              <a:t>Diminishing Company covenant – biggest single DB risk? </a:t>
            </a:r>
            <a:endParaRPr lang="en-GB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38138" y="1079500"/>
            <a:ext cx="8375650" cy="4979988"/>
          </a:xfrm>
        </p:spPr>
        <p:txBody>
          <a:bodyPr/>
          <a:lstStyle/>
          <a:p>
            <a:pPr marL="228600" lvl="1" indent="0">
              <a:buFont typeface="Wingdings" pitchFamily="2" charset="2"/>
              <a:buNone/>
            </a:pPr>
            <a:r>
              <a:rPr lang="ga-IE" altLang="en-US" smtClean="0"/>
              <a:t> </a:t>
            </a:r>
          </a:p>
          <a:p>
            <a:pPr lvl="3"/>
            <a:endParaRPr lang="ga-IE" altLang="en-US" smtClean="0"/>
          </a:p>
        </p:txBody>
      </p:sp>
      <p:sp>
        <p:nvSpPr>
          <p:cNvPr id="9" name="Path"/>
          <p:cNvSpPr/>
          <p:nvPr/>
        </p:nvSpPr>
        <p:spPr>
          <a:xfrm>
            <a:off x="3276600" y="6561138"/>
            <a:ext cx="55689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sz="600" dirty="0">
              <a:solidFill>
                <a:schemeClr val="tx1"/>
              </a:solidFill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2528" r="14128" b="37173"/>
          <a:stretch>
            <a:fillRect/>
          </a:stretch>
        </p:blipFill>
        <p:spPr bwMode="auto">
          <a:xfrm>
            <a:off x="41275" y="1282700"/>
            <a:ext cx="903446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2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Increasing complexity and the growing Governance challenge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586911" cy="4671665"/>
          </a:xfrm>
        </p:spPr>
        <p:txBody>
          <a:bodyPr/>
          <a:lstStyle/>
          <a:p>
            <a:pPr marL="534988" indent="-266700"/>
            <a:r>
              <a:rPr lang="ga-IE" sz="1800" dirty="0" smtClean="0"/>
              <a:t>New legislation rarely if ever simplifies things, tends to add additional layers of complexity</a:t>
            </a:r>
          </a:p>
          <a:p>
            <a:pPr marL="534988" indent="-266700"/>
            <a:r>
              <a:rPr lang="ga-IE" sz="1800" dirty="0" smtClean="0"/>
              <a:t>Benefit changes have made administering and communicating schemes much more complicated and expensive</a:t>
            </a:r>
          </a:p>
          <a:p>
            <a:pPr marL="534988" indent="-266700"/>
            <a:r>
              <a:rPr lang="ga-IE" sz="1800" dirty="0" smtClean="0"/>
              <a:t>Closure to future accrual requires an integrated approach to administering benefits for a legacy DB arrangement and also a new DC structure     </a:t>
            </a:r>
          </a:p>
          <a:p>
            <a:pPr marL="534988" indent="-266700"/>
            <a:r>
              <a:rPr lang="ga-IE" sz="1800" dirty="0" smtClean="0"/>
              <a:t>Revenue rules and preservation requirements  need a radical overhaul</a:t>
            </a:r>
          </a:p>
          <a:p>
            <a:pPr marL="534988" indent="-266700"/>
            <a:r>
              <a:rPr lang="ga-IE" sz="1800" dirty="0" smtClean="0"/>
              <a:t>‘Decision tree’ at retirement has become very complex</a:t>
            </a:r>
          </a:p>
          <a:p>
            <a:pPr marL="534988" indent="-266700"/>
            <a:r>
              <a:rPr lang="ga-IE" sz="1800" dirty="0" smtClean="0"/>
              <a:t>Deferred member data becoming increasingly out of date and difficult to administer</a:t>
            </a:r>
          </a:p>
          <a:p>
            <a:pPr marL="534988" indent="-266700"/>
            <a:r>
              <a:rPr lang="ga-IE" sz="1800" dirty="0" smtClean="0"/>
              <a:t>Need for ‘data cleaning’ as schemes mature</a:t>
            </a:r>
          </a:p>
          <a:p>
            <a:pPr marL="0" indent="0">
              <a:buNone/>
            </a:pPr>
            <a:endParaRPr lang="ga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gray">
          <a:xfrm>
            <a:off x="323528" y="620688"/>
            <a:ext cx="8370887" cy="507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6503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200" dirty="0" smtClean="0"/>
              <a:t>Increasing Complexity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36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Pensions Authority consultation on financial management guidelines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24744"/>
            <a:ext cx="8375650" cy="4815681"/>
          </a:xfrm>
        </p:spPr>
        <p:txBody>
          <a:bodyPr/>
          <a:lstStyle/>
          <a:p>
            <a:pPr marL="228600" lvl="2" indent="-228600">
              <a:spcBef>
                <a:spcPct val="20000"/>
              </a:spcBef>
              <a:buClr>
                <a:srgbClr val="E65032"/>
              </a:buClr>
              <a:buSzPct val="60000"/>
              <a:buFont typeface="Wingdings" pitchFamily="2" charset="2"/>
              <a:buChar char="l"/>
            </a:pPr>
            <a:endParaRPr lang="en-GB" dirty="0" smtClean="0"/>
          </a:p>
          <a:p>
            <a:pPr marL="285750" lvl="2" indent="-285750">
              <a:spcBef>
                <a:spcPct val="20000"/>
              </a:spcBef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dirty="0" smtClean="0"/>
              <a:t>Pensions Authority has issued draft guidelines on financial management of defined benefit schemes</a:t>
            </a:r>
          </a:p>
          <a:p>
            <a:pPr marL="285750" lvl="2" indent="-285750">
              <a:spcBef>
                <a:spcPct val="20000"/>
              </a:spcBef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dirty="0" smtClean="0"/>
              <a:t>Guidelines cover:</a:t>
            </a:r>
          </a:p>
          <a:p>
            <a:pPr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dirty="0" smtClean="0"/>
              <a:t>Scheme data </a:t>
            </a:r>
            <a:r>
              <a:rPr lang="en-US" dirty="0" smtClean="0"/>
              <a:t>the </a:t>
            </a:r>
            <a:r>
              <a:rPr lang="en-US" dirty="0"/>
              <a:t>trustees should have available to them </a:t>
            </a:r>
          </a:p>
          <a:p>
            <a:pPr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Governance </a:t>
            </a:r>
            <a:r>
              <a:rPr lang="en-US" dirty="0"/>
              <a:t>practices relevant to financial management </a:t>
            </a:r>
          </a:p>
          <a:p>
            <a:pPr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Processes </a:t>
            </a:r>
            <a:r>
              <a:rPr lang="en-US" dirty="0"/>
              <a:t>that the trustees should follow </a:t>
            </a:r>
          </a:p>
          <a:p>
            <a:pPr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Analysis </a:t>
            </a:r>
            <a:r>
              <a:rPr lang="en-US" dirty="0"/>
              <a:t>that the trustees should undertake in order to arrive at decisions </a:t>
            </a:r>
            <a:endParaRPr lang="en-GB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Guidelines emphasise that trustees should ensure they have access to actuarial and investment advice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Consultation period finished 30 September 2014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Pensions Authority reflecting on the consultation and final guidelines due shortly</a:t>
            </a:r>
            <a:endParaRPr lang="en-GB" sz="1600" dirty="0" smtClean="0"/>
          </a:p>
          <a:p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52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Pensions Authority consultation on financial management guidelines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67475" y="1412776"/>
            <a:ext cx="4088501" cy="163121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1600" b="1" dirty="0" smtClean="0"/>
              <a:t>Scheme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Asset values and 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Asset allocation relative to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Scheme liabilities and solvency position and progress v Funding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Costs compared to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All information provided at least annually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7474" y="3690323"/>
            <a:ext cx="4088501" cy="252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1600" b="1" dirty="0" smtClean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Regular scheduled and structured Trustee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Delegation of functions, monitoring of advisers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Management of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Monitoring of costs and agreement with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Written SIPP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ga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4582875"/>
            <a:ext cx="3744416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1600" b="1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 the scheme contributions adequate to provide the benefits of the scheme in the short and long term? </a:t>
            </a:r>
            <a:endParaRPr lang="ga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likely is it that the benefits cannot be paid because of the risks to which the scheme is subject?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4708" y="1412776"/>
            <a:ext cx="3744416" cy="227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1600" b="1" dirty="0" smtClean="0"/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Review of investment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Review of contribution and funding adequacy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Preparation/review of risk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Discussion with employer about contributions and related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Review of investment manager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400" dirty="0" smtClean="0"/>
              <a:t>Review of scheme costs</a:t>
            </a:r>
            <a:endParaRPr lang="en-US" sz="140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27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The Transfer Value basis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7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Standard Transfer Value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713387"/>
          </a:xfrm>
        </p:spPr>
        <p:txBody>
          <a:bodyPr/>
          <a:lstStyle/>
          <a:p>
            <a:pPr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b="0" dirty="0" smtClean="0"/>
              <a:t>Trustees of well funded pension schemes beginning to re-consider use of standard transfer value basis:</a:t>
            </a:r>
          </a:p>
          <a:p>
            <a:pPr marL="538163" lvl="3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b="0" dirty="0" smtClean="0"/>
              <a:t>Assumptions have not been updated for a long time, no longer market related</a:t>
            </a:r>
          </a:p>
          <a:p>
            <a:pPr marL="538163" lvl="3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dirty="0" smtClean="0"/>
              <a:t>Offers very poor value for transferees</a:t>
            </a:r>
          </a:p>
          <a:p>
            <a:pPr marL="538163" lvl="3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b="0" dirty="0" smtClean="0"/>
              <a:t>Link to actuarial value is weak</a:t>
            </a:r>
          </a:p>
          <a:p>
            <a:pPr marL="538163" lvl="3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dirty="0" smtClean="0"/>
              <a:t>Will depend on wording under Trust Deed and Rules</a:t>
            </a:r>
            <a:endParaRPr lang="ga-IE" b="0" dirty="0" smtClean="0"/>
          </a:p>
          <a:p>
            <a:pPr lvl="3">
              <a:buClr>
                <a:srgbClr val="E65032"/>
              </a:buClr>
              <a:buSzPct val="145000"/>
              <a:buFont typeface="Arial" panose="020B0604020202020204" pitchFamily="34" charset="0"/>
              <a:buChar char="•"/>
            </a:pPr>
            <a:endParaRPr lang="ga-IE" b="0" dirty="0" smtClean="0"/>
          </a:p>
          <a:p>
            <a:pPr lvl="3">
              <a:buClr>
                <a:srgbClr val="E65032"/>
              </a:buClr>
              <a:buSzPct val="145000"/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Clr>
                <a:srgbClr val="E65032"/>
              </a:buClr>
              <a:buSzPct val="110000"/>
            </a:pPr>
            <a:endParaRPr lang="en-US" b="0" dirty="0">
              <a:solidFill>
                <a:schemeClr val="dk1"/>
              </a:solidFill>
            </a:endParaRPr>
          </a:p>
          <a:p>
            <a:pPr>
              <a:buClr>
                <a:srgbClr val="E65032"/>
              </a:buClr>
              <a:buSzPct val="110000"/>
            </a:pPr>
            <a:endParaRPr lang="en-US" b="0" dirty="0" smtClean="0"/>
          </a:p>
          <a:p>
            <a:pPr>
              <a:buClr>
                <a:srgbClr val="E65032"/>
              </a:buClr>
              <a:buSzPct val="145000"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1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75650" cy="4815681"/>
          </a:xfrm>
        </p:spPr>
        <p:txBody>
          <a:bodyPr/>
          <a:lstStyle/>
          <a:p>
            <a:pPr marL="228600" lvl="2" indent="-228600">
              <a:spcBef>
                <a:spcPct val="20000"/>
              </a:spcBef>
              <a:buClr>
                <a:srgbClr val="E65032"/>
              </a:buClr>
              <a:buSzPct val="60000"/>
              <a:buFont typeface="Wingdings" pitchFamily="2" charset="2"/>
              <a:buChar char="l"/>
            </a:pPr>
            <a:endParaRPr lang="en-GB" dirty="0" smtClean="0"/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Some key DB statistics</a:t>
            </a:r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Funding issues</a:t>
            </a:r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Evolving investment strategies</a:t>
            </a:r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Assessing company covenant</a:t>
            </a:r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Increasing complexity and the growing Governance challenge</a:t>
            </a:r>
          </a:p>
          <a:p>
            <a:pPr marL="285750" lvl="2" indent="-28575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2000" dirty="0" smtClean="0"/>
              <a:t>The Standard Transfer Value basis</a:t>
            </a:r>
          </a:p>
          <a:p>
            <a:pPr marL="0" lvl="2" indent="0">
              <a:spcBef>
                <a:spcPct val="20000"/>
              </a:spcBef>
              <a:buClr>
                <a:schemeClr val="accent2"/>
              </a:buClr>
              <a:buSzPct val="150000"/>
              <a:buNone/>
            </a:pPr>
            <a:endParaRPr lang="ga-IE" sz="2000" dirty="0" smtClean="0"/>
          </a:p>
          <a:p>
            <a:pPr marL="228600" lvl="2" indent="-228600">
              <a:spcBef>
                <a:spcPct val="20000"/>
              </a:spcBef>
              <a:buClr>
                <a:srgbClr val="E65032"/>
              </a:buClr>
              <a:buSzPct val="60000"/>
              <a:buFont typeface="Wingdings" pitchFamily="2" charset="2"/>
              <a:buChar char="l"/>
            </a:pPr>
            <a:endParaRPr lang="ga-IE" dirty="0" smtClean="0"/>
          </a:p>
          <a:p>
            <a:pPr marL="228600" lvl="2" indent="-228600">
              <a:spcBef>
                <a:spcPct val="20000"/>
              </a:spcBef>
              <a:buClr>
                <a:srgbClr val="E65032"/>
              </a:buClr>
              <a:buSzPct val="60000"/>
              <a:buFont typeface="Wingdings" pitchFamily="2" charset="2"/>
              <a:buChar char="l"/>
            </a:pPr>
            <a:endParaRPr lang="ga-IE" dirty="0" smtClean="0"/>
          </a:p>
          <a:p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Agenda</a:t>
            </a:r>
            <a:endParaRPr lang="en-IE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7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Some key statistics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2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541338"/>
            <a:ext cx="8035999" cy="654050"/>
          </a:xfrm>
        </p:spPr>
        <p:txBody>
          <a:bodyPr>
            <a:normAutofit/>
          </a:bodyPr>
          <a:lstStyle/>
          <a:p>
            <a:r>
              <a:rPr lang="ga-IE" sz="2000" dirty="0" smtClean="0"/>
              <a:t>Some key DB statistics</a:t>
            </a:r>
            <a:endParaRPr lang="en-GB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97664"/>
              </p:ext>
            </p:extLst>
          </p:nvPr>
        </p:nvGraphicFramePr>
        <p:xfrm>
          <a:off x="395536" y="1397000"/>
          <a:ext cx="828091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67"/>
                <a:gridCol w="2192183"/>
                <a:gridCol w="2070230"/>
                <a:gridCol w="2160239"/>
              </a:tblGrid>
              <a:tr h="7358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dirty="0" smtClean="0"/>
                        <a:t>Number of DB Occupational Pension Schemes</a:t>
                      </a:r>
                    </a:p>
                    <a:p>
                      <a:r>
                        <a:rPr lang="ga-IE" sz="1400" dirty="0" smtClean="0"/>
                        <a:t>2013/(2012)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dirty="0" smtClean="0"/>
                        <a:t>Number</a:t>
                      </a:r>
                      <a:r>
                        <a:rPr lang="ga-IE" sz="1400" baseline="0" dirty="0" smtClean="0"/>
                        <a:t> of active members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dirty="0" smtClean="0"/>
                        <a:t>2013/(2012)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dirty="0" smtClean="0"/>
                        <a:t>Approx. assets/liabilities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200" dirty="0" smtClean="0"/>
                        <a:t>DB Schemes</a:t>
                      </a:r>
                      <a:r>
                        <a:rPr lang="ga-IE" sz="1200" baseline="0" dirty="0" smtClean="0"/>
                        <a:t> subject to Funding Standard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200" dirty="0" smtClean="0"/>
                        <a:t>890 / (933)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200" dirty="0" smtClean="0"/>
                        <a:t>178,619 / (189,644)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200" dirty="0" smtClean="0"/>
                        <a:t>€50bn assets</a:t>
                      </a:r>
                    </a:p>
                    <a:p>
                      <a:pPr algn="ctr"/>
                      <a:r>
                        <a:rPr lang="ga-IE" sz="1200" dirty="0" smtClean="0"/>
                        <a:t>€55bn Funding Standard liabilities</a:t>
                      </a:r>
                    </a:p>
                    <a:p>
                      <a:pPr algn="ctr"/>
                      <a:r>
                        <a:rPr lang="ga-IE" sz="1200" dirty="0" smtClean="0"/>
                        <a:t>€8bn Funding</a:t>
                      </a:r>
                      <a:r>
                        <a:rPr lang="ga-IE" sz="1200" baseline="0" dirty="0" smtClean="0"/>
                        <a:t> Standard deficit</a:t>
                      </a:r>
                      <a:endParaRPr lang="ga-IE" sz="1200" dirty="0" smtClean="0"/>
                    </a:p>
                    <a:p>
                      <a:pPr algn="ctr"/>
                      <a:endParaRPr lang="ga-IE" sz="1200" dirty="0" smtClean="0"/>
                    </a:p>
                    <a:p>
                      <a:pPr algn="ctr"/>
                      <a:r>
                        <a:rPr lang="ga-IE" sz="1200" dirty="0" smtClean="0"/>
                        <a:t>(liabilities approx. 25% of</a:t>
                      </a:r>
                      <a:r>
                        <a:rPr lang="ga-IE" sz="1200" baseline="0" dirty="0" smtClean="0"/>
                        <a:t> GDP)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07242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b="1" dirty="0" smtClean="0">
                <a:solidFill>
                  <a:srgbClr val="E65032"/>
                </a:solidFill>
              </a:rPr>
              <a:t>Other data:</a:t>
            </a:r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Currently about 750 schemes subject to the Funding Standard</a:t>
            </a:r>
          </a:p>
          <a:p>
            <a:pPr marL="534988" lvl="2" indent="-174625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Implies a significant fall in the number of schemes over 2014</a:t>
            </a:r>
            <a:endParaRPr lang="en-IE" sz="1400" dirty="0" smtClean="0"/>
          </a:p>
          <a:p>
            <a:pPr marL="534988" lvl="2" indent="-174625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endParaRPr lang="ga-IE" sz="1400" dirty="0" smtClean="0"/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About 250 schemes with Funding Proposals in place</a:t>
            </a:r>
            <a:endParaRPr lang="en-IE" sz="1600" dirty="0" smtClean="0"/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endParaRPr lang="ga-IE" sz="1600" dirty="0" smtClean="0"/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About 100 Section 50s to date many with Funding Proposals also</a:t>
            </a:r>
            <a:endParaRPr lang="en-IE" sz="1600" dirty="0" smtClean="0"/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endParaRPr lang="ga-IE" sz="1600" dirty="0" smtClean="0"/>
          </a:p>
          <a:p>
            <a:pPr marL="285750" lvl="1" indent="-285750">
              <a:buClr>
                <a:srgbClr val="E65032"/>
              </a:buClr>
              <a:buSzPct val="150000"/>
              <a:buFont typeface="Arial" panose="020B0604020202020204" pitchFamily="34" charset="0"/>
              <a:buChar char="•"/>
            </a:pPr>
            <a:r>
              <a:rPr lang="ga-IE" sz="1600" dirty="0" smtClean="0"/>
              <a:t>35 schemes with no Funding Proposal/Section 50 in place </a:t>
            </a:r>
          </a:p>
        </p:txBody>
      </p:sp>
    </p:spTree>
    <p:extLst>
      <p:ext uri="{BB962C8B-B14F-4D97-AF65-F5344CB8AC3E}">
        <p14:creationId xmlns:p14="http://schemas.microsoft.com/office/powerpoint/2010/main" val="104962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Funding Issues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5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541338"/>
            <a:ext cx="8035999" cy="654050"/>
          </a:xfrm>
        </p:spPr>
        <p:txBody>
          <a:bodyPr>
            <a:normAutofit/>
          </a:bodyPr>
          <a:lstStyle/>
          <a:p>
            <a:r>
              <a:rPr lang="ga-IE" sz="2000" dirty="0" smtClean="0"/>
              <a:t>The f</a:t>
            </a:r>
            <a:r>
              <a:rPr lang="en-GB" sz="2000" dirty="0" smtClean="0"/>
              <a:t>unding </a:t>
            </a:r>
            <a:r>
              <a:rPr lang="ga-IE" sz="2000" dirty="0" smtClean="0"/>
              <a:t>crisis just won’t go away</a:t>
            </a:r>
            <a:endParaRPr lang="en-GB" sz="200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53923"/>
              </p:ext>
            </p:extLst>
          </p:nvPr>
        </p:nvGraphicFramePr>
        <p:xfrm>
          <a:off x="4355976" y="1412776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342" y="1412776"/>
            <a:ext cx="3943625" cy="4511675"/>
          </a:xfrm>
        </p:spPr>
        <p:txBody>
          <a:bodyPr/>
          <a:lstStyle/>
          <a:p>
            <a:r>
              <a:rPr lang="ga-IE" dirty="0" smtClean="0"/>
              <a:t>Key issues are: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Bond yields keep falling offsetting investment gains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Catastrophic accounting number at 31/12/2014 for some sponsors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Very low return expectations will make Funding Proposal ‘on-track’ assessments challenging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Fundamental instability in the statutory funding system remains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Risk reserves in from 1/1/2016</a:t>
            </a:r>
          </a:p>
          <a:p>
            <a:pPr marL="534988" lvl="2">
              <a:buClr>
                <a:srgbClr val="999999"/>
              </a:buClr>
              <a:buSzPct val="80000"/>
              <a:buFont typeface="Wingdings" panose="05000000000000000000" pitchFamily="2" charset="2"/>
              <a:buChar char="Ø"/>
            </a:pPr>
            <a:r>
              <a:rPr lang="ga-IE" sz="1400" dirty="0" smtClean="0"/>
              <a:t>Combining a long term perspective with shorter term Funding Standard requirements is difficult</a:t>
            </a:r>
          </a:p>
          <a:p>
            <a:pPr lvl="2"/>
            <a:endParaRPr lang="ga-IE" sz="1400" dirty="0" smtClean="0"/>
          </a:p>
          <a:p>
            <a:pPr lvl="2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406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294725"/>
            <a:ext cx="8561997" cy="4789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ga-IE" dirty="0" smtClean="0"/>
              <a:t>Evolving investment strategies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31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2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Portfolio construction and manager structure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97603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Diversification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7" y="1484784"/>
            <a:ext cx="33051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51288"/>
            <a:ext cx="371951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83093921"/>
              </p:ext>
            </p:extLst>
          </p:nvPr>
        </p:nvGraphicFramePr>
        <p:xfrm>
          <a:off x="4889500" y="1556792"/>
          <a:ext cx="39116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116389"/>
            <a:ext cx="36004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ircular Arrow 12"/>
          <p:cNvSpPr/>
          <p:nvPr/>
        </p:nvSpPr>
        <p:spPr>
          <a:xfrm>
            <a:off x="3021018" y="3843341"/>
            <a:ext cx="3462337" cy="2147887"/>
          </a:xfrm>
          <a:prstGeom prst="circularArrow">
            <a:avLst>
              <a:gd name="adj1" fmla="val 6847"/>
              <a:gd name="adj2" fmla="val 807857"/>
              <a:gd name="adj3" fmla="val 20286628"/>
              <a:gd name="adj4" fmla="val 11294335"/>
              <a:gd name="adj5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Consider long-term investment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95536" y="4221088"/>
            <a:ext cx="8280920" cy="2160240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en-GB" sz="1300" b="1" dirty="0" smtClean="0"/>
              <a:t>Key questions		Possible answers / considerations</a:t>
            </a:r>
          </a:p>
          <a:p>
            <a:pPr marL="0" lvl="2" indent="0">
              <a:buNone/>
            </a:pPr>
            <a:r>
              <a:rPr lang="en-GB" sz="1050" b="1" dirty="0" smtClean="0">
                <a:solidFill>
                  <a:schemeClr val="accent2"/>
                </a:solidFill>
              </a:rPr>
              <a:t>Where do you want to get to</a:t>
            </a:r>
            <a:r>
              <a:rPr lang="en-GB" sz="1050" dirty="0" smtClean="0">
                <a:solidFill>
                  <a:schemeClr val="accent2"/>
                </a:solidFill>
              </a:rPr>
              <a:t>	</a:t>
            </a:r>
            <a:r>
              <a:rPr lang="en-GB" sz="1050" dirty="0" smtClean="0"/>
              <a:t>	100% funded on an MFS basis? 100% funded on a bond basis? Include additional 			margin for prudence (demographic / mortality risk?)</a:t>
            </a:r>
          </a:p>
          <a:p>
            <a:pPr marL="0" lvl="2" indent="0">
              <a:buNone/>
            </a:pPr>
            <a:endParaRPr lang="en-GB" sz="1050" dirty="0" smtClean="0"/>
          </a:p>
          <a:p>
            <a:pPr marL="0" lvl="2" indent="0">
              <a:buNone/>
            </a:pPr>
            <a:r>
              <a:rPr lang="en-GB" sz="1050" b="1" dirty="0" smtClean="0">
                <a:solidFill>
                  <a:schemeClr val="accent2"/>
                </a:solidFill>
              </a:rPr>
              <a:t>When do you want to get there?</a:t>
            </a:r>
            <a:r>
              <a:rPr lang="en-GB" sz="1050" dirty="0" smtClean="0"/>
              <a:t>	Sooner is preferable, but what is affordable? A shorter timeframe will require a higher 			outperformance target. How</a:t>
            </a:r>
            <a:r>
              <a:rPr lang="en-GB" sz="1050" dirty="0"/>
              <a:t> </a:t>
            </a:r>
            <a:r>
              <a:rPr lang="en-GB" sz="1050" dirty="0" smtClean="0"/>
              <a:t>mush risk is acceptable along the way?</a:t>
            </a:r>
          </a:p>
          <a:p>
            <a:pPr marL="0" lvl="2" indent="0">
              <a:buNone/>
            </a:pPr>
            <a:endParaRPr lang="en-GB" sz="1050" dirty="0"/>
          </a:p>
          <a:p>
            <a:pPr marL="0" lvl="2" indent="0">
              <a:buNone/>
            </a:pPr>
            <a:r>
              <a:rPr lang="en-GB" sz="1050" b="1" dirty="0" smtClean="0">
                <a:solidFill>
                  <a:schemeClr val="accent2"/>
                </a:solidFill>
              </a:rPr>
              <a:t>How do you want to get there?</a:t>
            </a:r>
            <a:r>
              <a:rPr lang="en-GB" sz="1050" b="1" dirty="0" smtClean="0">
                <a:solidFill>
                  <a:schemeClr val="accent6"/>
                </a:solidFill>
              </a:rPr>
              <a:t>	</a:t>
            </a:r>
            <a:r>
              <a:rPr lang="en-GB" sz="1050" dirty="0" smtClean="0"/>
              <a:t>What mix of contributions and investment outperformance? Targeting higher investment 			outperformance means a greater risk of a fall in funding level. </a:t>
            </a:r>
          </a:p>
          <a:p>
            <a:pPr marL="0" lvl="2" indent="0">
              <a:buNone/>
            </a:pPr>
            <a:endParaRPr lang="en-GB" sz="1050" b="1" dirty="0">
              <a:solidFill>
                <a:schemeClr val="accent6"/>
              </a:solidFill>
            </a:endParaRPr>
          </a:p>
          <a:p>
            <a:pPr marL="0" lvl="2" indent="0">
              <a:buNone/>
            </a:pPr>
            <a:r>
              <a:rPr lang="en-GB" sz="1050" b="1" dirty="0" smtClean="0">
                <a:solidFill>
                  <a:schemeClr val="accent2"/>
                </a:solidFill>
              </a:rPr>
              <a:t>What will you do if you don’t get there?</a:t>
            </a:r>
            <a:r>
              <a:rPr lang="en-GB" sz="1050" dirty="0" smtClean="0"/>
              <a:t>	Ask the Company for more money? Take more investment risk? Extend the timeframe?</a:t>
            </a:r>
          </a:p>
        </p:txBody>
      </p:sp>
      <p:sp>
        <p:nvSpPr>
          <p:cNvPr id="11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97603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The ‘Journey Planning’ concept</a:t>
            </a:r>
            <a:endParaRPr lang="en-US" b="1" dirty="0"/>
          </a:p>
        </p:txBody>
      </p: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310525" y="1628353"/>
            <a:ext cx="3676649" cy="2104551"/>
            <a:chOff x="0" y="878"/>
            <a:chExt cx="2960" cy="1564"/>
          </a:xfrm>
        </p:grpSpPr>
        <p:sp>
          <p:nvSpPr>
            <p:cNvPr id="1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0" y="878"/>
              <a:ext cx="2960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468" y="1091"/>
              <a:ext cx="412" cy="10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2295" y="1481"/>
              <a:ext cx="419" cy="682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2292" y="1478"/>
              <a:ext cx="425" cy="688"/>
            </a:xfrm>
            <a:custGeom>
              <a:avLst/>
              <a:gdLst>
                <a:gd name="T0" fmla="*/ 0 w 1104"/>
                <a:gd name="T1" fmla="*/ 8 h 1936"/>
                <a:gd name="T2" fmla="*/ 8 w 1104"/>
                <a:gd name="T3" fmla="*/ 0 h 1936"/>
                <a:gd name="T4" fmla="*/ 1096 w 1104"/>
                <a:gd name="T5" fmla="*/ 0 h 1936"/>
                <a:gd name="T6" fmla="*/ 1104 w 1104"/>
                <a:gd name="T7" fmla="*/ 8 h 1936"/>
                <a:gd name="T8" fmla="*/ 1104 w 1104"/>
                <a:gd name="T9" fmla="*/ 1928 h 1936"/>
                <a:gd name="T10" fmla="*/ 1096 w 1104"/>
                <a:gd name="T11" fmla="*/ 1936 h 1936"/>
                <a:gd name="T12" fmla="*/ 8 w 1104"/>
                <a:gd name="T13" fmla="*/ 1936 h 1936"/>
                <a:gd name="T14" fmla="*/ 0 w 1104"/>
                <a:gd name="T15" fmla="*/ 1928 h 1936"/>
                <a:gd name="T16" fmla="*/ 0 w 1104"/>
                <a:gd name="T17" fmla="*/ 8 h 1936"/>
                <a:gd name="T18" fmla="*/ 16 w 1104"/>
                <a:gd name="T19" fmla="*/ 1928 h 1936"/>
                <a:gd name="T20" fmla="*/ 8 w 1104"/>
                <a:gd name="T21" fmla="*/ 1920 h 1936"/>
                <a:gd name="T22" fmla="*/ 1096 w 1104"/>
                <a:gd name="T23" fmla="*/ 1920 h 1936"/>
                <a:gd name="T24" fmla="*/ 1088 w 1104"/>
                <a:gd name="T25" fmla="*/ 1928 h 1936"/>
                <a:gd name="T26" fmla="*/ 1088 w 1104"/>
                <a:gd name="T27" fmla="*/ 8 h 1936"/>
                <a:gd name="T28" fmla="*/ 1096 w 1104"/>
                <a:gd name="T29" fmla="*/ 16 h 1936"/>
                <a:gd name="T30" fmla="*/ 8 w 1104"/>
                <a:gd name="T31" fmla="*/ 16 h 1936"/>
                <a:gd name="T32" fmla="*/ 16 w 1104"/>
                <a:gd name="T33" fmla="*/ 8 h 1936"/>
                <a:gd name="T34" fmla="*/ 16 w 1104"/>
                <a:gd name="T35" fmla="*/ 1928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4" h="193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96" y="0"/>
                  </a:lnTo>
                  <a:cubicBezTo>
                    <a:pt x="1101" y="0"/>
                    <a:pt x="1104" y="4"/>
                    <a:pt x="1104" y="8"/>
                  </a:cubicBezTo>
                  <a:lnTo>
                    <a:pt x="1104" y="1928"/>
                  </a:lnTo>
                  <a:cubicBezTo>
                    <a:pt x="1104" y="1933"/>
                    <a:pt x="1101" y="1936"/>
                    <a:pt x="1096" y="1936"/>
                  </a:cubicBezTo>
                  <a:lnTo>
                    <a:pt x="8" y="1936"/>
                  </a:lnTo>
                  <a:cubicBezTo>
                    <a:pt x="4" y="1936"/>
                    <a:pt x="0" y="1933"/>
                    <a:pt x="0" y="1928"/>
                  </a:cubicBezTo>
                  <a:lnTo>
                    <a:pt x="0" y="8"/>
                  </a:lnTo>
                  <a:close/>
                  <a:moveTo>
                    <a:pt x="16" y="1928"/>
                  </a:moveTo>
                  <a:lnTo>
                    <a:pt x="8" y="1920"/>
                  </a:lnTo>
                  <a:lnTo>
                    <a:pt x="1096" y="1920"/>
                  </a:lnTo>
                  <a:lnTo>
                    <a:pt x="1088" y="1928"/>
                  </a:lnTo>
                  <a:lnTo>
                    <a:pt x="1088" y="8"/>
                  </a:lnTo>
                  <a:lnTo>
                    <a:pt x="109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928"/>
                  </a:lnTo>
                  <a:close/>
                </a:path>
              </a:pathLst>
            </a:custGeom>
            <a:solidFill>
              <a:srgbClr val="E65032"/>
            </a:solidFill>
            <a:ln w="0" cap="flat">
              <a:solidFill>
                <a:srgbClr val="E6503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2295" y="1407"/>
              <a:ext cx="419" cy="74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7" name="Picture 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407"/>
              <a:ext cx="41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2295" y="1407"/>
              <a:ext cx="419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2292" y="1404"/>
              <a:ext cx="425" cy="80"/>
            </a:xfrm>
            <a:custGeom>
              <a:avLst/>
              <a:gdLst>
                <a:gd name="T0" fmla="*/ 16 w 1104"/>
                <a:gd name="T1" fmla="*/ 216 h 224"/>
                <a:gd name="T2" fmla="*/ 16 w 1104"/>
                <a:gd name="T3" fmla="*/ 104 h 224"/>
                <a:gd name="T4" fmla="*/ 0 w 1104"/>
                <a:gd name="T5" fmla="*/ 40 h 224"/>
                <a:gd name="T6" fmla="*/ 0 w 1104"/>
                <a:gd name="T7" fmla="*/ 24 h 224"/>
                <a:gd name="T8" fmla="*/ 41 w 1104"/>
                <a:gd name="T9" fmla="*/ 16 h 224"/>
                <a:gd name="T10" fmla="*/ 0 w 1104"/>
                <a:gd name="T11" fmla="*/ 24 h 224"/>
                <a:gd name="T12" fmla="*/ 57 w 1104"/>
                <a:gd name="T13" fmla="*/ 16 h 224"/>
                <a:gd name="T14" fmla="*/ 169 w 1104"/>
                <a:gd name="T15" fmla="*/ 16 h 224"/>
                <a:gd name="T16" fmla="*/ 233 w 1104"/>
                <a:gd name="T17" fmla="*/ 0 h 224"/>
                <a:gd name="T18" fmla="*/ 249 w 1104"/>
                <a:gd name="T19" fmla="*/ 0 h 224"/>
                <a:gd name="T20" fmla="*/ 249 w 1104"/>
                <a:gd name="T21" fmla="*/ 0 h 224"/>
                <a:gd name="T22" fmla="*/ 313 w 1104"/>
                <a:gd name="T23" fmla="*/ 16 h 224"/>
                <a:gd name="T24" fmla="*/ 425 w 1104"/>
                <a:gd name="T25" fmla="*/ 16 h 224"/>
                <a:gd name="T26" fmla="*/ 489 w 1104"/>
                <a:gd name="T27" fmla="*/ 0 h 224"/>
                <a:gd name="T28" fmla="*/ 505 w 1104"/>
                <a:gd name="T29" fmla="*/ 0 h 224"/>
                <a:gd name="T30" fmla="*/ 505 w 1104"/>
                <a:gd name="T31" fmla="*/ 0 h 224"/>
                <a:gd name="T32" fmla="*/ 569 w 1104"/>
                <a:gd name="T33" fmla="*/ 16 h 224"/>
                <a:gd name="T34" fmla="*/ 681 w 1104"/>
                <a:gd name="T35" fmla="*/ 16 h 224"/>
                <a:gd name="T36" fmla="*/ 745 w 1104"/>
                <a:gd name="T37" fmla="*/ 0 h 224"/>
                <a:gd name="T38" fmla="*/ 761 w 1104"/>
                <a:gd name="T39" fmla="*/ 0 h 224"/>
                <a:gd name="T40" fmla="*/ 761 w 1104"/>
                <a:gd name="T41" fmla="*/ 0 h 224"/>
                <a:gd name="T42" fmla="*/ 825 w 1104"/>
                <a:gd name="T43" fmla="*/ 16 h 224"/>
                <a:gd name="T44" fmla="*/ 938 w 1104"/>
                <a:gd name="T45" fmla="*/ 16 h 224"/>
                <a:gd name="T46" fmla="*/ 1002 w 1104"/>
                <a:gd name="T47" fmla="*/ 0 h 224"/>
                <a:gd name="T48" fmla="*/ 1018 w 1104"/>
                <a:gd name="T49" fmla="*/ 0 h 224"/>
                <a:gd name="T50" fmla="*/ 1018 w 1104"/>
                <a:gd name="T51" fmla="*/ 0 h 224"/>
                <a:gd name="T52" fmla="*/ 1104 w 1104"/>
                <a:gd name="T53" fmla="*/ 42 h 224"/>
                <a:gd name="T54" fmla="*/ 1082 w 1104"/>
                <a:gd name="T55" fmla="*/ 16 h 224"/>
                <a:gd name="T56" fmla="*/ 1088 w 1104"/>
                <a:gd name="T57" fmla="*/ 106 h 224"/>
                <a:gd name="T58" fmla="*/ 1104 w 1104"/>
                <a:gd name="T59" fmla="*/ 170 h 224"/>
                <a:gd name="T60" fmla="*/ 1104 w 1104"/>
                <a:gd name="T61" fmla="*/ 186 h 224"/>
                <a:gd name="T62" fmla="*/ 1079 w 1104"/>
                <a:gd name="T63" fmla="*/ 208 h 224"/>
                <a:gd name="T64" fmla="*/ 1104 w 1104"/>
                <a:gd name="T65" fmla="*/ 186 h 224"/>
                <a:gd name="T66" fmla="*/ 1063 w 1104"/>
                <a:gd name="T67" fmla="*/ 208 h 224"/>
                <a:gd name="T68" fmla="*/ 951 w 1104"/>
                <a:gd name="T69" fmla="*/ 208 h 224"/>
                <a:gd name="T70" fmla="*/ 887 w 1104"/>
                <a:gd name="T71" fmla="*/ 224 h 224"/>
                <a:gd name="T72" fmla="*/ 871 w 1104"/>
                <a:gd name="T73" fmla="*/ 224 h 224"/>
                <a:gd name="T74" fmla="*/ 871 w 1104"/>
                <a:gd name="T75" fmla="*/ 224 h 224"/>
                <a:gd name="T76" fmla="*/ 807 w 1104"/>
                <a:gd name="T77" fmla="*/ 208 h 224"/>
                <a:gd name="T78" fmla="*/ 695 w 1104"/>
                <a:gd name="T79" fmla="*/ 208 h 224"/>
                <a:gd name="T80" fmla="*/ 630 w 1104"/>
                <a:gd name="T81" fmla="*/ 224 h 224"/>
                <a:gd name="T82" fmla="*/ 614 w 1104"/>
                <a:gd name="T83" fmla="*/ 224 h 224"/>
                <a:gd name="T84" fmla="*/ 614 w 1104"/>
                <a:gd name="T85" fmla="*/ 224 h 224"/>
                <a:gd name="T86" fmla="*/ 550 w 1104"/>
                <a:gd name="T87" fmla="*/ 208 h 224"/>
                <a:gd name="T88" fmla="*/ 438 w 1104"/>
                <a:gd name="T89" fmla="*/ 208 h 224"/>
                <a:gd name="T90" fmla="*/ 374 w 1104"/>
                <a:gd name="T91" fmla="*/ 224 h 224"/>
                <a:gd name="T92" fmla="*/ 358 w 1104"/>
                <a:gd name="T93" fmla="*/ 224 h 224"/>
                <a:gd name="T94" fmla="*/ 358 w 1104"/>
                <a:gd name="T95" fmla="*/ 224 h 224"/>
                <a:gd name="T96" fmla="*/ 294 w 1104"/>
                <a:gd name="T97" fmla="*/ 208 h 224"/>
                <a:gd name="T98" fmla="*/ 182 w 1104"/>
                <a:gd name="T99" fmla="*/ 208 h 224"/>
                <a:gd name="T100" fmla="*/ 118 w 1104"/>
                <a:gd name="T101" fmla="*/ 224 h 224"/>
                <a:gd name="T102" fmla="*/ 102 w 1104"/>
                <a:gd name="T103" fmla="*/ 224 h 224"/>
                <a:gd name="T104" fmla="*/ 102 w 1104"/>
                <a:gd name="T105" fmla="*/ 224 h 224"/>
                <a:gd name="T106" fmla="*/ 38 w 1104"/>
                <a:gd name="T107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224">
                  <a:moveTo>
                    <a:pt x="0" y="216"/>
                  </a:moveTo>
                  <a:lnTo>
                    <a:pt x="0" y="168"/>
                  </a:lnTo>
                  <a:lnTo>
                    <a:pt x="16" y="168"/>
                  </a:lnTo>
                  <a:lnTo>
                    <a:pt x="16" y="216"/>
                  </a:lnTo>
                  <a:lnTo>
                    <a:pt x="0" y="216"/>
                  </a:lnTo>
                  <a:close/>
                  <a:moveTo>
                    <a:pt x="0" y="152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16" y="152"/>
                  </a:lnTo>
                  <a:lnTo>
                    <a:pt x="0" y="152"/>
                  </a:lnTo>
                  <a:close/>
                  <a:moveTo>
                    <a:pt x="0" y="88"/>
                  </a:moveTo>
                  <a:lnTo>
                    <a:pt x="0" y="40"/>
                  </a:lnTo>
                  <a:lnTo>
                    <a:pt x="16" y="40"/>
                  </a:lnTo>
                  <a:lnTo>
                    <a:pt x="16" y="88"/>
                  </a:lnTo>
                  <a:lnTo>
                    <a:pt x="0" y="88"/>
                  </a:lnTo>
                  <a:close/>
                  <a:moveTo>
                    <a:pt x="0" y="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lnTo>
                    <a:pt x="41" y="0"/>
                  </a:lnTo>
                  <a:lnTo>
                    <a:pt x="41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0" y="24"/>
                  </a:lnTo>
                  <a:close/>
                  <a:moveTo>
                    <a:pt x="57" y="0"/>
                  </a:moveTo>
                  <a:lnTo>
                    <a:pt x="105" y="0"/>
                  </a:lnTo>
                  <a:lnTo>
                    <a:pt x="105" y="16"/>
                  </a:lnTo>
                  <a:lnTo>
                    <a:pt x="57" y="16"/>
                  </a:lnTo>
                  <a:lnTo>
                    <a:pt x="57" y="0"/>
                  </a:lnTo>
                  <a:close/>
                  <a:moveTo>
                    <a:pt x="121" y="0"/>
                  </a:moveTo>
                  <a:lnTo>
                    <a:pt x="169" y="0"/>
                  </a:lnTo>
                  <a:lnTo>
                    <a:pt x="169" y="16"/>
                  </a:lnTo>
                  <a:lnTo>
                    <a:pt x="121" y="16"/>
                  </a:lnTo>
                  <a:lnTo>
                    <a:pt x="121" y="0"/>
                  </a:lnTo>
                  <a:close/>
                  <a:moveTo>
                    <a:pt x="185" y="0"/>
                  </a:moveTo>
                  <a:lnTo>
                    <a:pt x="233" y="0"/>
                  </a:lnTo>
                  <a:lnTo>
                    <a:pt x="233" y="16"/>
                  </a:lnTo>
                  <a:lnTo>
                    <a:pt x="185" y="16"/>
                  </a:lnTo>
                  <a:lnTo>
                    <a:pt x="185" y="0"/>
                  </a:lnTo>
                  <a:close/>
                  <a:moveTo>
                    <a:pt x="249" y="0"/>
                  </a:moveTo>
                  <a:lnTo>
                    <a:pt x="297" y="0"/>
                  </a:lnTo>
                  <a:lnTo>
                    <a:pt x="297" y="16"/>
                  </a:lnTo>
                  <a:lnTo>
                    <a:pt x="249" y="16"/>
                  </a:lnTo>
                  <a:lnTo>
                    <a:pt x="249" y="0"/>
                  </a:lnTo>
                  <a:close/>
                  <a:moveTo>
                    <a:pt x="313" y="0"/>
                  </a:moveTo>
                  <a:lnTo>
                    <a:pt x="361" y="0"/>
                  </a:lnTo>
                  <a:lnTo>
                    <a:pt x="361" y="16"/>
                  </a:lnTo>
                  <a:lnTo>
                    <a:pt x="313" y="16"/>
                  </a:lnTo>
                  <a:lnTo>
                    <a:pt x="313" y="0"/>
                  </a:lnTo>
                  <a:close/>
                  <a:moveTo>
                    <a:pt x="377" y="0"/>
                  </a:moveTo>
                  <a:lnTo>
                    <a:pt x="425" y="0"/>
                  </a:lnTo>
                  <a:lnTo>
                    <a:pt x="425" y="16"/>
                  </a:lnTo>
                  <a:lnTo>
                    <a:pt x="377" y="16"/>
                  </a:lnTo>
                  <a:lnTo>
                    <a:pt x="377" y="0"/>
                  </a:lnTo>
                  <a:close/>
                  <a:moveTo>
                    <a:pt x="441" y="0"/>
                  </a:moveTo>
                  <a:lnTo>
                    <a:pt x="489" y="0"/>
                  </a:lnTo>
                  <a:lnTo>
                    <a:pt x="489" y="16"/>
                  </a:lnTo>
                  <a:lnTo>
                    <a:pt x="441" y="16"/>
                  </a:lnTo>
                  <a:lnTo>
                    <a:pt x="441" y="0"/>
                  </a:lnTo>
                  <a:close/>
                  <a:moveTo>
                    <a:pt x="505" y="0"/>
                  </a:moveTo>
                  <a:lnTo>
                    <a:pt x="553" y="0"/>
                  </a:lnTo>
                  <a:lnTo>
                    <a:pt x="553" y="16"/>
                  </a:lnTo>
                  <a:lnTo>
                    <a:pt x="505" y="16"/>
                  </a:lnTo>
                  <a:lnTo>
                    <a:pt x="505" y="0"/>
                  </a:lnTo>
                  <a:close/>
                  <a:moveTo>
                    <a:pt x="569" y="0"/>
                  </a:moveTo>
                  <a:lnTo>
                    <a:pt x="617" y="0"/>
                  </a:lnTo>
                  <a:lnTo>
                    <a:pt x="617" y="16"/>
                  </a:lnTo>
                  <a:lnTo>
                    <a:pt x="569" y="16"/>
                  </a:lnTo>
                  <a:lnTo>
                    <a:pt x="569" y="0"/>
                  </a:lnTo>
                  <a:close/>
                  <a:moveTo>
                    <a:pt x="633" y="0"/>
                  </a:moveTo>
                  <a:lnTo>
                    <a:pt x="681" y="0"/>
                  </a:lnTo>
                  <a:lnTo>
                    <a:pt x="681" y="16"/>
                  </a:lnTo>
                  <a:lnTo>
                    <a:pt x="633" y="16"/>
                  </a:lnTo>
                  <a:lnTo>
                    <a:pt x="633" y="0"/>
                  </a:lnTo>
                  <a:close/>
                  <a:moveTo>
                    <a:pt x="697" y="0"/>
                  </a:moveTo>
                  <a:lnTo>
                    <a:pt x="745" y="0"/>
                  </a:lnTo>
                  <a:lnTo>
                    <a:pt x="745" y="16"/>
                  </a:lnTo>
                  <a:lnTo>
                    <a:pt x="697" y="16"/>
                  </a:lnTo>
                  <a:lnTo>
                    <a:pt x="697" y="0"/>
                  </a:lnTo>
                  <a:close/>
                  <a:moveTo>
                    <a:pt x="761" y="0"/>
                  </a:moveTo>
                  <a:lnTo>
                    <a:pt x="809" y="0"/>
                  </a:lnTo>
                  <a:lnTo>
                    <a:pt x="809" y="16"/>
                  </a:lnTo>
                  <a:lnTo>
                    <a:pt x="761" y="16"/>
                  </a:lnTo>
                  <a:lnTo>
                    <a:pt x="761" y="0"/>
                  </a:lnTo>
                  <a:close/>
                  <a:moveTo>
                    <a:pt x="825" y="0"/>
                  </a:moveTo>
                  <a:lnTo>
                    <a:pt x="874" y="0"/>
                  </a:lnTo>
                  <a:lnTo>
                    <a:pt x="874" y="16"/>
                  </a:lnTo>
                  <a:lnTo>
                    <a:pt x="825" y="16"/>
                  </a:lnTo>
                  <a:lnTo>
                    <a:pt x="825" y="0"/>
                  </a:lnTo>
                  <a:close/>
                  <a:moveTo>
                    <a:pt x="890" y="0"/>
                  </a:moveTo>
                  <a:lnTo>
                    <a:pt x="938" y="0"/>
                  </a:lnTo>
                  <a:lnTo>
                    <a:pt x="938" y="16"/>
                  </a:lnTo>
                  <a:lnTo>
                    <a:pt x="890" y="16"/>
                  </a:lnTo>
                  <a:lnTo>
                    <a:pt x="890" y="0"/>
                  </a:lnTo>
                  <a:close/>
                  <a:moveTo>
                    <a:pt x="954" y="0"/>
                  </a:moveTo>
                  <a:lnTo>
                    <a:pt x="1002" y="0"/>
                  </a:lnTo>
                  <a:lnTo>
                    <a:pt x="1002" y="16"/>
                  </a:lnTo>
                  <a:lnTo>
                    <a:pt x="954" y="16"/>
                  </a:lnTo>
                  <a:lnTo>
                    <a:pt x="954" y="0"/>
                  </a:lnTo>
                  <a:close/>
                  <a:moveTo>
                    <a:pt x="1018" y="0"/>
                  </a:moveTo>
                  <a:lnTo>
                    <a:pt x="1066" y="0"/>
                  </a:lnTo>
                  <a:lnTo>
                    <a:pt x="1066" y="16"/>
                  </a:lnTo>
                  <a:lnTo>
                    <a:pt x="1018" y="16"/>
                  </a:lnTo>
                  <a:lnTo>
                    <a:pt x="1018" y="0"/>
                  </a:lnTo>
                  <a:close/>
                  <a:moveTo>
                    <a:pt x="1082" y="0"/>
                  </a:moveTo>
                  <a:lnTo>
                    <a:pt x="1096" y="0"/>
                  </a:lnTo>
                  <a:cubicBezTo>
                    <a:pt x="1101" y="0"/>
                    <a:pt x="1104" y="4"/>
                    <a:pt x="1104" y="8"/>
                  </a:cubicBezTo>
                  <a:lnTo>
                    <a:pt x="1104" y="42"/>
                  </a:lnTo>
                  <a:lnTo>
                    <a:pt x="1088" y="42"/>
                  </a:lnTo>
                  <a:lnTo>
                    <a:pt x="1088" y="8"/>
                  </a:lnTo>
                  <a:lnTo>
                    <a:pt x="1096" y="16"/>
                  </a:lnTo>
                  <a:lnTo>
                    <a:pt x="1082" y="16"/>
                  </a:lnTo>
                  <a:lnTo>
                    <a:pt x="1082" y="0"/>
                  </a:lnTo>
                  <a:close/>
                  <a:moveTo>
                    <a:pt x="1104" y="58"/>
                  </a:moveTo>
                  <a:lnTo>
                    <a:pt x="1104" y="106"/>
                  </a:lnTo>
                  <a:lnTo>
                    <a:pt x="1088" y="106"/>
                  </a:lnTo>
                  <a:lnTo>
                    <a:pt x="1088" y="58"/>
                  </a:lnTo>
                  <a:lnTo>
                    <a:pt x="1104" y="58"/>
                  </a:lnTo>
                  <a:close/>
                  <a:moveTo>
                    <a:pt x="1104" y="122"/>
                  </a:moveTo>
                  <a:lnTo>
                    <a:pt x="1104" y="170"/>
                  </a:lnTo>
                  <a:lnTo>
                    <a:pt x="1088" y="170"/>
                  </a:lnTo>
                  <a:lnTo>
                    <a:pt x="1088" y="122"/>
                  </a:lnTo>
                  <a:lnTo>
                    <a:pt x="1104" y="122"/>
                  </a:lnTo>
                  <a:close/>
                  <a:moveTo>
                    <a:pt x="1104" y="186"/>
                  </a:moveTo>
                  <a:lnTo>
                    <a:pt x="1104" y="216"/>
                  </a:lnTo>
                  <a:cubicBezTo>
                    <a:pt x="1104" y="221"/>
                    <a:pt x="1101" y="224"/>
                    <a:pt x="1096" y="224"/>
                  </a:cubicBezTo>
                  <a:lnTo>
                    <a:pt x="1079" y="224"/>
                  </a:lnTo>
                  <a:lnTo>
                    <a:pt x="1079" y="208"/>
                  </a:lnTo>
                  <a:lnTo>
                    <a:pt x="1096" y="208"/>
                  </a:lnTo>
                  <a:lnTo>
                    <a:pt x="1088" y="216"/>
                  </a:lnTo>
                  <a:lnTo>
                    <a:pt x="1088" y="186"/>
                  </a:lnTo>
                  <a:lnTo>
                    <a:pt x="1104" y="186"/>
                  </a:lnTo>
                  <a:close/>
                  <a:moveTo>
                    <a:pt x="1063" y="224"/>
                  </a:moveTo>
                  <a:lnTo>
                    <a:pt x="1015" y="224"/>
                  </a:lnTo>
                  <a:lnTo>
                    <a:pt x="1015" y="208"/>
                  </a:lnTo>
                  <a:lnTo>
                    <a:pt x="1063" y="208"/>
                  </a:lnTo>
                  <a:lnTo>
                    <a:pt x="1063" y="224"/>
                  </a:lnTo>
                  <a:close/>
                  <a:moveTo>
                    <a:pt x="999" y="224"/>
                  </a:moveTo>
                  <a:lnTo>
                    <a:pt x="951" y="224"/>
                  </a:lnTo>
                  <a:lnTo>
                    <a:pt x="951" y="208"/>
                  </a:lnTo>
                  <a:lnTo>
                    <a:pt x="999" y="208"/>
                  </a:lnTo>
                  <a:lnTo>
                    <a:pt x="999" y="224"/>
                  </a:lnTo>
                  <a:close/>
                  <a:moveTo>
                    <a:pt x="935" y="224"/>
                  </a:moveTo>
                  <a:lnTo>
                    <a:pt x="887" y="224"/>
                  </a:lnTo>
                  <a:lnTo>
                    <a:pt x="887" y="208"/>
                  </a:lnTo>
                  <a:lnTo>
                    <a:pt x="935" y="208"/>
                  </a:lnTo>
                  <a:lnTo>
                    <a:pt x="935" y="224"/>
                  </a:lnTo>
                  <a:close/>
                  <a:moveTo>
                    <a:pt x="871" y="224"/>
                  </a:moveTo>
                  <a:lnTo>
                    <a:pt x="823" y="224"/>
                  </a:lnTo>
                  <a:lnTo>
                    <a:pt x="823" y="208"/>
                  </a:lnTo>
                  <a:lnTo>
                    <a:pt x="871" y="208"/>
                  </a:lnTo>
                  <a:lnTo>
                    <a:pt x="871" y="224"/>
                  </a:lnTo>
                  <a:close/>
                  <a:moveTo>
                    <a:pt x="807" y="224"/>
                  </a:moveTo>
                  <a:lnTo>
                    <a:pt x="759" y="224"/>
                  </a:lnTo>
                  <a:lnTo>
                    <a:pt x="759" y="208"/>
                  </a:lnTo>
                  <a:lnTo>
                    <a:pt x="807" y="208"/>
                  </a:lnTo>
                  <a:lnTo>
                    <a:pt x="807" y="224"/>
                  </a:lnTo>
                  <a:close/>
                  <a:moveTo>
                    <a:pt x="743" y="224"/>
                  </a:moveTo>
                  <a:lnTo>
                    <a:pt x="695" y="224"/>
                  </a:lnTo>
                  <a:lnTo>
                    <a:pt x="695" y="208"/>
                  </a:lnTo>
                  <a:lnTo>
                    <a:pt x="743" y="208"/>
                  </a:lnTo>
                  <a:lnTo>
                    <a:pt x="743" y="224"/>
                  </a:lnTo>
                  <a:close/>
                  <a:moveTo>
                    <a:pt x="679" y="224"/>
                  </a:moveTo>
                  <a:lnTo>
                    <a:pt x="630" y="224"/>
                  </a:lnTo>
                  <a:lnTo>
                    <a:pt x="630" y="208"/>
                  </a:lnTo>
                  <a:lnTo>
                    <a:pt x="679" y="208"/>
                  </a:lnTo>
                  <a:lnTo>
                    <a:pt x="679" y="224"/>
                  </a:lnTo>
                  <a:close/>
                  <a:moveTo>
                    <a:pt x="614" y="224"/>
                  </a:moveTo>
                  <a:lnTo>
                    <a:pt x="566" y="224"/>
                  </a:lnTo>
                  <a:lnTo>
                    <a:pt x="566" y="208"/>
                  </a:lnTo>
                  <a:lnTo>
                    <a:pt x="614" y="208"/>
                  </a:lnTo>
                  <a:lnTo>
                    <a:pt x="614" y="224"/>
                  </a:lnTo>
                  <a:close/>
                  <a:moveTo>
                    <a:pt x="550" y="224"/>
                  </a:moveTo>
                  <a:lnTo>
                    <a:pt x="502" y="224"/>
                  </a:lnTo>
                  <a:lnTo>
                    <a:pt x="502" y="208"/>
                  </a:lnTo>
                  <a:lnTo>
                    <a:pt x="550" y="208"/>
                  </a:lnTo>
                  <a:lnTo>
                    <a:pt x="550" y="224"/>
                  </a:lnTo>
                  <a:close/>
                  <a:moveTo>
                    <a:pt x="486" y="224"/>
                  </a:moveTo>
                  <a:lnTo>
                    <a:pt x="438" y="224"/>
                  </a:lnTo>
                  <a:lnTo>
                    <a:pt x="438" y="208"/>
                  </a:lnTo>
                  <a:lnTo>
                    <a:pt x="486" y="208"/>
                  </a:lnTo>
                  <a:lnTo>
                    <a:pt x="486" y="224"/>
                  </a:lnTo>
                  <a:close/>
                  <a:moveTo>
                    <a:pt x="422" y="224"/>
                  </a:moveTo>
                  <a:lnTo>
                    <a:pt x="374" y="224"/>
                  </a:lnTo>
                  <a:lnTo>
                    <a:pt x="374" y="208"/>
                  </a:lnTo>
                  <a:lnTo>
                    <a:pt x="422" y="208"/>
                  </a:lnTo>
                  <a:lnTo>
                    <a:pt x="422" y="224"/>
                  </a:lnTo>
                  <a:close/>
                  <a:moveTo>
                    <a:pt x="358" y="224"/>
                  </a:moveTo>
                  <a:lnTo>
                    <a:pt x="310" y="224"/>
                  </a:lnTo>
                  <a:lnTo>
                    <a:pt x="310" y="208"/>
                  </a:lnTo>
                  <a:lnTo>
                    <a:pt x="358" y="208"/>
                  </a:lnTo>
                  <a:lnTo>
                    <a:pt x="358" y="224"/>
                  </a:lnTo>
                  <a:close/>
                  <a:moveTo>
                    <a:pt x="294" y="224"/>
                  </a:moveTo>
                  <a:lnTo>
                    <a:pt x="246" y="224"/>
                  </a:lnTo>
                  <a:lnTo>
                    <a:pt x="246" y="208"/>
                  </a:lnTo>
                  <a:lnTo>
                    <a:pt x="294" y="208"/>
                  </a:lnTo>
                  <a:lnTo>
                    <a:pt x="294" y="224"/>
                  </a:lnTo>
                  <a:close/>
                  <a:moveTo>
                    <a:pt x="230" y="224"/>
                  </a:moveTo>
                  <a:lnTo>
                    <a:pt x="182" y="224"/>
                  </a:lnTo>
                  <a:lnTo>
                    <a:pt x="182" y="208"/>
                  </a:lnTo>
                  <a:lnTo>
                    <a:pt x="230" y="208"/>
                  </a:lnTo>
                  <a:lnTo>
                    <a:pt x="230" y="224"/>
                  </a:lnTo>
                  <a:close/>
                  <a:moveTo>
                    <a:pt x="166" y="224"/>
                  </a:moveTo>
                  <a:lnTo>
                    <a:pt x="118" y="224"/>
                  </a:lnTo>
                  <a:lnTo>
                    <a:pt x="118" y="208"/>
                  </a:lnTo>
                  <a:lnTo>
                    <a:pt x="166" y="208"/>
                  </a:lnTo>
                  <a:lnTo>
                    <a:pt x="166" y="224"/>
                  </a:lnTo>
                  <a:close/>
                  <a:moveTo>
                    <a:pt x="102" y="224"/>
                  </a:moveTo>
                  <a:lnTo>
                    <a:pt x="54" y="224"/>
                  </a:lnTo>
                  <a:lnTo>
                    <a:pt x="54" y="208"/>
                  </a:lnTo>
                  <a:lnTo>
                    <a:pt x="102" y="208"/>
                  </a:lnTo>
                  <a:lnTo>
                    <a:pt x="102" y="224"/>
                  </a:lnTo>
                  <a:close/>
                  <a:moveTo>
                    <a:pt x="38" y="224"/>
                  </a:moveTo>
                  <a:lnTo>
                    <a:pt x="8" y="224"/>
                  </a:lnTo>
                  <a:lnTo>
                    <a:pt x="8" y="208"/>
                  </a:lnTo>
                  <a:lnTo>
                    <a:pt x="38" y="208"/>
                  </a:lnTo>
                  <a:lnTo>
                    <a:pt x="38" y="224"/>
                  </a:lnTo>
                  <a:close/>
                </a:path>
              </a:pathLst>
            </a:custGeom>
            <a:solidFill>
              <a:srgbClr val="E65032"/>
            </a:solidFill>
            <a:ln w="0" cap="flat">
              <a:solidFill>
                <a:srgbClr val="E6503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2295" y="1094"/>
              <a:ext cx="419" cy="313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1" name="Picture 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094"/>
              <a:ext cx="41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2295" y="1094"/>
              <a:ext cx="419" cy="313"/>
            </a:xfrm>
            <a:prstGeom prst="rect">
              <a:avLst/>
            </a:prstGeom>
            <a:solidFill>
              <a:srgbClr val="F3C2BE"/>
            </a:solidFill>
            <a:ln w="9525">
              <a:solidFill>
                <a:srgbClr val="F3C2BE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2292" y="1091"/>
              <a:ext cx="425" cy="319"/>
            </a:xfrm>
            <a:custGeom>
              <a:avLst/>
              <a:gdLst>
                <a:gd name="T0" fmla="*/ 0 w 1104"/>
                <a:gd name="T1" fmla="*/ 824 h 896"/>
                <a:gd name="T2" fmla="*/ 0 w 1104"/>
                <a:gd name="T3" fmla="*/ 712 h 896"/>
                <a:gd name="T4" fmla="*/ 16 w 1104"/>
                <a:gd name="T5" fmla="*/ 648 h 896"/>
                <a:gd name="T6" fmla="*/ 16 w 1104"/>
                <a:gd name="T7" fmla="*/ 632 h 896"/>
                <a:gd name="T8" fmla="*/ 0 w 1104"/>
                <a:gd name="T9" fmla="*/ 568 h 896"/>
                <a:gd name="T10" fmla="*/ 0 w 1104"/>
                <a:gd name="T11" fmla="*/ 440 h 896"/>
                <a:gd name="T12" fmla="*/ 0 w 1104"/>
                <a:gd name="T13" fmla="*/ 328 h 896"/>
                <a:gd name="T14" fmla="*/ 16 w 1104"/>
                <a:gd name="T15" fmla="*/ 264 h 896"/>
                <a:gd name="T16" fmla="*/ 16 w 1104"/>
                <a:gd name="T17" fmla="*/ 248 h 896"/>
                <a:gd name="T18" fmla="*/ 0 w 1104"/>
                <a:gd name="T19" fmla="*/ 184 h 896"/>
                <a:gd name="T20" fmla="*/ 0 w 1104"/>
                <a:gd name="T21" fmla="*/ 56 h 896"/>
                <a:gd name="T22" fmla="*/ 16 w 1104"/>
                <a:gd name="T23" fmla="*/ 8 h 896"/>
                <a:gd name="T24" fmla="*/ 25 w 1104"/>
                <a:gd name="T25" fmla="*/ 16 h 896"/>
                <a:gd name="T26" fmla="*/ 89 w 1104"/>
                <a:gd name="T27" fmla="*/ 0 h 896"/>
                <a:gd name="T28" fmla="*/ 218 w 1104"/>
                <a:gd name="T29" fmla="*/ 0 h 896"/>
                <a:gd name="T30" fmla="*/ 330 w 1104"/>
                <a:gd name="T31" fmla="*/ 0 h 896"/>
                <a:gd name="T32" fmla="*/ 394 w 1104"/>
                <a:gd name="T33" fmla="*/ 16 h 896"/>
                <a:gd name="T34" fmla="*/ 410 w 1104"/>
                <a:gd name="T35" fmla="*/ 16 h 896"/>
                <a:gd name="T36" fmla="*/ 474 w 1104"/>
                <a:gd name="T37" fmla="*/ 0 h 896"/>
                <a:gd name="T38" fmla="*/ 602 w 1104"/>
                <a:gd name="T39" fmla="*/ 0 h 896"/>
                <a:gd name="T40" fmla="*/ 714 w 1104"/>
                <a:gd name="T41" fmla="*/ 0 h 896"/>
                <a:gd name="T42" fmla="*/ 778 w 1104"/>
                <a:gd name="T43" fmla="*/ 16 h 896"/>
                <a:gd name="T44" fmla="*/ 794 w 1104"/>
                <a:gd name="T45" fmla="*/ 16 h 896"/>
                <a:gd name="T46" fmla="*/ 858 w 1104"/>
                <a:gd name="T47" fmla="*/ 0 h 896"/>
                <a:gd name="T48" fmla="*/ 986 w 1104"/>
                <a:gd name="T49" fmla="*/ 0 h 896"/>
                <a:gd name="T50" fmla="*/ 1096 w 1104"/>
                <a:gd name="T51" fmla="*/ 0 h 896"/>
                <a:gd name="T52" fmla="*/ 1050 w 1104"/>
                <a:gd name="T53" fmla="*/ 16 h 896"/>
                <a:gd name="T54" fmla="*/ 1104 w 1104"/>
                <a:gd name="T55" fmla="*/ 26 h 896"/>
                <a:gd name="T56" fmla="*/ 1104 w 1104"/>
                <a:gd name="T57" fmla="*/ 155 h 896"/>
                <a:gd name="T58" fmla="*/ 1104 w 1104"/>
                <a:gd name="T59" fmla="*/ 267 h 896"/>
                <a:gd name="T60" fmla="*/ 1088 w 1104"/>
                <a:gd name="T61" fmla="*/ 331 h 896"/>
                <a:gd name="T62" fmla="*/ 1088 w 1104"/>
                <a:gd name="T63" fmla="*/ 347 h 896"/>
                <a:gd name="T64" fmla="*/ 1104 w 1104"/>
                <a:gd name="T65" fmla="*/ 411 h 896"/>
                <a:gd name="T66" fmla="*/ 1104 w 1104"/>
                <a:gd name="T67" fmla="*/ 539 h 896"/>
                <a:gd name="T68" fmla="*/ 1104 w 1104"/>
                <a:gd name="T69" fmla="*/ 651 h 896"/>
                <a:gd name="T70" fmla="*/ 1088 w 1104"/>
                <a:gd name="T71" fmla="*/ 715 h 896"/>
                <a:gd name="T72" fmla="*/ 1088 w 1104"/>
                <a:gd name="T73" fmla="*/ 731 h 896"/>
                <a:gd name="T74" fmla="*/ 1104 w 1104"/>
                <a:gd name="T75" fmla="*/ 795 h 896"/>
                <a:gd name="T76" fmla="*/ 1096 w 1104"/>
                <a:gd name="T77" fmla="*/ 880 h 896"/>
                <a:gd name="T78" fmla="*/ 1014 w 1104"/>
                <a:gd name="T79" fmla="*/ 880 h 896"/>
                <a:gd name="T80" fmla="*/ 998 w 1104"/>
                <a:gd name="T81" fmla="*/ 880 h 896"/>
                <a:gd name="T82" fmla="*/ 933 w 1104"/>
                <a:gd name="T83" fmla="*/ 896 h 896"/>
                <a:gd name="T84" fmla="*/ 805 w 1104"/>
                <a:gd name="T85" fmla="*/ 896 h 896"/>
                <a:gd name="T86" fmla="*/ 693 w 1104"/>
                <a:gd name="T87" fmla="*/ 896 h 896"/>
                <a:gd name="T88" fmla="*/ 629 w 1104"/>
                <a:gd name="T89" fmla="*/ 880 h 896"/>
                <a:gd name="T90" fmla="*/ 613 w 1104"/>
                <a:gd name="T91" fmla="*/ 880 h 896"/>
                <a:gd name="T92" fmla="*/ 549 w 1104"/>
                <a:gd name="T93" fmla="*/ 896 h 896"/>
                <a:gd name="T94" fmla="*/ 421 w 1104"/>
                <a:gd name="T95" fmla="*/ 896 h 896"/>
                <a:gd name="T96" fmla="*/ 309 w 1104"/>
                <a:gd name="T97" fmla="*/ 896 h 896"/>
                <a:gd name="T98" fmla="*/ 245 w 1104"/>
                <a:gd name="T99" fmla="*/ 880 h 896"/>
                <a:gd name="T100" fmla="*/ 229 w 1104"/>
                <a:gd name="T101" fmla="*/ 880 h 896"/>
                <a:gd name="T102" fmla="*/ 165 w 1104"/>
                <a:gd name="T103" fmla="*/ 896 h 896"/>
                <a:gd name="T104" fmla="*/ 37 w 1104"/>
                <a:gd name="T105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lnTo>
                    <a:pt x="0" y="840"/>
                  </a:lnTo>
                  <a:lnTo>
                    <a:pt x="16" y="840"/>
                  </a:lnTo>
                  <a:lnTo>
                    <a:pt x="16" y="888"/>
                  </a:lnTo>
                  <a:lnTo>
                    <a:pt x="0" y="888"/>
                  </a:lnTo>
                  <a:close/>
                  <a:moveTo>
                    <a:pt x="0" y="824"/>
                  </a:moveTo>
                  <a:lnTo>
                    <a:pt x="0" y="776"/>
                  </a:lnTo>
                  <a:lnTo>
                    <a:pt x="16" y="776"/>
                  </a:lnTo>
                  <a:lnTo>
                    <a:pt x="16" y="824"/>
                  </a:lnTo>
                  <a:lnTo>
                    <a:pt x="0" y="824"/>
                  </a:lnTo>
                  <a:close/>
                  <a:moveTo>
                    <a:pt x="0" y="760"/>
                  </a:moveTo>
                  <a:lnTo>
                    <a:pt x="0" y="712"/>
                  </a:lnTo>
                  <a:lnTo>
                    <a:pt x="16" y="712"/>
                  </a:lnTo>
                  <a:lnTo>
                    <a:pt x="16" y="760"/>
                  </a:lnTo>
                  <a:lnTo>
                    <a:pt x="0" y="760"/>
                  </a:lnTo>
                  <a:close/>
                  <a:moveTo>
                    <a:pt x="0" y="696"/>
                  </a:moveTo>
                  <a:lnTo>
                    <a:pt x="0" y="648"/>
                  </a:lnTo>
                  <a:lnTo>
                    <a:pt x="16" y="648"/>
                  </a:lnTo>
                  <a:lnTo>
                    <a:pt x="16" y="696"/>
                  </a:lnTo>
                  <a:lnTo>
                    <a:pt x="0" y="696"/>
                  </a:lnTo>
                  <a:close/>
                  <a:moveTo>
                    <a:pt x="0" y="632"/>
                  </a:moveTo>
                  <a:lnTo>
                    <a:pt x="0" y="584"/>
                  </a:lnTo>
                  <a:lnTo>
                    <a:pt x="16" y="584"/>
                  </a:lnTo>
                  <a:lnTo>
                    <a:pt x="16" y="632"/>
                  </a:lnTo>
                  <a:lnTo>
                    <a:pt x="0" y="632"/>
                  </a:lnTo>
                  <a:close/>
                  <a:moveTo>
                    <a:pt x="0" y="568"/>
                  </a:moveTo>
                  <a:lnTo>
                    <a:pt x="0" y="520"/>
                  </a:lnTo>
                  <a:lnTo>
                    <a:pt x="16" y="520"/>
                  </a:lnTo>
                  <a:lnTo>
                    <a:pt x="16" y="568"/>
                  </a:lnTo>
                  <a:lnTo>
                    <a:pt x="0" y="568"/>
                  </a:lnTo>
                  <a:close/>
                  <a:moveTo>
                    <a:pt x="0" y="504"/>
                  </a:moveTo>
                  <a:lnTo>
                    <a:pt x="0" y="456"/>
                  </a:lnTo>
                  <a:lnTo>
                    <a:pt x="16" y="456"/>
                  </a:lnTo>
                  <a:lnTo>
                    <a:pt x="16" y="504"/>
                  </a:lnTo>
                  <a:lnTo>
                    <a:pt x="0" y="504"/>
                  </a:lnTo>
                  <a:close/>
                  <a:moveTo>
                    <a:pt x="0" y="440"/>
                  </a:moveTo>
                  <a:lnTo>
                    <a:pt x="0" y="392"/>
                  </a:lnTo>
                  <a:lnTo>
                    <a:pt x="16" y="392"/>
                  </a:lnTo>
                  <a:lnTo>
                    <a:pt x="16" y="440"/>
                  </a:lnTo>
                  <a:lnTo>
                    <a:pt x="0" y="440"/>
                  </a:lnTo>
                  <a:close/>
                  <a:moveTo>
                    <a:pt x="0" y="376"/>
                  </a:moveTo>
                  <a:lnTo>
                    <a:pt x="0" y="328"/>
                  </a:lnTo>
                  <a:lnTo>
                    <a:pt x="16" y="328"/>
                  </a:lnTo>
                  <a:lnTo>
                    <a:pt x="16" y="376"/>
                  </a:lnTo>
                  <a:lnTo>
                    <a:pt x="0" y="376"/>
                  </a:lnTo>
                  <a:close/>
                  <a:moveTo>
                    <a:pt x="0" y="312"/>
                  </a:moveTo>
                  <a:lnTo>
                    <a:pt x="0" y="264"/>
                  </a:lnTo>
                  <a:lnTo>
                    <a:pt x="16" y="264"/>
                  </a:lnTo>
                  <a:lnTo>
                    <a:pt x="16" y="312"/>
                  </a:lnTo>
                  <a:lnTo>
                    <a:pt x="0" y="312"/>
                  </a:lnTo>
                  <a:close/>
                  <a:moveTo>
                    <a:pt x="0" y="248"/>
                  </a:moveTo>
                  <a:lnTo>
                    <a:pt x="0" y="200"/>
                  </a:lnTo>
                  <a:lnTo>
                    <a:pt x="16" y="200"/>
                  </a:lnTo>
                  <a:lnTo>
                    <a:pt x="16" y="248"/>
                  </a:lnTo>
                  <a:lnTo>
                    <a:pt x="0" y="248"/>
                  </a:lnTo>
                  <a:close/>
                  <a:moveTo>
                    <a:pt x="0" y="184"/>
                  </a:moveTo>
                  <a:lnTo>
                    <a:pt x="0" y="136"/>
                  </a:lnTo>
                  <a:lnTo>
                    <a:pt x="16" y="136"/>
                  </a:lnTo>
                  <a:lnTo>
                    <a:pt x="16" y="184"/>
                  </a:lnTo>
                  <a:lnTo>
                    <a:pt x="0" y="184"/>
                  </a:lnTo>
                  <a:close/>
                  <a:moveTo>
                    <a:pt x="0" y="120"/>
                  </a:moveTo>
                  <a:lnTo>
                    <a:pt x="0" y="72"/>
                  </a:lnTo>
                  <a:lnTo>
                    <a:pt x="16" y="72"/>
                  </a:lnTo>
                  <a:lnTo>
                    <a:pt x="16" y="120"/>
                  </a:lnTo>
                  <a:lnTo>
                    <a:pt x="0" y="120"/>
                  </a:lnTo>
                  <a:close/>
                  <a:moveTo>
                    <a:pt x="0" y="56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lnTo>
                    <a:pt x="9" y="0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"/>
                  </a:lnTo>
                  <a:lnTo>
                    <a:pt x="0" y="56"/>
                  </a:lnTo>
                  <a:close/>
                  <a:moveTo>
                    <a:pt x="25" y="0"/>
                  </a:moveTo>
                  <a:lnTo>
                    <a:pt x="73" y="0"/>
                  </a:lnTo>
                  <a:lnTo>
                    <a:pt x="73" y="16"/>
                  </a:lnTo>
                  <a:lnTo>
                    <a:pt x="25" y="16"/>
                  </a:lnTo>
                  <a:lnTo>
                    <a:pt x="25" y="0"/>
                  </a:lnTo>
                  <a:close/>
                  <a:moveTo>
                    <a:pt x="89" y="0"/>
                  </a:moveTo>
                  <a:lnTo>
                    <a:pt x="137" y="0"/>
                  </a:lnTo>
                  <a:lnTo>
                    <a:pt x="137" y="16"/>
                  </a:lnTo>
                  <a:lnTo>
                    <a:pt x="89" y="16"/>
                  </a:lnTo>
                  <a:lnTo>
                    <a:pt x="89" y="0"/>
                  </a:lnTo>
                  <a:close/>
                  <a:moveTo>
                    <a:pt x="153" y="0"/>
                  </a:moveTo>
                  <a:lnTo>
                    <a:pt x="202" y="0"/>
                  </a:lnTo>
                  <a:lnTo>
                    <a:pt x="202" y="16"/>
                  </a:lnTo>
                  <a:lnTo>
                    <a:pt x="153" y="16"/>
                  </a:lnTo>
                  <a:lnTo>
                    <a:pt x="153" y="0"/>
                  </a:lnTo>
                  <a:close/>
                  <a:moveTo>
                    <a:pt x="218" y="0"/>
                  </a:moveTo>
                  <a:lnTo>
                    <a:pt x="266" y="0"/>
                  </a:lnTo>
                  <a:lnTo>
                    <a:pt x="266" y="16"/>
                  </a:lnTo>
                  <a:lnTo>
                    <a:pt x="218" y="16"/>
                  </a:lnTo>
                  <a:lnTo>
                    <a:pt x="218" y="0"/>
                  </a:lnTo>
                  <a:close/>
                  <a:moveTo>
                    <a:pt x="282" y="0"/>
                  </a:moveTo>
                  <a:lnTo>
                    <a:pt x="330" y="0"/>
                  </a:lnTo>
                  <a:lnTo>
                    <a:pt x="330" y="16"/>
                  </a:lnTo>
                  <a:lnTo>
                    <a:pt x="282" y="16"/>
                  </a:lnTo>
                  <a:lnTo>
                    <a:pt x="282" y="0"/>
                  </a:lnTo>
                  <a:close/>
                  <a:moveTo>
                    <a:pt x="346" y="0"/>
                  </a:moveTo>
                  <a:lnTo>
                    <a:pt x="394" y="0"/>
                  </a:lnTo>
                  <a:lnTo>
                    <a:pt x="394" y="16"/>
                  </a:lnTo>
                  <a:lnTo>
                    <a:pt x="346" y="16"/>
                  </a:lnTo>
                  <a:lnTo>
                    <a:pt x="346" y="0"/>
                  </a:lnTo>
                  <a:close/>
                  <a:moveTo>
                    <a:pt x="410" y="0"/>
                  </a:moveTo>
                  <a:lnTo>
                    <a:pt x="458" y="0"/>
                  </a:lnTo>
                  <a:lnTo>
                    <a:pt x="458" y="16"/>
                  </a:lnTo>
                  <a:lnTo>
                    <a:pt x="410" y="16"/>
                  </a:lnTo>
                  <a:lnTo>
                    <a:pt x="410" y="0"/>
                  </a:lnTo>
                  <a:close/>
                  <a:moveTo>
                    <a:pt x="474" y="0"/>
                  </a:moveTo>
                  <a:lnTo>
                    <a:pt x="522" y="0"/>
                  </a:lnTo>
                  <a:lnTo>
                    <a:pt x="522" y="16"/>
                  </a:lnTo>
                  <a:lnTo>
                    <a:pt x="474" y="16"/>
                  </a:lnTo>
                  <a:lnTo>
                    <a:pt x="474" y="0"/>
                  </a:lnTo>
                  <a:close/>
                  <a:moveTo>
                    <a:pt x="538" y="0"/>
                  </a:moveTo>
                  <a:lnTo>
                    <a:pt x="586" y="0"/>
                  </a:lnTo>
                  <a:lnTo>
                    <a:pt x="586" y="16"/>
                  </a:lnTo>
                  <a:lnTo>
                    <a:pt x="538" y="16"/>
                  </a:lnTo>
                  <a:lnTo>
                    <a:pt x="538" y="0"/>
                  </a:lnTo>
                  <a:close/>
                  <a:moveTo>
                    <a:pt x="602" y="0"/>
                  </a:moveTo>
                  <a:lnTo>
                    <a:pt x="650" y="0"/>
                  </a:lnTo>
                  <a:lnTo>
                    <a:pt x="650" y="16"/>
                  </a:lnTo>
                  <a:lnTo>
                    <a:pt x="602" y="16"/>
                  </a:lnTo>
                  <a:lnTo>
                    <a:pt x="602" y="0"/>
                  </a:lnTo>
                  <a:close/>
                  <a:moveTo>
                    <a:pt x="666" y="0"/>
                  </a:moveTo>
                  <a:lnTo>
                    <a:pt x="714" y="0"/>
                  </a:lnTo>
                  <a:lnTo>
                    <a:pt x="714" y="16"/>
                  </a:lnTo>
                  <a:lnTo>
                    <a:pt x="666" y="16"/>
                  </a:lnTo>
                  <a:lnTo>
                    <a:pt x="666" y="0"/>
                  </a:lnTo>
                  <a:close/>
                  <a:moveTo>
                    <a:pt x="730" y="0"/>
                  </a:moveTo>
                  <a:lnTo>
                    <a:pt x="778" y="0"/>
                  </a:lnTo>
                  <a:lnTo>
                    <a:pt x="778" y="16"/>
                  </a:lnTo>
                  <a:lnTo>
                    <a:pt x="730" y="16"/>
                  </a:lnTo>
                  <a:lnTo>
                    <a:pt x="730" y="0"/>
                  </a:lnTo>
                  <a:close/>
                  <a:moveTo>
                    <a:pt x="794" y="0"/>
                  </a:moveTo>
                  <a:lnTo>
                    <a:pt x="842" y="0"/>
                  </a:lnTo>
                  <a:lnTo>
                    <a:pt x="842" y="16"/>
                  </a:lnTo>
                  <a:lnTo>
                    <a:pt x="794" y="16"/>
                  </a:lnTo>
                  <a:lnTo>
                    <a:pt x="794" y="0"/>
                  </a:lnTo>
                  <a:close/>
                  <a:moveTo>
                    <a:pt x="858" y="0"/>
                  </a:moveTo>
                  <a:lnTo>
                    <a:pt x="906" y="0"/>
                  </a:lnTo>
                  <a:lnTo>
                    <a:pt x="906" y="16"/>
                  </a:lnTo>
                  <a:lnTo>
                    <a:pt x="858" y="16"/>
                  </a:lnTo>
                  <a:lnTo>
                    <a:pt x="858" y="0"/>
                  </a:lnTo>
                  <a:close/>
                  <a:moveTo>
                    <a:pt x="922" y="0"/>
                  </a:moveTo>
                  <a:lnTo>
                    <a:pt x="970" y="0"/>
                  </a:lnTo>
                  <a:lnTo>
                    <a:pt x="970" y="16"/>
                  </a:lnTo>
                  <a:lnTo>
                    <a:pt x="922" y="16"/>
                  </a:lnTo>
                  <a:lnTo>
                    <a:pt x="922" y="0"/>
                  </a:lnTo>
                  <a:close/>
                  <a:moveTo>
                    <a:pt x="986" y="0"/>
                  </a:moveTo>
                  <a:lnTo>
                    <a:pt x="1034" y="0"/>
                  </a:lnTo>
                  <a:lnTo>
                    <a:pt x="1034" y="16"/>
                  </a:lnTo>
                  <a:lnTo>
                    <a:pt x="986" y="16"/>
                  </a:lnTo>
                  <a:lnTo>
                    <a:pt x="986" y="0"/>
                  </a:lnTo>
                  <a:close/>
                  <a:moveTo>
                    <a:pt x="1050" y="0"/>
                  </a:moveTo>
                  <a:lnTo>
                    <a:pt x="1096" y="0"/>
                  </a:lnTo>
                  <a:cubicBezTo>
                    <a:pt x="1101" y="0"/>
                    <a:pt x="1104" y="4"/>
                    <a:pt x="1104" y="8"/>
                  </a:cubicBezTo>
                  <a:lnTo>
                    <a:pt x="1104" y="10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96" y="16"/>
                  </a:lnTo>
                  <a:lnTo>
                    <a:pt x="1050" y="16"/>
                  </a:lnTo>
                  <a:lnTo>
                    <a:pt x="1050" y="0"/>
                  </a:lnTo>
                  <a:close/>
                  <a:moveTo>
                    <a:pt x="1104" y="26"/>
                  </a:moveTo>
                  <a:lnTo>
                    <a:pt x="1104" y="74"/>
                  </a:lnTo>
                  <a:lnTo>
                    <a:pt x="1088" y="74"/>
                  </a:lnTo>
                  <a:lnTo>
                    <a:pt x="1088" y="26"/>
                  </a:lnTo>
                  <a:lnTo>
                    <a:pt x="1104" y="26"/>
                  </a:lnTo>
                  <a:close/>
                  <a:moveTo>
                    <a:pt x="1104" y="91"/>
                  </a:moveTo>
                  <a:lnTo>
                    <a:pt x="1104" y="139"/>
                  </a:lnTo>
                  <a:lnTo>
                    <a:pt x="1088" y="139"/>
                  </a:lnTo>
                  <a:lnTo>
                    <a:pt x="1088" y="91"/>
                  </a:lnTo>
                  <a:lnTo>
                    <a:pt x="1104" y="91"/>
                  </a:lnTo>
                  <a:close/>
                  <a:moveTo>
                    <a:pt x="1104" y="155"/>
                  </a:moveTo>
                  <a:lnTo>
                    <a:pt x="1104" y="203"/>
                  </a:lnTo>
                  <a:lnTo>
                    <a:pt x="1088" y="203"/>
                  </a:lnTo>
                  <a:lnTo>
                    <a:pt x="1088" y="155"/>
                  </a:lnTo>
                  <a:lnTo>
                    <a:pt x="1104" y="155"/>
                  </a:lnTo>
                  <a:close/>
                  <a:moveTo>
                    <a:pt x="1104" y="219"/>
                  </a:moveTo>
                  <a:lnTo>
                    <a:pt x="1104" y="267"/>
                  </a:lnTo>
                  <a:lnTo>
                    <a:pt x="1088" y="267"/>
                  </a:lnTo>
                  <a:lnTo>
                    <a:pt x="1088" y="219"/>
                  </a:lnTo>
                  <a:lnTo>
                    <a:pt x="1104" y="219"/>
                  </a:lnTo>
                  <a:close/>
                  <a:moveTo>
                    <a:pt x="1104" y="283"/>
                  </a:moveTo>
                  <a:lnTo>
                    <a:pt x="1104" y="331"/>
                  </a:lnTo>
                  <a:lnTo>
                    <a:pt x="1088" y="331"/>
                  </a:lnTo>
                  <a:lnTo>
                    <a:pt x="1088" y="283"/>
                  </a:lnTo>
                  <a:lnTo>
                    <a:pt x="1104" y="283"/>
                  </a:lnTo>
                  <a:close/>
                  <a:moveTo>
                    <a:pt x="1104" y="347"/>
                  </a:moveTo>
                  <a:lnTo>
                    <a:pt x="1104" y="395"/>
                  </a:lnTo>
                  <a:lnTo>
                    <a:pt x="1088" y="395"/>
                  </a:lnTo>
                  <a:lnTo>
                    <a:pt x="1088" y="347"/>
                  </a:lnTo>
                  <a:lnTo>
                    <a:pt x="1104" y="347"/>
                  </a:lnTo>
                  <a:close/>
                  <a:moveTo>
                    <a:pt x="1104" y="411"/>
                  </a:moveTo>
                  <a:lnTo>
                    <a:pt x="1104" y="459"/>
                  </a:lnTo>
                  <a:lnTo>
                    <a:pt x="1088" y="459"/>
                  </a:lnTo>
                  <a:lnTo>
                    <a:pt x="1088" y="411"/>
                  </a:lnTo>
                  <a:lnTo>
                    <a:pt x="1104" y="411"/>
                  </a:lnTo>
                  <a:close/>
                  <a:moveTo>
                    <a:pt x="1104" y="475"/>
                  </a:moveTo>
                  <a:lnTo>
                    <a:pt x="1104" y="523"/>
                  </a:lnTo>
                  <a:lnTo>
                    <a:pt x="1088" y="523"/>
                  </a:lnTo>
                  <a:lnTo>
                    <a:pt x="1088" y="475"/>
                  </a:lnTo>
                  <a:lnTo>
                    <a:pt x="1104" y="475"/>
                  </a:lnTo>
                  <a:close/>
                  <a:moveTo>
                    <a:pt x="1104" y="539"/>
                  </a:moveTo>
                  <a:lnTo>
                    <a:pt x="1104" y="587"/>
                  </a:lnTo>
                  <a:lnTo>
                    <a:pt x="1088" y="587"/>
                  </a:lnTo>
                  <a:lnTo>
                    <a:pt x="1088" y="539"/>
                  </a:lnTo>
                  <a:lnTo>
                    <a:pt x="1104" y="539"/>
                  </a:lnTo>
                  <a:close/>
                  <a:moveTo>
                    <a:pt x="1104" y="603"/>
                  </a:moveTo>
                  <a:lnTo>
                    <a:pt x="1104" y="651"/>
                  </a:lnTo>
                  <a:lnTo>
                    <a:pt x="1088" y="651"/>
                  </a:lnTo>
                  <a:lnTo>
                    <a:pt x="1088" y="603"/>
                  </a:lnTo>
                  <a:lnTo>
                    <a:pt x="1104" y="603"/>
                  </a:lnTo>
                  <a:close/>
                  <a:moveTo>
                    <a:pt x="1104" y="667"/>
                  </a:moveTo>
                  <a:lnTo>
                    <a:pt x="1104" y="715"/>
                  </a:lnTo>
                  <a:lnTo>
                    <a:pt x="1088" y="715"/>
                  </a:lnTo>
                  <a:lnTo>
                    <a:pt x="1088" y="667"/>
                  </a:lnTo>
                  <a:lnTo>
                    <a:pt x="1104" y="667"/>
                  </a:lnTo>
                  <a:close/>
                  <a:moveTo>
                    <a:pt x="1104" y="731"/>
                  </a:moveTo>
                  <a:lnTo>
                    <a:pt x="1104" y="779"/>
                  </a:lnTo>
                  <a:lnTo>
                    <a:pt x="1088" y="779"/>
                  </a:lnTo>
                  <a:lnTo>
                    <a:pt x="1088" y="731"/>
                  </a:lnTo>
                  <a:lnTo>
                    <a:pt x="1104" y="731"/>
                  </a:lnTo>
                  <a:close/>
                  <a:moveTo>
                    <a:pt x="1104" y="795"/>
                  </a:moveTo>
                  <a:lnTo>
                    <a:pt x="1104" y="843"/>
                  </a:lnTo>
                  <a:lnTo>
                    <a:pt x="1088" y="843"/>
                  </a:lnTo>
                  <a:lnTo>
                    <a:pt x="1088" y="795"/>
                  </a:lnTo>
                  <a:lnTo>
                    <a:pt x="1104" y="795"/>
                  </a:lnTo>
                  <a:close/>
                  <a:moveTo>
                    <a:pt x="1104" y="859"/>
                  </a:moveTo>
                  <a:lnTo>
                    <a:pt x="1104" y="888"/>
                  </a:lnTo>
                  <a:cubicBezTo>
                    <a:pt x="1104" y="893"/>
                    <a:pt x="1101" y="896"/>
                    <a:pt x="1096" y="896"/>
                  </a:cubicBezTo>
                  <a:lnTo>
                    <a:pt x="1078" y="896"/>
                  </a:lnTo>
                  <a:lnTo>
                    <a:pt x="1078" y="880"/>
                  </a:lnTo>
                  <a:lnTo>
                    <a:pt x="1096" y="880"/>
                  </a:lnTo>
                  <a:lnTo>
                    <a:pt x="1088" y="888"/>
                  </a:lnTo>
                  <a:lnTo>
                    <a:pt x="1088" y="859"/>
                  </a:lnTo>
                  <a:lnTo>
                    <a:pt x="1104" y="859"/>
                  </a:lnTo>
                  <a:close/>
                  <a:moveTo>
                    <a:pt x="1062" y="896"/>
                  </a:moveTo>
                  <a:lnTo>
                    <a:pt x="1014" y="896"/>
                  </a:lnTo>
                  <a:lnTo>
                    <a:pt x="1014" y="880"/>
                  </a:lnTo>
                  <a:lnTo>
                    <a:pt x="1062" y="880"/>
                  </a:lnTo>
                  <a:lnTo>
                    <a:pt x="1062" y="896"/>
                  </a:lnTo>
                  <a:close/>
                  <a:moveTo>
                    <a:pt x="998" y="896"/>
                  </a:moveTo>
                  <a:lnTo>
                    <a:pt x="949" y="896"/>
                  </a:lnTo>
                  <a:lnTo>
                    <a:pt x="949" y="880"/>
                  </a:lnTo>
                  <a:lnTo>
                    <a:pt x="998" y="880"/>
                  </a:lnTo>
                  <a:lnTo>
                    <a:pt x="998" y="896"/>
                  </a:lnTo>
                  <a:close/>
                  <a:moveTo>
                    <a:pt x="933" y="896"/>
                  </a:moveTo>
                  <a:lnTo>
                    <a:pt x="885" y="896"/>
                  </a:lnTo>
                  <a:lnTo>
                    <a:pt x="885" y="880"/>
                  </a:lnTo>
                  <a:lnTo>
                    <a:pt x="933" y="880"/>
                  </a:lnTo>
                  <a:lnTo>
                    <a:pt x="933" y="896"/>
                  </a:lnTo>
                  <a:close/>
                  <a:moveTo>
                    <a:pt x="869" y="896"/>
                  </a:moveTo>
                  <a:lnTo>
                    <a:pt x="821" y="896"/>
                  </a:lnTo>
                  <a:lnTo>
                    <a:pt x="821" y="880"/>
                  </a:lnTo>
                  <a:lnTo>
                    <a:pt x="869" y="880"/>
                  </a:lnTo>
                  <a:lnTo>
                    <a:pt x="869" y="896"/>
                  </a:lnTo>
                  <a:close/>
                  <a:moveTo>
                    <a:pt x="805" y="896"/>
                  </a:moveTo>
                  <a:lnTo>
                    <a:pt x="757" y="896"/>
                  </a:lnTo>
                  <a:lnTo>
                    <a:pt x="757" y="880"/>
                  </a:lnTo>
                  <a:lnTo>
                    <a:pt x="805" y="880"/>
                  </a:lnTo>
                  <a:lnTo>
                    <a:pt x="805" y="896"/>
                  </a:lnTo>
                  <a:close/>
                  <a:moveTo>
                    <a:pt x="741" y="896"/>
                  </a:moveTo>
                  <a:lnTo>
                    <a:pt x="693" y="896"/>
                  </a:lnTo>
                  <a:lnTo>
                    <a:pt x="693" y="880"/>
                  </a:lnTo>
                  <a:lnTo>
                    <a:pt x="741" y="880"/>
                  </a:lnTo>
                  <a:lnTo>
                    <a:pt x="741" y="896"/>
                  </a:lnTo>
                  <a:close/>
                  <a:moveTo>
                    <a:pt x="677" y="896"/>
                  </a:moveTo>
                  <a:lnTo>
                    <a:pt x="629" y="896"/>
                  </a:lnTo>
                  <a:lnTo>
                    <a:pt x="629" y="880"/>
                  </a:lnTo>
                  <a:lnTo>
                    <a:pt x="677" y="880"/>
                  </a:lnTo>
                  <a:lnTo>
                    <a:pt x="677" y="896"/>
                  </a:lnTo>
                  <a:close/>
                  <a:moveTo>
                    <a:pt x="613" y="896"/>
                  </a:moveTo>
                  <a:lnTo>
                    <a:pt x="565" y="896"/>
                  </a:lnTo>
                  <a:lnTo>
                    <a:pt x="565" y="880"/>
                  </a:lnTo>
                  <a:lnTo>
                    <a:pt x="613" y="880"/>
                  </a:lnTo>
                  <a:lnTo>
                    <a:pt x="613" y="896"/>
                  </a:lnTo>
                  <a:close/>
                  <a:moveTo>
                    <a:pt x="549" y="896"/>
                  </a:moveTo>
                  <a:lnTo>
                    <a:pt x="501" y="896"/>
                  </a:lnTo>
                  <a:lnTo>
                    <a:pt x="501" y="880"/>
                  </a:lnTo>
                  <a:lnTo>
                    <a:pt x="549" y="880"/>
                  </a:lnTo>
                  <a:lnTo>
                    <a:pt x="549" y="896"/>
                  </a:lnTo>
                  <a:close/>
                  <a:moveTo>
                    <a:pt x="485" y="896"/>
                  </a:moveTo>
                  <a:lnTo>
                    <a:pt x="437" y="896"/>
                  </a:lnTo>
                  <a:lnTo>
                    <a:pt x="437" y="880"/>
                  </a:lnTo>
                  <a:lnTo>
                    <a:pt x="485" y="880"/>
                  </a:lnTo>
                  <a:lnTo>
                    <a:pt x="485" y="896"/>
                  </a:lnTo>
                  <a:close/>
                  <a:moveTo>
                    <a:pt x="421" y="896"/>
                  </a:moveTo>
                  <a:lnTo>
                    <a:pt x="373" y="896"/>
                  </a:lnTo>
                  <a:lnTo>
                    <a:pt x="373" y="880"/>
                  </a:lnTo>
                  <a:lnTo>
                    <a:pt x="421" y="880"/>
                  </a:lnTo>
                  <a:lnTo>
                    <a:pt x="421" y="896"/>
                  </a:lnTo>
                  <a:close/>
                  <a:moveTo>
                    <a:pt x="357" y="896"/>
                  </a:moveTo>
                  <a:lnTo>
                    <a:pt x="309" y="896"/>
                  </a:lnTo>
                  <a:lnTo>
                    <a:pt x="309" y="880"/>
                  </a:lnTo>
                  <a:lnTo>
                    <a:pt x="357" y="880"/>
                  </a:lnTo>
                  <a:lnTo>
                    <a:pt x="357" y="896"/>
                  </a:lnTo>
                  <a:close/>
                  <a:moveTo>
                    <a:pt x="293" y="896"/>
                  </a:moveTo>
                  <a:lnTo>
                    <a:pt x="245" y="896"/>
                  </a:lnTo>
                  <a:lnTo>
                    <a:pt x="245" y="880"/>
                  </a:lnTo>
                  <a:lnTo>
                    <a:pt x="293" y="880"/>
                  </a:lnTo>
                  <a:lnTo>
                    <a:pt x="293" y="896"/>
                  </a:lnTo>
                  <a:close/>
                  <a:moveTo>
                    <a:pt x="229" y="896"/>
                  </a:moveTo>
                  <a:lnTo>
                    <a:pt x="181" y="896"/>
                  </a:lnTo>
                  <a:lnTo>
                    <a:pt x="181" y="880"/>
                  </a:lnTo>
                  <a:lnTo>
                    <a:pt x="229" y="880"/>
                  </a:lnTo>
                  <a:lnTo>
                    <a:pt x="229" y="896"/>
                  </a:lnTo>
                  <a:close/>
                  <a:moveTo>
                    <a:pt x="165" y="896"/>
                  </a:moveTo>
                  <a:lnTo>
                    <a:pt x="117" y="896"/>
                  </a:lnTo>
                  <a:lnTo>
                    <a:pt x="117" y="880"/>
                  </a:lnTo>
                  <a:lnTo>
                    <a:pt x="165" y="880"/>
                  </a:lnTo>
                  <a:lnTo>
                    <a:pt x="165" y="896"/>
                  </a:lnTo>
                  <a:close/>
                  <a:moveTo>
                    <a:pt x="101" y="896"/>
                  </a:moveTo>
                  <a:lnTo>
                    <a:pt x="53" y="896"/>
                  </a:lnTo>
                  <a:lnTo>
                    <a:pt x="53" y="880"/>
                  </a:lnTo>
                  <a:lnTo>
                    <a:pt x="101" y="880"/>
                  </a:lnTo>
                  <a:lnTo>
                    <a:pt x="101" y="896"/>
                  </a:lnTo>
                  <a:close/>
                  <a:moveTo>
                    <a:pt x="37" y="896"/>
                  </a:moveTo>
                  <a:lnTo>
                    <a:pt x="8" y="896"/>
                  </a:lnTo>
                  <a:lnTo>
                    <a:pt x="8" y="880"/>
                  </a:lnTo>
                  <a:lnTo>
                    <a:pt x="37" y="880"/>
                  </a:lnTo>
                  <a:lnTo>
                    <a:pt x="37" y="896"/>
                  </a:lnTo>
                  <a:close/>
                </a:path>
              </a:pathLst>
            </a:custGeom>
            <a:solidFill>
              <a:srgbClr val="E65032"/>
            </a:solidFill>
            <a:ln w="0" cap="flat">
              <a:solidFill>
                <a:srgbClr val="E6503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1258" y="1077"/>
              <a:ext cx="7" cy="1086"/>
            </a:xfrm>
            <a:prstGeom prst="rect">
              <a:avLst/>
            </a:pr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57"/>
            <p:cNvSpPr>
              <a:spLocks noEditPoints="1"/>
            </p:cNvSpPr>
            <p:nvPr/>
          </p:nvSpPr>
          <p:spPr bwMode="auto">
            <a:xfrm>
              <a:off x="1231" y="1108"/>
              <a:ext cx="31" cy="1058"/>
            </a:xfrm>
            <a:custGeom>
              <a:avLst/>
              <a:gdLst>
                <a:gd name="T0" fmla="*/ 0 w 31"/>
                <a:gd name="T1" fmla="*/ 1052 h 1058"/>
                <a:gd name="T2" fmla="*/ 31 w 31"/>
                <a:gd name="T3" fmla="*/ 1052 h 1058"/>
                <a:gd name="T4" fmla="*/ 31 w 31"/>
                <a:gd name="T5" fmla="*/ 1058 h 1058"/>
                <a:gd name="T6" fmla="*/ 0 w 31"/>
                <a:gd name="T7" fmla="*/ 1058 h 1058"/>
                <a:gd name="T8" fmla="*/ 0 w 31"/>
                <a:gd name="T9" fmla="*/ 1052 h 1058"/>
                <a:gd name="T10" fmla="*/ 0 w 31"/>
                <a:gd name="T11" fmla="*/ 700 h 1058"/>
                <a:gd name="T12" fmla="*/ 31 w 31"/>
                <a:gd name="T13" fmla="*/ 700 h 1058"/>
                <a:gd name="T14" fmla="*/ 31 w 31"/>
                <a:gd name="T15" fmla="*/ 706 h 1058"/>
                <a:gd name="T16" fmla="*/ 0 w 31"/>
                <a:gd name="T17" fmla="*/ 706 h 1058"/>
                <a:gd name="T18" fmla="*/ 0 w 31"/>
                <a:gd name="T19" fmla="*/ 700 h 1058"/>
                <a:gd name="T20" fmla="*/ 0 w 31"/>
                <a:gd name="T21" fmla="*/ 347 h 1058"/>
                <a:gd name="T22" fmla="*/ 31 w 31"/>
                <a:gd name="T23" fmla="*/ 347 h 1058"/>
                <a:gd name="T24" fmla="*/ 31 w 31"/>
                <a:gd name="T25" fmla="*/ 353 h 1058"/>
                <a:gd name="T26" fmla="*/ 0 w 31"/>
                <a:gd name="T27" fmla="*/ 353 h 1058"/>
                <a:gd name="T28" fmla="*/ 0 w 31"/>
                <a:gd name="T29" fmla="*/ 347 h 1058"/>
                <a:gd name="T30" fmla="*/ 0 w 31"/>
                <a:gd name="T31" fmla="*/ 0 h 1058"/>
                <a:gd name="T32" fmla="*/ 31 w 31"/>
                <a:gd name="T33" fmla="*/ 0 h 1058"/>
                <a:gd name="T34" fmla="*/ 31 w 31"/>
                <a:gd name="T35" fmla="*/ 6 h 1058"/>
                <a:gd name="T36" fmla="*/ 0 w 31"/>
                <a:gd name="T37" fmla="*/ 6 h 1058"/>
                <a:gd name="T38" fmla="*/ 0 w 31"/>
                <a:gd name="T39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058">
                  <a:moveTo>
                    <a:pt x="0" y="1052"/>
                  </a:moveTo>
                  <a:lnTo>
                    <a:pt x="31" y="1052"/>
                  </a:lnTo>
                  <a:lnTo>
                    <a:pt x="31" y="1058"/>
                  </a:lnTo>
                  <a:lnTo>
                    <a:pt x="0" y="1058"/>
                  </a:lnTo>
                  <a:lnTo>
                    <a:pt x="0" y="1052"/>
                  </a:lnTo>
                  <a:close/>
                  <a:moveTo>
                    <a:pt x="0" y="700"/>
                  </a:moveTo>
                  <a:lnTo>
                    <a:pt x="31" y="700"/>
                  </a:lnTo>
                  <a:lnTo>
                    <a:pt x="31" y="706"/>
                  </a:lnTo>
                  <a:lnTo>
                    <a:pt x="0" y="706"/>
                  </a:lnTo>
                  <a:lnTo>
                    <a:pt x="0" y="700"/>
                  </a:lnTo>
                  <a:close/>
                  <a:moveTo>
                    <a:pt x="0" y="347"/>
                  </a:moveTo>
                  <a:lnTo>
                    <a:pt x="31" y="347"/>
                  </a:lnTo>
                  <a:lnTo>
                    <a:pt x="31" y="353"/>
                  </a:lnTo>
                  <a:lnTo>
                    <a:pt x="0" y="353"/>
                  </a:lnTo>
                  <a:lnTo>
                    <a:pt x="0" y="347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1262" y="2160"/>
              <a:ext cx="1661" cy="6"/>
            </a:xfrm>
            <a:prstGeom prst="rect">
              <a:avLst/>
            </a:pr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59"/>
            <p:cNvSpPr>
              <a:spLocks noEditPoints="1"/>
            </p:cNvSpPr>
            <p:nvPr/>
          </p:nvSpPr>
          <p:spPr bwMode="auto">
            <a:xfrm>
              <a:off x="1258" y="2163"/>
              <a:ext cx="1668" cy="23"/>
            </a:xfrm>
            <a:custGeom>
              <a:avLst/>
              <a:gdLst>
                <a:gd name="T0" fmla="*/ 7 w 1668"/>
                <a:gd name="T1" fmla="*/ 0 h 23"/>
                <a:gd name="T2" fmla="*/ 7 w 1668"/>
                <a:gd name="T3" fmla="*/ 23 h 23"/>
                <a:gd name="T4" fmla="*/ 0 w 1668"/>
                <a:gd name="T5" fmla="*/ 23 h 23"/>
                <a:gd name="T6" fmla="*/ 0 w 1668"/>
                <a:gd name="T7" fmla="*/ 0 h 23"/>
                <a:gd name="T8" fmla="*/ 7 w 1668"/>
                <a:gd name="T9" fmla="*/ 0 h 23"/>
                <a:gd name="T10" fmla="*/ 837 w 1668"/>
                <a:gd name="T11" fmla="*/ 0 h 23"/>
                <a:gd name="T12" fmla="*/ 837 w 1668"/>
                <a:gd name="T13" fmla="*/ 23 h 23"/>
                <a:gd name="T14" fmla="*/ 831 w 1668"/>
                <a:gd name="T15" fmla="*/ 23 h 23"/>
                <a:gd name="T16" fmla="*/ 831 w 1668"/>
                <a:gd name="T17" fmla="*/ 0 h 23"/>
                <a:gd name="T18" fmla="*/ 837 w 1668"/>
                <a:gd name="T19" fmla="*/ 0 h 23"/>
                <a:gd name="T20" fmla="*/ 1668 w 1668"/>
                <a:gd name="T21" fmla="*/ 0 h 23"/>
                <a:gd name="T22" fmla="*/ 1668 w 1668"/>
                <a:gd name="T23" fmla="*/ 23 h 23"/>
                <a:gd name="T24" fmla="*/ 1662 w 1668"/>
                <a:gd name="T25" fmla="*/ 23 h 23"/>
                <a:gd name="T26" fmla="*/ 1662 w 1668"/>
                <a:gd name="T27" fmla="*/ 0 h 23"/>
                <a:gd name="T28" fmla="*/ 1668 w 1668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8" h="23">
                  <a:moveTo>
                    <a:pt x="7" y="0"/>
                  </a:moveTo>
                  <a:lnTo>
                    <a:pt x="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837" y="0"/>
                  </a:moveTo>
                  <a:lnTo>
                    <a:pt x="837" y="23"/>
                  </a:lnTo>
                  <a:lnTo>
                    <a:pt x="831" y="23"/>
                  </a:lnTo>
                  <a:lnTo>
                    <a:pt x="831" y="0"/>
                  </a:lnTo>
                  <a:lnTo>
                    <a:pt x="837" y="0"/>
                  </a:lnTo>
                  <a:close/>
                  <a:moveTo>
                    <a:pt x="1668" y="0"/>
                  </a:moveTo>
                  <a:lnTo>
                    <a:pt x="1668" y="23"/>
                  </a:lnTo>
                  <a:lnTo>
                    <a:pt x="1662" y="23"/>
                  </a:lnTo>
                  <a:lnTo>
                    <a:pt x="1662" y="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868686"/>
            </a:solidFill>
            <a:ln w="6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1120" y="2115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1120" y="1764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62"/>
            <p:cNvSpPr>
              <a:spLocks noChangeArrowheads="1"/>
            </p:cNvSpPr>
            <p:nvPr/>
          </p:nvSpPr>
          <p:spPr bwMode="auto">
            <a:xfrm>
              <a:off x="1120" y="1414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63"/>
            <p:cNvSpPr>
              <a:spLocks noChangeArrowheads="1"/>
            </p:cNvSpPr>
            <p:nvPr/>
          </p:nvSpPr>
          <p:spPr bwMode="auto">
            <a:xfrm>
              <a:off x="1120" y="1064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1454" y="2242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Liabilities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65"/>
            <p:cNvSpPr>
              <a:spLocks noChangeArrowheads="1"/>
            </p:cNvSpPr>
            <p:nvPr/>
          </p:nvSpPr>
          <p:spPr bwMode="auto">
            <a:xfrm>
              <a:off x="2248" y="2242"/>
              <a:ext cx="5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Paid from...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66"/>
            <p:cNvSpPr>
              <a:spLocks noChangeArrowheads="1"/>
            </p:cNvSpPr>
            <p:nvPr/>
          </p:nvSpPr>
          <p:spPr bwMode="auto">
            <a:xfrm>
              <a:off x="1084" y="904"/>
              <a:ext cx="1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€m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67"/>
            <p:cNvSpPr>
              <a:spLocks noChangeArrowheads="1"/>
            </p:cNvSpPr>
            <p:nvPr/>
          </p:nvSpPr>
          <p:spPr bwMode="auto">
            <a:xfrm>
              <a:off x="98" y="1339"/>
              <a:ext cx="50" cy="45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36" name="Picture 6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339"/>
              <a:ext cx="5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69"/>
            <p:cNvSpPr>
              <a:spLocks noChangeArrowheads="1"/>
            </p:cNvSpPr>
            <p:nvPr/>
          </p:nvSpPr>
          <p:spPr bwMode="auto">
            <a:xfrm>
              <a:off x="98" y="1339"/>
              <a:ext cx="50" cy="45"/>
            </a:xfrm>
            <a:prstGeom prst="rect">
              <a:avLst/>
            </a:prstGeom>
            <a:solidFill>
              <a:srgbClr val="F3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70"/>
            <p:cNvSpPr>
              <a:spLocks noEditPoints="1"/>
            </p:cNvSpPr>
            <p:nvPr/>
          </p:nvSpPr>
          <p:spPr bwMode="auto">
            <a:xfrm>
              <a:off x="89" y="1336"/>
              <a:ext cx="56" cy="51"/>
            </a:xfrm>
            <a:custGeom>
              <a:avLst/>
              <a:gdLst>
                <a:gd name="T0" fmla="*/ 0 w 56"/>
                <a:gd name="T1" fmla="*/ 48 h 51"/>
                <a:gd name="T2" fmla="*/ 0 w 56"/>
                <a:gd name="T3" fmla="*/ 31 h 51"/>
                <a:gd name="T4" fmla="*/ 7 w 56"/>
                <a:gd name="T5" fmla="*/ 31 h 51"/>
                <a:gd name="T6" fmla="*/ 7 w 56"/>
                <a:gd name="T7" fmla="*/ 48 h 51"/>
                <a:gd name="T8" fmla="*/ 0 w 56"/>
                <a:gd name="T9" fmla="*/ 48 h 51"/>
                <a:gd name="T10" fmla="*/ 0 w 56"/>
                <a:gd name="T11" fmla="*/ 25 h 51"/>
                <a:gd name="T12" fmla="*/ 0 w 56"/>
                <a:gd name="T13" fmla="*/ 8 h 51"/>
                <a:gd name="T14" fmla="*/ 7 w 56"/>
                <a:gd name="T15" fmla="*/ 8 h 51"/>
                <a:gd name="T16" fmla="*/ 7 w 56"/>
                <a:gd name="T17" fmla="*/ 25 h 51"/>
                <a:gd name="T18" fmla="*/ 0 w 56"/>
                <a:gd name="T19" fmla="*/ 25 h 51"/>
                <a:gd name="T20" fmla="*/ 3 w 56"/>
                <a:gd name="T21" fmla="*/ 0 h 51"/>
                <a:gd name="T22" fmla="*/ 22 w 56"/>
                <a:gd name="T23" fmla="*/ 0 h 51"/>
                <a:gd name="T24" fmla="*/ 22 w 56"/>
                <a:gd name="T25" fmla="*/ 6 h 51"/>
                <a:gd name="T26" fmla="*/ 3 w 56"/>
                <a:gd name="T27" fmla="*/ 6 h 51"/>
                <a:gd name="T28" fmla="*/ 3 w 56"/>
                <a:gd name="T29" fmla="*/ 0 h 51"/>
                <a:gd name="T30" fmla="*/ 28 w 56"/>
                <a:gd name="T31" fmla="*/ 0 h 51"/>
                <a:gd name="T32" fmla="*/ 47 w 56"/>
                <a:gd name="T33" fmla="*/ 0 h 51"/>
                <a:gd name="T34" fmla="*/ 47 w 56"/>
                <a:gd name="T35" fmla="*/ 6 h 51"/>
                <a:gd name="T36" fmla="*/ 28 w 56"/>
                <a:gd name="T37" fmla="*/ 6 h 51"/>
                <a:gd name="T38" fmla="*/ 28 w 56"/>
                <a:gd name="T39" fmla="*/ 0 h 51"/>
                <a:gd name="T40" fmla="*/ 56 w 56"/>
                <a:gd name="T41" fmla="*/ 3 h 51"/>
                <a:gd name="T42" fmla="*/ 56 w 56"/>
                <a:gd name="T43" fmla="*/ 20 h 51"/>
                <a:gd name="T44" fmla="*/ 50 w 56"/>
                <a:gd name="T45" fmla="*/ 20 h 51"/>
                <a:gd name="T46" fmla="*/ 50 w 56"/>
                <a:gd name="T47" fmla="*/ 3 h 51"/>
                <a:gd name="T48" fmla="*/ 56 w 56"/>
                <a:gd name="T49" fmla="*/ 3 h 51"/>
                <a:gd name="T50" fmla="*/ 56 w 56"/>
                <a:gd name="T51" fmla="*/ 25 h 51"/>
                <a:gd name="T52" fmla="*/ 56 w 56"/>
                <a:gd name="T53" fmla="*/ 42 h 51"/>
                <a:gd name="T54" fmla="*/ 50 w 56"/>
                <a:gd name="T55" fmla="*/ 42 h 51"/>
                <a:gd name="T56" fmla="*/ 50 w 56"/>
                <a:gd name="T57" fmla="*/ 25 h 51"/>
                <a:gd name="T58" fmla="*/ 56 w 56"/>
                <a:gd name="T59" fmla="*/ 25 h 51"/>
                <a:gd name="T60" fmla="*/ 53 w 56"/>
                <a:gd name="T61" fmla="*/ 51 h 51"/>
                <a:gd name="T62" fmla="*/ 34 w 56"/>
                <a:gd name="T63" fmla="*/ 51 h 51"/>
                <a:gd name="T64" fmla="*/ 34 w 56"/>
                <a:gd name="T65" fmla="*/ 45 h 51"/>
                <a:gd name="T66" fmla="*/ 53 w 56"/>
                <a:gd name="T67" fmla="*/ 45 h 51"/>
                <a:gd name="T68" fmla="*/ 53 w 56"/>
                <a:gd name="T69" fmla="*/ 51 h 51"/>
                <a:gd name="T70" fmla="*/ 28 w 56"/>
                <a:gd name="T71" fmla="*/ 51 h 51"/>
                <a:gd name="T72" fmla="*/ 10 w 56"/>
                <a:gd name="T73" fmla="*/ 51 h 51"/>
                <a:gd name="T74" fmla="*/ 10 w 56"/>
                <a:gd name="T75" fmla="*/ 45 h 51"/>
                <a:gd name="T76" fmla="*/ 28 w 56"/>
                <a:gd name="T77" fmla="*/ 45 h 51"/>
                <a:gd name="T78" fmla="*/ 28 w 56"/>
                <a:gd name="T7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1">
                  <a:moveTo>
                    <a:pt x="0" y="48"/>
                  </a:moveTo>
                  <a:lnTo>
                    <a:pt x="0" y="31"/>
                  </a:lnTo>
                  <a:lnTo>
                    <a:pt x="7" y="31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0" y="25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25"/>
                  </a:lnTo>
                  <a:lnTo>
                    <a:pt x="0" y="25"/>
                  </a:lnTo>
                  <a:close/>
                  <a:moveTo>
                    <a:pt x="3" y="0"/>
                  </a:moveTo>
                  <a:lnTo>
                    <a:pt x="22" y="0"/>
                  </a:lnTo>
                  <a:lnTo>
                    <a:pt x="22" y="6"/>
                  </a:lnTo>
                  <a:lnTo>
                    <a:pt x="3" y="6"/>
                  </a:lnTo>
                  <a:lnTo>
                    <a:pt x="3" y="0"/>
                  </a:lnTo>
                  <a:close/>
                  <a:moveTo>
                    <a:pt x="28" y="0"/>
                  </a:moveTo>
                  <a:lnTo>
                    <a:pt x="47" y="0"/>
                  </a:lnTo>
                  <a:lnTo>
                    <a:pt x="47" y="6"/>
                  </a:lnTo>
                  <a:lnTo>
                    <a:pt x="28" y="6"/>
                  </a:lnTo>
                  <a:lnTo>
                    <a:pt x="28" y="0"/>
                  </a:lnTo>
                  <a:close/>
                  <a:moveTo>
                    <a:pt x="56" y="3"/>
                  </a:moveTo>
                  <a:lnTo>
                    <a:pt x="56" y="20"/>
                  </a:lnTo>
                  <a:lnTo>
                    <a:pt x="50" y="20"/>
                  </a:lnTo>
                  <a:lnTo>
                    <a:pt x="50" y="3"/>
                  </a:lnTo>
                  <a:lnTo>
                    <a:pt x="56" y="3"/>
                  </a:lnTo>
                  <a:close/>
                  <a:moveTo>
                    <a:pt x="56" y="25"/>
                  </a:moveTo>
                  <a:lnTo>
                    <a:pt x="56" y="42"/>
                  </a:lnTo>
                  <a:lnTo>
                    <a:pt x="50" y="42"/>
                  </a:lnTo>
                  <a:lnTo>
                    <a:pt x="50" y="25"/>
                  </a:lnTo>
                  <a:lnTo>
                    <a:pt x="56" y="25"/>
                  </a:lnTo>
                  <a:close/>
                  <a:moveTo>
                    <a:pt x="53" y="51"/>
                  </a:moveTo>
                  <a:lnTo>
                    <a:pt x="34" y="51"/>
                  </a:lnTo>
                  <a:lnTo>
                    <a:pt x="34" y="45"/>
                  </a:lnTo>
                  <a:lnTo>
                    <a:pt x="53" y="45"/>
                  </a:lnTo>
                  <a:lnTo>
                    <a:pt x="53" y="51"/>
                  </a:lnTo>
                  <a:close/>
                  <a:moveTo>
                    <a:pt x="28" y="51"/>
                  </a:moveTo>
                  <a:lnTo>
                    <a:pt x="10" y="51"/>
                  </a:lnTo>
                  <a:lnTo>
                    <a:pt x="10" y="45"/>
                  </a:lnTo>
                  <a:lnTo>
                    <a:pt x="28" y="45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EEA19A"/>
            </a:solidFill>
            <a:ln w="6" cap="flat">
              <a:solidFill>
                <a:srgbClr val="F3C2B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71"/>
            <p:cNvSpPr>
              <a:spLocks noChangeArrowheads="1"/>
            </p:cNvSpPr>
            <p:nvPr/>
          </p:nvSpPr>
          <p:spPr bwMode="auto">
            <a:xfrm>
              <a:off x="170" y="1317"/>
              <a:ext cx="68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Future investment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72"/>
            <p:cNvSpPr>
              <a:spLocks noChangeArrowheads="1"/>
            </p:cNvSpPr>
            <p:nvPr/>
          </p:nvSpPr>
          <p:spPr bwMode="auto">
            <a:xfrm>
              <a:off x="170" y="1421"/>
              <a:ext cx="58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outperformance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98" y="1589"/>
              <a:ext cx="50" cy="45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589"/>
              <a:ext cx="5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98" y="1589"/>
              <a:ext cx="50" cy="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95" y="1586"/>
              <a:ext cx="56" cy="51"/>
            </a:xfrm>
            <a:custGeom>
              <a:avLst/>
              <a:gdLst>
                <a:gd name="T0" fmla="*/ 0 w 56"/>
                <a:gd name="T1" fmla="*/ 48 h 51"/>
                <a:gd name="T2" fmla="*/ 0 w 56"/>
                <a:gd name="T3" fmla="*/ 31 h 51"/>
                <a:gd name="T4" fmla="*/ 7 w 56"/>
                <a:gd name="T5" fmla="*/ 31 h 51"/>
                <a:gd name="T6" fmla="*/ 7 w 56"/>
                <a:gd name="T7" fmla="*/ 48 h 51"/>
                <a:gd name="T8" fmla="*/ 0 w 56"/>
                <a:gd name="T9" fmla="*/ 48 h 51"/>
                <a:gd name="T10" fmla="*/ 0 w 56"/>
                <a:gd name="T11" fmla="*/ 26 h 51"/>
                <a:gd name="T12" fmla="*/ 0 w 56"/>
                <a:gd name="T13" fmla="*/ 9 h 51"/>
                <a:gd name="T14" fmla="*/ 7 w 56"/>
                <a:gd name="T15" fmla="*/ 9 h 51"/>
                <a:gd name="T16" fmla="*/ 7 w 56"/>
                <a:gd name="T17" fmla="*/ 26 h 51"/>
                <a:gd name="T18" fmla="*/ 0 w 56"/>
                <a:gd name="T19" fmla="*/ 26 h 51"/>
                <a:gd name="T20" fmla="*/ 3 w 56"/>
                <a:gd name="T21" fmla="*/ 0 h 51"/>
                <a:gd name="T22" fmla="*/ 22 w 56"/>
                <a:gd name="T23" fmla="*/ 0 h 51"/>
                <a:gd name="T24" fmla="*/ 22 w 56"/>
                <a:gd name="T25" fmla="*/ 6 h 51"/>
                <a:gd name="T26" fmla="*/ 3 w 56"/>
                <a:gd name="T27" fmla="*/ 6 h 51"/>
                <a:gd name="T28" fmla="*/ 3 w 56"/>
                <a:gd name="T29" fmla="*/ 0 h 51"/>
                <a:gd name="T30" fmla="*/ 28 w 56"/>
                <a:gd name="T31" fmla="*/ 0 h 51"/>
                <a:gd name="T32" fmla="*/ 47 w 56"/>
                <a:gd name="T33" fmla="*/ 0 h 51"/>
                <a:gd name="T34" fmla="*/ 47 w 56"/>
                <a:gd name="T35" fmla="*/ 6 h 51"/>
                <a:gd name="T36" fmla="*/ 28 w 56"/>
                <a:gd name="T37" fmla="*/ 6 h 51"/>
                <a:gd name="T38" fmla="*/ 28 w 56"/>
                <a:gd name="T39" fmla="*/ 0 h 51"/>
                <a:gd name="T40" fmla="*/ 56 w 56"/>
                <a:gd name="T41" fmla="*/ 3 h 51"/>
                <a:gd name="T42" fmla="*/ 56 w 56"/>
                <a:gd name="T43" fmla="*/ 20 h 51"/>
                <a:gd name="T44" fmla="*/ 50 w 56"/>
                <a:gd name="T45" fmla="*/ 20 h 51"/>
                <a:gd name="T46" fmla="*/ 50 w 56"/>
                <a:gd name="T47" fmla="*/ 3 h 51"/>
                <a:gd name="T48" fmla="*/ 56 w 56"/>
                <a:gd name="T49" fmla="*/ 3 h 51"/>
                <a:gd name="T50" fmla="*/ 56 w 56"/>
                <a:gd name="T51" fmla="*/ 26 h 51"/>
                <a:gd name="T52" fmla="*/ 56 w 56"/>
                <a:gd name="T53" fmla="*/ 43 h 51"/>
                <a:gd name="T54" fmla="*/ 50 w 56"/>
                <a:gd name="T55" fmla="*/ 43 h 51"/>
                <a:gd name="T56" fmla="*/ 50 w 56"/>
                <a:gd name="T57" fmla="*/ 26 h 51"/>
                <a:gd name="T58" fmla="*/ 56 w 56"/>
                <a:gd name="T59" fmla="*/ 26 h 51"/>
                <a:gd name="T60" fmla="*/ 53 w 56"/>
                <a:gd name="T61" fmla="*/ 51 h 51"/>
                <a:gd name="T62" fmla="*/ 34 w 56"/>
                <a:gd name="T63" fmla="*/ 51 h 51"/>
                <a:gd name="T64" fmla="*/ 34 w 56"/>
                <a:gd name="T65" fmla="*/ 46 h 51"/>
                <a:gd name="T66" fmla="*/ 53 w 56"/>
                <a:gd name="T67" fmla="*/ 46 h 51"/>
                <a:gd name="T68" fmla="*/ 53 w 56"/>
                <a:gd name="T69" fmla="*/ 51 h 51"/>
                <a:gd name="T70" fmla="*/ 28 w 56"/>
                <a:gd name="T71" fmla="*/ 51 h 51"/>
                <a:gd name="T72" fmla="*/ 10 w 56"/>
                <a:gd name="T73" fmla="*/ 51 h 51"/>
                <a:gd name="T74" fmla="*/ 10 w 56"/>
                <a:gd name="T75" fmla="*/ 46 h 51"/>
                <a:gd name="T76" fmla="*/ 28 w 56"/>
                <a:gd name="T77" fmla="*/ 46 h 51"/>
                <a:gd name="T78" fmla="*/ 28 w 56"/>
                <a:gd name="T7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1">
                  <a:moveTo>
                    <a:pt x="0" y="48"/>
                  </a:moveTo>
                  <a:lnTo>
                    <a:pt x="0" y="31"/>
                  </a:lnTo>
                  <a:lnTo>
                    <a:pt x="7" y="31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0" y="26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7" y="26"/>
                  </a:lnTo>
                  <a:lnTo>
                    <a:pt x="0" y="26"/>
                  </a:lnTo>
                  <a:close/>
                  <a:moveTo>
                    <a:pt x="3" y="0"/>
                  </a:moveTo>
                  <a:lnTo>
                    <a:pt x="22" y="0"/>
                  </a:lnTo>
                  <a:lnTo>
                    <a:pt x="22" y="6"/>
                  </a:lnTo>
                  <a:lnTo>
                    <a:pt x="3" y="6"/>
                  </a:lnTo>
                  <a:lnTo>
                    <a:pt x="3" y="0"/>
                  </a:lnTo>
                  <a:close/>
                  <a:moveTo>
                    <a:pt x="28" y="0"/>
                  </a:moveTo>
                  <a:lnTo>
                    <a:pt x="47" y="0"/>
                  </a:lnTo>
                  <a:lnTo>
                    <a:pt x="47" y="6"/>
                  </a:lnTo>
                  <a:lnTo>
                    <a:pt x="28" y="6"/>
                  </a:lnTo>
                  <a:lnTo>
                    <a:pt x="28" y="0"/>
                  </a:lnTo>
                  <a:close/>
                  <a:moveTo>
                    <a:pt x="56" y="3"/>
                  </a:moveTo>
                  <a:lnTo>
                    <a:pt x="56" y="20"/>
                  </a:lnTo>
                  <a:lnTo>
                    <a:pt x="50" y="20"/>
                  </a:lnTo>
                  <a:lnTo>
                    <a:pt x="50" y="3"/>
                  </a:lnTo>
                  <a:lnTo>
                    <a:pt x="56" y="3"/>
                  </a:lnTo>
                  <a:close/>
                  <a:moveTo>
                    <a:pt x="56" y="26"/>
                  </a:moveTo>
                  <a:lnTo>
                    <a:pt x="56" y="43"/>
                  </a:lnTo>
                  <a:lnTo>
                    <a:pt x="50" y="43"/>
                  </a:lnTo>
                  <a:lnTo>
                    <a:pt x="50" y="26"/>
                  </a:lnTo>
                  <a:lnTo>
                    <a:pt x="56" y="26"/>
                  </a:lnTo>
                  <a:close/>
                  <a:moveTo>
                    <a:pt x="53" y="51"/>
                  </a:moveTo>
                  <a:lnTo>
                    <a:pt x="34" y="51"/>
                  </a:lnTo>
                  <a:lnTo>
                    <a:pt x="34" y="46"/>
                  </a:lnTo>
                  <a:lnTo>
                    <a:pt x="53" y="46"/>
                  </a:lnTo>
                  <a:lnTo>
                    <a:pt x="53" y="51"/>
                  </a:lnTo>
                  <a:close/>
                  <a:moveTo>
                    <a:pt x="28" y="51"/>
                  </a:moveTo>
                  <a:lnTo>
                    <a:pt x="10" y="51"/>
                  </a:lnTo>
                  <a:lnTo>
                    <a:pt x="10" y="46"/>
                  </a:lnTo>
                  <a:lnTo>
                    <a:pt x="28" y="46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DDDDDD"/>
            </a:solidFill>
            <a:ln w="6" cap="flat">
              <a:solidFill>
                <a:srgbClr val="DDDDD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Rectangle 77"/>
            <p:cNvSpPr>
              <a:spLocks noChangeArrowheads="1"/>
            </p:cNvSpPr>
            <p:nvPr/>
          </p:nvSpPr>
          <p:spPr bwMode="auto">
            <a:xfrm>
              <a:off x="170" y="1564"/>
              <a:ext cx="8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Company contributions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79"/>
            <p:cNvSpPr>
              <a:spLocks noChangeArrowheads="1"/>
            </p:cNvSpPr>
            <p:nvPr/>
          </p:nvSpPr>
          <p:spPr bwMode="auto">
            <a:xfrm>
              <a:off x="98" y="1755"/>
              <a:ext cx="50" cy="46"/>
            </a:xfrm>
            <a:prstGeom prst="rect">
              <a:avLst/>
            </a:prstGeom>
            <a:solidFill>
              <a:srgbClr val="E65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95" y="1753"/>
              <a:ext cx="56" cy="51"/>
            </a:xfrm>
            <a:custGeom>
              <a:avLst/>
              <a:gdLst>
                <a:gd name="T0" fmla="*/ 0 w 144"/>
                <a:gd name="T1" fmla="*/ 8 h 144"/>
                <a:gd name="T2" fmla="*/ 8 w 144"/>
                <a:gd name="T3" fmla="*/ 0 h 144"/>
                <a:gd name="T4" fmla="*/ 136 w 144"/>
                <a:gd name="T5" fmla="*/ 0 h 144"/>
                <a:gd name="T6" fmla="*/ 144 w 144"/>
                <a:gd name="T7" fmla="*/ 8 h 144"/>
                <a:gd name="T8" fmla="*/ 144 w 144"/>
                <a:gd name="T9" fmla="*/ 136 h 144"/>
                <a:gd name="T10" fmla="*/ 136 w 144"/>
                <a:gd name="T11" fmla="*/ 144 h 144"/>
                <a:gd name="T12" fmla="*/ 8 w 144"/>
                <a:gd name="T13" fmla="*/ 144 h 144"/>
                <a:gd name="T14" fmla="*/ 0 w 144"/>
                <a:gd name="T15" fmla="*/ 136 h 144"/>
                <a:gd name="T16" fmla="*/ 0 w 144"/>
                <a:gd name="T17" fmla="*/ 8 h 144"/>
                <a:gd name="T18" fmla="*/ 16 w 144"/>
                <a:gd name="T19" fmla="*/ 136 h 144"/>
                <a:gd name="T20" fmla="*/ 8 w 144"/>
                <a:gd name="T21" fmla="*/ 128 h 144"/>
                <a:gd name="T22" fmla="*/ 136 w 144"/>
                <a:gd name="T23" fmla="*/ 128 h 144"/>
                <a:gd name="T24" fmla="*/ 128 w 144"/>
                <a:gd name="T25" fmla="*/ 136 h 144"/>
                <a:gd name="T26" fmla="*/ 128 w 144"/>
                <a:gd name="T27" fmla="*/ 8 h 144"/>
                <a:gd name="T28" fmla="*/ 136 w 144"/>
                <a:gd name="T29" fmla="*/ 16 h 144"/>
                <a:gd name="T30" fmla="*/ 8 w 144"/>
                <a:gd name="T31" fmla="*/ 16 h 144"/>
                <a:gd name="T32" fmla="*/ 16 w 144"/>
                <a:gd name="T33" fmla="*/ 8 h 144"/>
                <a:gd name="T34" fmla="*/ 16 w 144"/>
                <a:gd name="T35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4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36" y="0"/>
                  </a:lnTo>
                  <a:cubicBezTo>
                    <a:pt x="141" y="0"/>
                    <a:pt x="144" y="4"/>
                    <a:pt x="144" y="8"/>
                  </a:cubicBezTo>
                  <a:lnTo>
                    <a:pt x="144" y="136"/>
                  </a:lnTo>
                  <a:cubicBezTo>
                    <a:pt x="144" y="141"/>
                    <a:pt x="141" y="144"/>
                    <a:pt x="136" y="144"/>
                  </a:cubicBezTo>
                  <a:lnTo>
                    <a:pt x="8" y="144"/>
                  </a:lnTo>
                  <a:cubicBezTo>
                    <a:pt x="4" y="144"/>
                    <a:pt x="0" y="141"/>
                    <a:pt x="0" y="136"/>
                  </a:cubicBezTo>
                  <a:lnTo>
                    <a:pt x="0" y="8"/>
                  </a:lnTo>
                  <a:close/>
                  <a:moveTo>
                    <a:pt x="16" y="136"/>
                  </a:moveTo>
                  <a:lnTo>
                    <a:pt x="8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36"/>
                  </a:lnTo>
                  <a:close/>
                </a:path>
              </a:pathLst>
            </a:custGeom>
            <a:solidFill>
              <a:srgbClr val="E65032"/>
            </a:solidFill>
            <a:ln w="6" cap="flat">
              <a:solidFill>
                <a:srgbClr val="E6503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81"/>
            <p:cNvSpPr>
              <a:spLocks noChangeArrowheads="1"/>
            </p:cNvSpPr>
            <p:nvPr/>
          </p:nvSpPr>
          <p:spPr bwMode="auto">
            <a:xfrm>
              <a:off x="170" y="1734"/>
              <a:ext cx="55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Existing assets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86530" y="1419535"/>
            <a:ext cx="4359770" cy="2559934"/>
            <a:chOff x="4446493" y="997120"/>
            <a:chExt cx="5088028" cy="2785069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283071" y="1480777"/>
              <a:ext cx="3111838" cy="195268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26562" y="997120"/>
              <a:ext cx="1607959" cy="60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E65032"/>
                  </a:solidFill>
                </a:rPr>
                <a:t>100% funded on a self-sufficiency basis</a:t>
              </a:r>
              <a:endParaRPr lang="en-GB" sz="1000" b="1" dirty="0">
                <a:solidFill>
                  <a:srgbClr val="E65032"/>
                </a:solidFill>
              </a:endParaRPr>
            </a:p>
          </p:txBody>
        </p:sp>
        <p:cxnSp>
          <p:nvCxnSpPr>
            <p:cNvPr id="53" name="Straight Connector 52"/>
            <p:cNvCxnSpPr>
              <a:stCxn id="60" idx="0"/>
            </p:cNvCxnSpPr>
            <p:nvPr/>
          </p:nvCxnSpPr>
          <p:spPr bwMode="auto">
            <a:xfrm>
              <a:off x="5298142" y="2348799"/>
              <a:ext cx="3108996" cy="1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6503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Freeform 53"/>
            <p:cNvSpPr/>
            <p:nvPr/>
          </p:nvSpPr>
          <p:spPr bwMode="auto">
            <a:xfrm>
              <a:off x="5289166" y="1730176"/>
              <a:ext cx="3146612" cy="618565"/>
            </a:xfrm>
            <a:custGeom>
              <a:avLst/>
              <a:gdLst>
                <a:gd name="connsiteX0" fmla="*/ 0 w 2958353"/>
                <a:gd name="connsiteY0" fmla="*/ 618565 h 618565"/>
                <a:gd name="connsiteX1" fmla="*/ 1255059 w 2958353"/>
                <a:gd name="connsiteY1" fmla="*/ 233083 h 618565"/>
                <a:gd name="connsiteX2" fmla="*/ 2958353 w 2958353"/>
                <a:gd name="connsiteY2" fmla="*/ 0 h 6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53" h="618565">
                  <a:moveTo>
                    <a:pt x="0" y="618565"/>
                  </a:moveTo>
                  <a:cubicBezTo>
                    <a:pt x="381000" y="477371"/>
                    <a:pt x="762000" y="336177"/>
                    <a:pt x="1255059" y="233083"/>
                  </a:cubicBezTo>
                  <a:cubicBezTo>
                    <a:pt x="1748118" y="129989"/>
                    <a:pt x="2353235" y="64994"/>
                    <a:pt x="2958353" y="0"/>
                  </a:cubicBezTo>
                </a:path>
              </a:pathLst>
            </a:custGeom>
            <a:noFill/>
            <a:ln w="25400" cap="flat" cmpd="sng" algn="ctr">
              <a:solidFill>
                <a:srgbClr val="E65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68240" y="3505190"/>
              <a:ext cx="824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0000"/>
                  </a:solidFill>
                </a:rPr>
                <a:t>Time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47860" y="1131060"/>
              <a:ext cx="1032579" cy="46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000000"/>
                  </a:solidFill>
                </a:rPr>
                <a:t>Funding level</a:t>
              </a:r>
              <a:endParaRPr lang="en-GB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6493" y="2330856"/>
              <a:ext cx="932330" cy="43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E65032"/>
                  </a:solidFill>
                </a:rPr>
                <a:t>Current position</a:t>
              </a:r>
              <a:endParaRPr lang="en-GB" sz="1000" b="1" dirty="0">
                <a:solidFill>
                  <a:srgbClr val="E6503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20765708">
              <a:off x="5412252" y="1696188"/>
              <a:ext cx="119230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E65032"/>
                  </a:solidFill>
                </a:rPr>
                <a:t>Journey Plan</a:t>
              </a:r>
              <a:endParaRPr lang="en-GB" sz="1000" b="1" dirty="0">
                <a:solidFill>
                  <a:srgbClr val="E6503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554927">
              <a:off x="5600682" y="2903310"/>
              <a:ext cx="227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4AF"/>
                  </a:solidFill>
                </a:rPr>
                <a:t>...but also need to consider the potential for bad outcomes (risk)</a:t>
              </a:r>
              <a:endParaRPr lang="en-GB" sz="1000" b="1" dirty="0">
                <a:solidFill>
                  <a:srgbClr val="00B4AF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5298141" y="2348799"/>
              <a:ext cx="3137647" cy="753035"/>
            </a:xfrm>
            <a:custGeom>
              <a:avLst/>
              <a:gdLst>
                <a:gd name="connsiteX0" fmla="*/ 0 w 3137647"/>
                <a:gd name="connsiteY0" fmla="*/ 0 h 753035"/>
                <a:gd name="connsiteX1" fmla="*/ 331694 w 3137647"/>
                <a:gd name="connsiteY1" fmla="*/ 304800 h 753035"/>
                <a:gd name="connsiteX2" fmla="*/ 1783977 w 3137647"/>
                <a:gd name="connsiteY2" fmla="*/ 627529 h 753035"/>
                <a:gd name="connsiteX3" fmla="*/ 3137647 w 3137647"/>
                <a:gd name="connsiteY3" fmla="*/ 753035 h 7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7647" h="753035">
                  <a:moveTo>
                    <a:pt x="0" y="0"/>
                  </a:moveTo>
                  <a:cubicBezTo>
                    <a:pt x="17182" y="100106"/>
                    <a:pt x="34365" y="200212"/>
                    <a:pt x="331694" y="304800"/>
                  </a:cubicBezTo>
                  <a:cubicBezTo>
                    <a:pt x="629023" y="409388"/>
                    <a:pt x="1316318" y="552823"/>
                    <a:pt x="1783977" y="627529"/>
                  </a:cubicBezTo>
                  <a:cubicBezTo>
                    <a:pt x="2251636" y="702235"/>
                    <a:pt x="2694641" y="727635"/>
                    <a:pt x="3137647" y="753035"/>
                  </a:cubicBezTo>
                </a:path>
              </a:pathLst>
            </a:custGeom>
            <a:noFill/>
            <a:ln w="19050" cap="flat" cmpd="sng" algn="ctr">
              <a:solidFill>
                <a:srgbClr val="00B4A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51825" y="6327775"/>
            <a:ext cx="498475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12AFA-53EA-45DE-A0FA-438FCDF40BD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 2 columns"/>
  <p:tag name="TW_SHORTNAME" val="BASIC"/>
  <p:tag name="TW_ASSOCIATEDSLIDES" val=""/>
  <p:tag name="TW_INNEWPRESENTATION" val="NO"/>
  <p:tag name="TW_ONINSERTSLIDEDLG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Blank"/>
  <p:tag name="TW_SHORTNAME" val="BASIC"/>
  <p:tag name="TW_ASSOCIATEDSLIDES" val=""/>
  <p:tag name="TW_INNEWPRESENTATION" val="NO"/>
  <p:tag name="TW_ONINSERTSLIDEDLG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heme/theme1.xml><?xml version="1.0" encoding="utf-8"?>
<a:theme xmlns:a="http://schemas.openxmlformats.org/drawingml/2006/main" name="Theme2012">
  <a:themeElements>
    <a:clrScheme name="Towers_Watson_01 1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A745C"/>
      </a:folHlink>
    </a:clrScheme>
    <a:fontScheme name="Towers_Wats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owers_Watson_0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ers_Watson_01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wers_Watson_0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A6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wers_Watson_01">
  <a:themeElements>
    <a:clrScheme name="5_Abstract Circles Master 1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FFFFFF"/>
      </a:accent3>
      <a:accent4>
        <a:srgbClr val="000000"/>
      </a:accent4>
      <a:accent5>
        <a:srgbClr val="F3D4AA"/>
      </a:accent5>
      <a:accent6>
        <a:srgbClr val="D0482C"/>
      </a:accent6>
      <a:hlink>
        <a:srgbClr val="999999"/>
      </a:hlink>
      <a:folHlink>
        <a:srgbClr val="EA745C"/>
      </a:folHlink>
    </a:clrScheme>
    <a:fontScheme name="5_Abstract Circles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Abstract Circles Master 1">
        <a:dk1>
          <a:srgbClr val="000000"/>
        </a:dk1>
        <a:lt1>
          <a:srgbClr val="FFFFFF"/>
        </a:lt1>
        <a:dk2>
          <a:srgbClr val="A00050"/>
        </a:dk2>
        <a:lt2>
          <a:srgbClr val="FFDA65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2">
        <a:dk1>
          <a:srgbClr val="000000"/>
        </a:dk1>
        <a:lt1>
          <a:srgbClr val="FFFFFF"/>
        </a:lt1>
        <a:dk2>
          <a:srgbClr val="A00050"/>
        </a:dk2>
        <a:lt2>
          <a:srgbClr val="D6D966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3">
        <a:dk1>
          <a:srgbClr val="000000"/>
        </a:dk1>
        <a:lt1>
          <a:srgbClr val="FFFFFF"/>
        </a:lt1>
        <a:dk2>
          <a:srgbClr val="E65032"/>
        </a:dk2>
        <a:lt2>
          <a:srgbClr val="D6D966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E4A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Transition Slide Master">
  <a:themeElements>
    <a:clrScheme name="7_Transition Slide Master 1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FFFFFF"/>
      </a:accent3>
      <a:accent4>
        <a:srgbClr val="000000"/>
      </a:accent4>
      <a:accent5>
        <a:srgbClr val="F3D4AA"/>
      </a:accent5>
      <a:accent6>
        <a:srgbClr val="D0482C"/>
      </a:accent6>
      <a:hlink>
        <a:srgbClr val="999999"/>
      </a:hlink>
      <a:folHlink>
        <a:srgbClr val="EA745C"/>
      </a:folHlink>
    </a:clrScheme>
    <a:fontScheme name="7_Transition Slid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Transition Slide Master 1">
        <a:dk1>
          <a:srgbClr val="000000"/>
        </a:dk1>
        <a:lt1>
          <a:srgbClr val="FFFFFF"/>
        </a:lt1>
        <a:dk2>
          <a:srgbClr val="A00050"/>
        </a:dk2>
        <a:lt2>
          <a:srgbClr val="FFDA65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2">
        <a:dk1>
          <a:srgbClr val="000000"/>
        </a:dk1>
        <a:lt1>
          <a:srgbClr val="FFFFFF"/>
        </a:lt1>
        <a:dk2>
          <a:srgbClr val="A00050"/>
        </a:dk2>
        <a:lt2>
          <a:srgbClr val="D6D966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3">
        <a:dk1>
          <a:srgbClr val="000000"/>
        </a:dk1>
        <a:lt1>
          <a:srgbClr val="FFFFFF"/>
        </a:lt1>
        <a:dk2>
          <a:srgbClr val="E65032"/>
        </a:dk2>
        <a:lt2>
          <a:srgbClr val="D6D966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E4A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ay Field Master">
  <a:themeElements>
    <a:clrScheme name="2_Gray Field Master 3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A745C"/>
      </a:folHlink>
    </a:clrScheme>
    <a:fontScheme name="2_Gray Field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Gray Field Master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y Field Master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y Field 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A6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indow Pattern Master">
  <a:themeElements>
    <a:clrScheme name="3_Window Pattern Master 3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A745C"/>
      </a:folHlink>
    </a:clrScheme>
    <a:fontScheme name="3_Window Pattern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Window Pattern Master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indow Pattern Master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indow Pattern 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A6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bstract Circles Master">
  <a:themeElements>
    <a:clrScheme name="5_Abstract Circles Master 3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A745C"/>
      </a:folHlink>
    </a:clrScheme>
    <a:fontScheme name="5_Abstract Circles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Abstract Circles Master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A6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Transition Slide Master">
  <a:themeElements>
    <a:clrScheme name="7_Transition Slide Master 3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A745C"/>
      </a:folHlink>
    </a:clrScheme>
    <a:fontScheme name="7_Transition Slid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Transition Slide Master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A61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ld &amp; Red">
    <a:dk1>
      <a:sysClr val="windowText" lastClr="000000"/>
    </a:dk1>
    <a:lt1>
      <a:sysClr val="window" lastClr="FFFFFF"/>
    </a:lt1>
    <a:dk2>
      <a:srgbClr val="999999"/>
    </a:dk2>
    <a:lt2>
      <a:srgbClr val="E65032"/>
    </a:lt2>
    <a:accent1>
      <a:srgbClr val="EBAF00"/>
    </a:accent1>
    <a:accent2>
      <a:srgbClr val="E65032"/>
    </a:accent2>
    <a:accent3>
      <a:srgbClr val="999999"/>
    </a:accent3>
    <a:accent4>
      <a:srgbClr val="EA745C"/>
    </a:accent4>
    <a:accent5>
      <a:srgbClr val="FFDA65"/>
    </a:accent5>
    <a:accent6>
      <a:srgbClr val="A00050"/>
    </a:accent6>
    <a:hlink>
      <a:srgbClr val="999999"/>
    </a:hlink>
    <a:folHlink>
      <a:srgbClr val="EA745C"/>
    </a:folHlink>
  </a:clrScheme>
  <a:fontScheme name="T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5_Abstract Circles Master 1">
    <a:dk1>
      <a:srgbClr val="000000"/>
    </a:dk1>
    <a:lt1>
      <a:srgbClr val="FFFFFF"/>
    </a:lt1>
    <a:dk2>
      <a:srgbClr val="A00050"/>
    </a:dk2>
    <a:lt2>
      <a:srgbClr val="FFDA65"/>
    </a:lt2>
    <a:accent1>
      <a:srgbClr val="EBAF00"/>
    </a:accent1>
    <a:accent2>
      <a:srgbClr val="E65032"/>
    </a:accent2>
    <a:accent3>
      <a:srgbClr val="FFFFFF"/>
    </a:accent3>
    <a:accent4>
      <a:srgbClr val="000000"/>
    </a:accent4>
    <a:accent5>
      <a:srgbClr val="F3D4AA"/>
    </a:accent5>
    <a:accent6>
      <a:srgbClr val="D0482C"/>
    </a:accent6>
    <a:hlink>
      <a:srgbClr val="999999"/>
    </a:hlink>
    <a:folHlink>
      <a:srgbClr val="EA745C"/>
    </a:folHlink>
  </a:clrScheme>
  <a:fontScheme name="5_Abstract Circles Master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client themes</Template>
  <TotalTime>33997</TotalTime>
  <Words>717</Words>
  <Application>Microsoft Office PowerPoint</Application>
  <PresentationFormat>On-screen Show (4:3)</PresentationFormat>
  <Paragraphs>148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Theme2012</vt:lpstr>
      <vt:lpstr>Towers_Watson_01</vt:lpstr>
      <vt:lpstr>7_Transition Slide Master</vt:lpstr>
      <vt:lpstr>2_Gray Field Master</vt:lpstr>
      <vt:lpstr>3_Window Pattern Master</vt:lpstr>
      <vt:lpstr>5_Abstract Circles Master</vt:lpstr>
      <vt:lpstr>8_Transition Slide Master</vt:lpstr>
      <vt:lpstr>PowerPoint Presentation</vt:lpstr>
      <vt:lpstr>Agenda</vt:lpstr>
      <vt:lpstr>PowerPoint Presentation</vt:lpstr>
      <vt:lpstr>Some key DB statistics</vt:lpstr>
      <vt:lpstr>PowerPoint Presentation</vt:lpstr>
      <vt:lpstr>The funding crisis just won’t go away</vt:lpstr>
      <vt:lpstr>PowerPoint Presentation</vt:lpstr>
      <vt:lpstr>Portfolio construction and manager structure</vt:lpstr>
      <vt:lpstr>Consider long-term investment objectives</vt:lpstr>
      <vt:lpstr>PowerPoint Presentation</vt:lpstr>
      <vt:lpstr>PowerPoint Presentation</vt:lpstr>
      <vt:lpstr>Diminishing Company covenant – biggest single DB risk? </vt:lpstr>
      <vt:lpstr>PowerPoint Presentation</vt:lpstr>
      <vt:lpstr>PowerPoint Presentation</vt:lpstr>
      <vt:lpstr>Pensions Authority consultation on financial management guidelines</vt:lpstr>
      <vt:lpstr>Pensions Authority consultation on financial management guidelines</vt:lpstr>
      <vt:lpstr>PowerPoint Presentation</vt:lpstr>
      <vt:lpstr>Standard Transfer Value basis</vt:lpstr>
    </vt:vector>
  </TitlesOfParts>
  <Company>Towers Watson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160807</dc:creator>
  <cp:lastModifiedBy>KEITH835</cp:lastModifiedBy>
  <cp:revision>208</cp:revision>
  <cp:lastPrinted>2014-10-30T14:08:21Z</cp:lastPrinted>
  <dcterms:created xsi:type="dcterms:W3CDTF">2013-01-15T15:31:06Z</dcterms:created>
  <dcterms:modified xsi:type="dcterms:W3CDTF">2015-02-12T09:22:04Z</dcterms:modified>
</cp:coreProperties>
</file>