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theme/theme6.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8.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2" r:id="rId1"/>
    <p:sldMasterId id="2147483777" r:id="rId2"/>
    <p:sldMasterId id="2147483780" r:id="rId3"/>
    <p:sldMasterId id="2147483784" r:id="rId4"/>
    <p:sldMasterId id="2147483790" r:id="rId5"/>
    <p:sldMasterId id="2147483802" r:id="rId6"/>
    <p:sldMasterId id="2147483805" r:id="rId7"/>
    <p:sldMasterId id="2147483812" r:id="rId8"/>
    <p:sldMasterId id="2147483825" r:id="rId9"/>
  </p:sldMasterIdLst>
  <p:notesMasterIdLst>
    <p:notesMasterId r:id="rId36"/>
  </p:notesMasterIdLst>
  <p:handoutMasterIdLst>
    <p:handoutMasterId r:id="rId37"/>
  </p:handoutMasterIdLst>
  <p:sldIdLst>
    <p:sldId id="1160" r:id="rId10"/>
    <p:sldId id="1334" r:id="rId11"/>
    <p:sldId id="1349" r:id="rId12"/>
    <p:sldId id="1265" r:id="rId13"/>
    <p:sldId id="1266" r:id="rId14"/>
    <p:sldId id="1267" r:id="rId15"/>
    <p:sldId id="1338" r:id="rId16"/>
    <p:sldId id="1352" r:id="rId17"/>
    <p:sldId id="1354" r:id="rId18"/>
    <p:sldId id="1359" r:id="rId19"/>
    <p:sldId id="1360" r:id="rId20"/>
    <p:sldId id="1361" r:id="rId21"/>
    <p:sldId id="1362" r:id="rId22"/>
    <p:sldId id="1363" r:id="rId23"/>
    <p:sldId id="1345" r:id="rId24"/>
    <p:sldId id="1353" r:id="rId25"/>
    <p:sldId id="1358" r:id="rId26"/>
    <p:sldId id="1298" r:id="rId27"/>
    <p:sldId id="1356" r:id="rId28"/>
    <p:sldId id="1329" r:id="rId29"/>
    <p:sldId id="1346" r:id="rId30"/>
    <p:sldId id="1331" r:id="rId31"/>
    <p:sldId id="1357" r:id="rId32"/>
    <p:sldId id="1350" r:id="rId33"/>
    <p:sldId id="1273" r:id="rId34"/>
    <p:sldId id="1351" r:id="rId35"/>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1FC5D23-C9BE-3F45-86C3-9AD5529EF3E8}">
          <p14:sldIdLst>
            <p14:sldId id="1160"/>
            <p14:sldId id="1334"/>
            <p14:sldId id="1349"/>
            <p14:sldId id="1265"/>
            <p14:sldId id="1266"/>
            <p14:sldId id="1267"/>
            <p14:sldId id="1338"/>
            <p14:sldId id="1352"/>
            <p14:sldId id="1354"/>
            <p14:sldId id="1359"/>
            <p14:sldId id="1360"/>
            <p14:sldId id="1361"/>
            <p14:sldId id="1362"/>
            <p14:sldId id="1363"/>
            <p14:sldId id="1345"/>
            <p14:sldId id="1353"/>
            <p14:sldId id="1358"/>
            <p14:sldId id="1298"/>
            <p14:sldId id="1356"/>
            <p14:sldId id="1329"/>
            <p14:sldId id="1346"/>
            <p14:sldId id="1331"/>
            <p14:sldId id="1357"/>
            <p14:sldId id="1350"/>
            <p14:sldId id="1273"/>
            <p14:sldId id="135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lly Hanlon, Caitriona" initials="KHC" lastIdx="32" clrIdx="0"/>
  <p:cmAuthor id="1" name="Kinsella, Alan (CB)" initials="KA(" lastIdx="37" clrIdx="1"/>
  <p:cmAuthor id="2" name="Microsoft Office User" initials="MOU" lastIdx="1" clrIdx="2">
    <p:extLst>
      <p:ext uri="{19B8F6BF-5375-455C-9EA6-DF929625EA0E}">
        <p15:presenceInfo xmlns:p15="http://schemas.microsoft.com/office/powerpoint/2012/main" userId="Microsoft Office User" providerId="None"/>
      </p:ext>
    </p:extLst>
  </p:cmAuthor>
  <p:cmAuthor id="3" name="Wheatley, Kate" initials="WK" lastIdx="3" clrIdx="3">
    <p:extLst>
      <p:ext uri="{19B8F6BF-5375-455C-9EA6-DF929625EA0E}">
        <p15:presenceInfo xmlns:p15="http://schemas.microsoft.com/office/powerpoint/2012/main" userId="S-1-5-21-714821942-1480288194-2018343319-2264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C61AC"/>
    <a:srgbClr val="6E6F71"/>
    <a:srgbClr val="F6F4F0"/>
    <a:srgbClr val="333890"/>
    <a:srgbClr val="E7EDF4"/>
    <a:srgbClr val="CFD5EA"/>
    <a:srgbClr val="7194B1"/>
    <a:srgbClr val="E77D20"/>
    <a:srgbClr val="4F8A9C"/>
    <a:srgbClr val="00B1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42" autoAdjust="0"/>
    <p:restoredTop sz="94095" autoAdjust="0"/>
  </p:normalViewPr>
  <p:slideViewPr>
    <p:cSldViewPr snapToGrid="0" snapToObjects="1">
      <p:cViewPr varScale="1">
        <p:scale>
          <a:sx n="114" d="100"/>
          <a:sy n="114" d="100"/>
        </p:scale>
        <p:origin x="462" y="10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49F296-83CA-41E3-B3A6-D3E03EAC68F8}" type="datetimeFigureOut">
              <a:rPr lang="en-IE" smtClean="0"/>
              <a:t>18/10/2021</a:t>
            </a:fld>
            <a:endParaRPr lang="en-IE"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51C7573-7C64-4342-8CE5-E33D5118936F}" type="slidenum">
              <a:rPr lang="en-IE" smtClean="0"/>
              <a:t>‹#›</a:t>
            </a:fld>
            <a:endParaRPr lang="en-IE" dirty="0"/>
          </a:p>
        </p:txBody>
      </p:sp>
    </p:spTree>
    <p:extLst>
      <p:ext uri="{BB962C8B-B14F-4D97-AF65-F5344CB8AC3E}">
        <p14:creationId xmlns:p14="http://schemas.microsoft.com/office/powerpoint/2010/main" val="2315459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DCCF29-2616-4896-BFA9-F5F6FC6564DC}" type="datetimeFigureOut">
              <a:rPr lang="en-IE" smtClean="0"/>
              <a:t>18/10/2021</a:t>
            </a:fld>
            <a:endParaRPr lang="en-IE"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96E016-D719-478B-A1F7-484F368F8B64}" type="slidenum">
              <a:rPr lang="en-IE" smtClean="0"/>
              <a:t>‹#›</a:t>
            </a:fld>
            <a:endParaRPr lang="en-IE" dirty="0"/>
          </a:p>
        </p:txBody>
      </p:sp>
    </p:spTree>
    <p:extLst>
      <p:ext uri="{BB962C8B-B14F-4D97-AF65-F5344CB8AC3E}">
        <p14:creationId xmlns:p14="http://schemas.microsoft.com/office/powerpoint/2010/main" val="1762306773"/>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1500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995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2252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erior text layout med">
    <p:spTree>
      <p:nvGrpSpPr>
        <p:cNvPr id="1" name=""/>
        <p:cNvGrpSpPr/>
        <p:nvPr/>
      </p:nvGrpSpPr>
      <p:grpSpPr>
        <a:xfrm>
          <a:off x="0" y="0"/>
          <a:ext cx="0" cy="0"/>
          <a:chOff x="0" y="0"/>
          <a:chExt cx="0" cy="0"/>
        </a:xfrm>
      </p:grpSpPr>
      <p:pic>
        <p:nvPicPr>
          <p:cNvPr id="9" name="Picture 8" descr="Text&#10;&#10;Description automatically generated with medium confidence">
            <a:extLst>
              <a:ext uri="{FF2B5EF4-FFF2-40B4-BE49-F238E27FC236}">
                <a16:creationId xmlns:a16="http://schemas.microsoft.com/office/drawing/2014/main" id="{56E99EC6-7AAA-8945-B639-2ABE96A4CE3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01431" y="5896275"/>
            <a:ext cx="2126204" cy="994000"/>
          </a:xfrm>
          <a:prstGeom prst="rect">
            <a:avLst/>
          </a:prstGeom>
        </p:spPr>
      </p:pic>
      <p:sp>
        <p:nvSpPr>
          <p:cNvPr id="15" name="Text Placeholder 14">
            <a:extLst>
              <a:ext uri="{FF2B5EF4-FFF2-40B4-BE49-F238E27FC236}">
                <a16:creationId xmlns:a16="http://schemas.microsoft.com/office/drawing/2014/main" id="{F3A811B5-D314-114E-A969-220C29723404}"/>
              </a:ext>
            </a:extLst>
          </p:cNvPr>
          <p:cNvSpPr>
            <a:spLocks noGrp="1"/>
          </p:cNvSpPr>
          <p:nvPr>
            <p:ph type="body" sz="quarter" idx="10"/>
          </p:nvPr>
        </p:nvSpPr>
        <p:spPr>
          <a:xfrm>
            <a:off x="860090" y="431404"/>
            <a:ext cx="8456613" cy="635000"/>
          </a:xfrm>
          <a:prstGeom prst="rect">
            <a:avLst/>
          </a:prstGeom>
        </p:spPr>
        <p:txBody>
          <a:bodyPr/>
          <a:lstStyle>
            <a:lvl1pPr marL="0" indent="0">
              <a:buNone/>
              <a:defRPr sz="3400" b="1">
                <a:solidFill>
                  <a:srgbClr val="5C61AC"/>
                </a:solidFill>
              </a:defRPr>
            </a:lvl1pPr>
            <a:lvl2pPr marL="457189" indent="0">
              <a:buNone/>
              <a:defRPr sz="3400" b="1">
                <a:solidFill>
                  <a:srgbClr val="2C2D8B"/>
                </a:solidFill>
              </a:defRPr>
            </a:lvl2pPr>
            <a:lvl3pPr marL="914377" indent="0">
              <a:buNone/>
              <a:defRPr sz="3400" b="1">
                <a:solidFill>
                  <a:srgbClr val="2C2D8B"/>
                </a:solidFill>
              </a:defRPr>
            </a:lvl3pPr>
            <a:lvl4pPr marL="1371566" indent="0">
              <a:buNone/>
              <a:defRPr sz="3400" b="1">
                <a:solidFill>
                  <a:srgbClr val="2C2D8B"/>
                </a:solidFill>
              </a:defRPr>
            </a:lvl4pPr>
            <a:lvl5pPr marL="1828754" indent="0">
              <a:buNone/>
              <a:defRPr sz="3400" b="1">
                <a:solidFill>
                  <a:srgbClr val="2C2D8B"/>
                </a:solidFill>
              </a:defRPr>
            </a:lvl5pPr>
          </a:lstStyle>
          <a:p>
            <a:pPr lvl="0"/>
            <a:r>
              <a:rPr lang="en-GB" dirty="0"/>
              <a:t>Click to edit Master text styles</a:t>
            </a:r>
            <a:endParaRPr lang="en-US" dirty="0"/>
          </a:p>
        </p:txBody>
      </p:sp>
      <p:sp>
        <p:nvSpPr>
          <p:cNvPr id="17" name="Text Placeholder 16">
            <a:extLst>
              <a:ext uri="{FF2B5EF4-FFF2-40B4-BE49-F238E27FC236}">
                <a16:creationId xmlns:a16="http://schemas.microsoft.com/office/drawing/2014/main" id="{C30C9B1D-F85B-1244-9D6A-C3D6569F828C}"/>
              </a:ext>
            </a:extLst>
          </p:cNvPr>
          <p:cNvSpPr>
            <a:spLocks noGrp="1"/>
          </p:cNvSpPr>
          <p:nvPr>
            <p:ph type="body" sz="quarter" idx="11" hasCustomPrompt="1"/>
          </p:nvPr>
        </p:nvSpPr>
        <p:spPr>
          <a:xfrm>
            <a:off x="892548" y="1990577"/>
            <a:ext cx="8015288" cy="3506788"/>
          </a:xfrm>
          <a:prstGeom prst="rect">
            <a:avLst/>
          </a:prstGeom>
        </p:spPr>
        <p:txBody>
          <a:bodyPr/>
          <a:lstStyle>
            <a:lvl1pPr marL="0" indent="0">
              <a:lnSpc>
                <a:spcPct val="100000"/>
              </a:lnSpc>
              <a:spcAft>
                <a:spcPts val="1333"/>
              </a:spcAft>
              <a:buNone/>
              <a:defRPr sz="2800">
                <a:solidFill>
                  <a:srgbClr val="5C61AC"/>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a:lnSpc>
                <a:spcPct val="100000"/>
              </a:lnSpc>
              <a:spcAft>
                <a:spcPts val="1000"/>
              </a:spcAft>
            </a:pPr>
            <a:r>
              <a:rPr lang="en-GB" sz="2000" dirty="0">
                <a:solidFill>
                  <a:srgbClr val="2C2D8B"/>
                </a:solidFill>
              </a:rPr>
              <a:t>Lorem ipsum </a:t>
            </a:r>
            <a:r>
              <a:rPr lang="en-GB" sz="2000" dirty="0" err="1">
                <a:solidFill>
                  <a:srgbClr val="2C2D8B"/>
                </a:solidFill>
              </a:rPr>
              <a:t>dolor</a:t>
            </a:r>
            <a:r>
              <a:rPr lang="en-GB" sz="2000" dirty="0">
                <a:solidFill>
                  <a:srgbClr val="2C2D8B"/>
                </a:solidFill>
              </a:rPr>
              <a:t> sit </a:t>
            </a:r>
            <a:r>
              <a:rPr lang="en-GB" sz="2000" dirty="0" err="1">
                <a:solidFill>
                  <a:srgbClr val="2C2D8B"/>
                </a:solidFill>
              </a:rPr>
              <a:t>amet</a:t>
            </a:r>
            <a:r>
              <a:rPr lang="en-GB" sz="2000" dirty="0">
                <a:solidFill>
                  <a:srgbClr val="2C2D8B"/>
                </a:solidFill>
              </a:rPr>
              <a:t>, </a:t>
            </a:r>
            <a:r>
              <a:rPr lang="en-GB" sz="2000" dirty="0" err="1">
                <a:solidFill>
                  <a:srgbClr val="2C2D8B"/>
                </a:solidFill>
              </a:rPr>
              <a:t>consectetuer</a:t>
            </a:r>
            <a:r>
              <a:rPr lang="en-GB" sz="2000" dirty="0">
                <a:solidFill>
                  <a:srgbClr val="2C2D8B"/>
                </a:solidFill>
              </a:rPr>
              <a:t> </a:t>
            </a:r>
            <a:r>
              <a:rPr lang="en-GB" sz="2000" dirty="0" err="1">
                <a:solidFill>
                  <a:srgbClr val="2C2D8B"/>
                </a:solidFill>
              </a:rPr>
              <a:t>adipiscing</a:t>
            </a:r>
            <a:r>
              <a:rPr lang="en-GB" sz="2000" dirty="0">
                <a:solidFill>
                  <a:srgbClr val="2C2D8B"/>
                </a:solidFill>
              </a:rPr>
              <a:t> </a:t>
            </a:r>
            <a:r>
              <a:rPr lang="en-GB" sz="2000" dirty="0" err="1">
                <a:solidFill>
                  <a:srgbClr val="2C2D8B"/>
                </a:solidFill>
              </a:rPr>
              <a:t>elit</a:t>
            </a:r>
            <a:r>
              <a:rPr lang="en-GB" sz="2000" dirty="0">
                <a:solidFill>
                  <a:srgbClr val="2C2D8B"/>
                </a:solidFill>
              </a:rPr>
              <a:t>, sed </a:t>
            </a:r>
            <a:r>
              <a:rPr lang="en-GB" sz="2000" dirty="0" err="1">
                <a:solidFill>
                  <a:srgbClr val="2C2D8B"/>
                </a:solidFill>
              </a:rPr>
              <a:t>diam</a:t>
            </a:r>
            <a:r>
              <a:rPr lang="en-GB" sz="2000" dirty="0">
                <a:solidFill>
                  <a:srgbClr val="2C2D8B"/>
                </a:solidFill>
              </a:rPr>
              <a:t> nonummy </a:t>
            </a:r>
            <a:r>
              <a:rPr lang="en-GB" sz="2000" dirty="0" err="1">
                <a:solidFill>
                  <a:srgbClr val="2C2D8B"/>
                </a:solidFill>
              </a:rPr>
              <a:t>nibh</a:t>
            </a:r>
            <a:r>
              <a:rPr lang="en-GB" sz="2000" dirty="0">
                <a:solidFill>
                  <a:srgbClr val="2C2D8B"/>
                </a:solidFill>
              </a:rPr>
              <a:t> </a:t>
            </a:r>
            <a:r>
              <a:rPr lang="en-GB" sz="2000" dirty="0" err="1">
                <a:solidFill>
                  <a:srgbClr val="2C2D8B"/>
                </a:solidFill>
              </a:rPr>
              <a:t>euismod</a:t>
            </a:r>
            <a:r>
              <a:rPr lang="en-GB" sz="2000" dirty="0">
                <a:solidFill>
                  <a:srgbClr val="2C2D8B"/>
                </a:solidFill>
              </a:rPr>
              <a:t>.</a:t>
            </a:r>
          </a:p>
          <a:p>
            <a:pPr>
              <a:lnSpc>
                <a:spcPct val="100000"/>
              </a:lnSpc>
              <a:spcAft>
                <a:spcPts val="1000"/>
              </a:spcAft>
            </a:pPr>
            <a:r>
              <a:rPr lang="en-US" sz="2400" b="1" dirty="0">
                <a:solidFill>
                  <a:srgbClr val="2C2D8B"/>
                </a:solidFill>
              </a:rPr>
              <a:t>First steps</a:t>
            </a:r>
          </a:p>
          <a:p>
            <a:pPr>
              <a:lnSpc>
                <a:spcPct val="100000"/>
              </a:lnSpc>
              <a:spcAft>
                <a:spcPts val="1000"/>
              </a:spcAft>
            </a:pPr>
            <a:r>
              <a:rPr lang="en-US" sz="1800" dirty="0">
                <a:solidFill>
                  <a:srgbClr val="6E6259"/>
                </a:solidFill>
              </a:rPr>
              <a:t>Lorem ipsum dolor sit </a:t>
            </a:r>
            <a:r>
              <a:rPr lang="en-US" sz="1800" dirty="0" err="1">
                <a:solidFill>
                  <a:srgbClr val="6E6259"/>
                </a:solidFill>
              </a:rPr>
              <a:t>amet</a:t>
            </a:r>
            <a:r>
              <a:rPr lang="en-US" sz="1800" dirty="0">
                <a:solidFill>
                  <a:srgbClr val="6E6259"/>
                </a:solidFill>
              </a:rPr>
              <a:t>, </a:t>
            </a:r>
            <a:r>
              <a:rPr lang="en-US" sz="1800" dirty="0" err="1">
                <a:solidFill>
                  <a:srgbClr val="6E6259"/>
                </a:solidFill>
              </a:rPr>
              <a:t>consectetuer</a:t>
            </a:r>
            <a:r>
              <a:rPr lang="en-US" sz="1800" dirty="0">
                <a:solidFill>
                  <a:srgbClr val="6E6259"/>
                </a:solidFill>
              </a:rPr>
              <a:t> </a:t>
            </a:r>
            <a:r>
              <a:rPr lang="en-US" sz="1800" dirty="0" err="1">
                <a:solidFill>
                  <a:srgbClr val="6E6259"/>
                </a:solidFill>
              </a:rPr>
              <a:t>adipiscing</a:t>
            </a:r>
            <a:r>
              <a:rPr lang="en-US" sz="1800" dirty="0">
                <a:solidFill>
                  <a:srgbClr val="6E6259"/>
                </a:solidFill>
              </a:rPr>
              <a:t> </a:t>
            </a:r>
            <a:r>
              <a:rPr lang="en-US" sz="1800" dirty="0" err="1">
                <a:solidFill>
                  <a:srgbClr val="6E6259"/>
                </a:solidFill>
              </a:rPr>
              <a:t>elit</a:t>
            </a:r>
            <a:r>
              <a:rPr lang="en-US" sz="1800" dirty="0">
                <a:solidFill>
                  <a:srgbClr val="6E6259"/>
                </a:solidFill>
              </a:rPr>
              <a:t>, sed diam nonummy </a:t>
            </a:r>
            <a:r>
              <a:rPr lang="en-US" sz="1800" dirty="0" err="1">
                <a:solidFill>
                  <a:srgbClr val="6E6259"/>
                </a:solidFill>
              </a:rPr>
              <a:t>nibh</a:t>
            </a:r>
            <a:r>
              <a:rPr lang="en-US" sz="1800" dirty="0">
                <a:solidFill>
                  <a:srgbClr val="6E6259"/>
                </a:solidFill>
              </a:rPr>
              <a:t> </a:t>
            </a:r>
            <a:r>
              <a:rPr lang="en-US" sz="1800" dirty="0" err="1">
                <a:solidFill>
                  <a:srgbClr val="6E6259"/>
                </a:solidFill>
              </a:rPr>
              <a:t>euismod</a:t>
            </a:r>
            <a:r>
              <a:rPr lang="en-US" sz="1800" dirty="0">
                <a:solidFill>
                  <a:srgbClr val="6E6259"/>
                </a:solidFill>
              </a:rPr>
              <a:t> </a:t>
            </a:r>
            <a:r>
              <a:rPr lang="en-US" sz="1800" dirty="0" err="1">
                <a:solidFill>
                  <a:srgbClr val="6E6259"/>
                </a:solidFill>
              </a:rPr>
              <a:t>tincidunt</a:t>
            </a:r>
            <a:r>
              <a:rPr lang="en-US" sz="1800" dirty="0">
                <a:solidFill>
                  <a:srgbClr val="6E6259"/>
                </a:solidFill>
              </a:rPr>
              <a:t> </a:t>
            </a:r>
            <a:r>
              <a:rPr lang="en-US" sz="1800" dirty="0" err="1">
                <a:solidFill>
                  <a:srgbClr val="6E6259"/>
                </a:solidFill>
              </a:rPr>
              <a:t>ut</a:t>
            </a:r>
            <a:r>
              <a:rPr lang="en-US" sz="1800" dirty="0">
                <a:solidFill>
                  <a:srgbClr val="6E6259"/>
                </a:solidFill>
              </a:rPr>
              <a:t> </a:t>
            </a:r>
            <a:r>
              <a:rPr lang="en-US" sz="1800" dirty="0" err="1">
                <a:solidFill>
                  <a:srgbClr val="6E6259"/>
                </a:solidFill>
              </a:rPr>
              <a:t>laoreet</a:t>
            </a:r>
            <a:r>
              <a:rPr lang="en-US" sz="1800" dirty="0">
                <a:solidFill>
                  <a:srgbClr val="6E6259"/>
                </a:solidFill>
              </a:rPr>
              <a:t> dolore magna </a:t>
            </a:r>
            <a:r>
              <a:rPr lang="en-US" sz="1800" dirty="0" err="1">
                <a:solidFill>
                  <a:srgbClr val="6E6259"/>
                </a:solidFill>
              </a:rPr>
              <a:t>aliquam</a:t>
            </a:r>
            <a:r>
              <a:rPr lang="en-US" sz="1800" dirty="0">
                <a:solidFill>
                  <a:srgbClr val="6E6259"/>
                </a:solidFill>
              </a:rPr>
              <a:t> </a:t>
            </a:r>
            <a:r>
              <a:rPr lang="en-US" sz="1800" dirty="0" err="1">
                <a:solidFill>
                  <a:srgbClr val="6E6259"/>
                </a:solidFill>
              </a:rPr>
              <a:t>erat</a:t>
            </a:r>
            <a:r>
              <a:rPr lang="en-US" sz="1800" dirty="0">
                <a:solidFill>
                  <a:srgbClr val="6E6259"/>
                </a:solidFill>
              </a:rPr>
              <a:t>.</a:t>
            </a:r>
          </a:p>
          <a:p>
            <a:pPr>
              <a:lnSpc>
                <a:spcPct val="100000"/>
              </a:lnSpc>
            </a:pPr>
            <a:r>
              <a:rPr lang="en-US" sz="2400" b="1" dirty="0">
                <a:solidFill>
                  <a:srgbClr val="2C2D8B"/>
                </a:solidFill>
              </a:rPr>
              <a:t>Second Principles</a:t>
            </a:r>
          </a:p>
          <a:p>
            <a:pPr>
              <a:lnSpc>
                <a:spcPct val="100000"/>
              </a:lnSpc>
            </a:pPr>
            <a:r>
              <a:rPr lang="en-US" sz="1800" dirty="0">
                <a:solidFill>
                  <a:srgbClr val="6E6259"/>
                </a:solidFill>
              </a:rPr>
              <a:t>Lorem ipsum dolor sit </a:t>
            </a:r>
            <a:r>
              <a:rPr lang="en-US" sz="1800" dirty="0" err="1">
                <a:solidFill>
                  <a:srgbClr val="6E6259"/>
                </a:solidFill>
              </a:rPr>
              <a:t>amet</a:t>
            </a:r>
            <a:r>
              <a:rPr lang="en-US" sz="1800" dirty="0">
                <a:solidFill>
                  <a:srgbClr val="6E6259"/>
                </a:solidFill>
              </a:rPr>
              <a:t>, </a:t>
            </a:r>
            <a:r>
              <a:rPr lang="en-US" sz="1800" dirty="0" err="1">
                <a:solidFill>
                  <a:srgbClr val="6E6259"/>
                </a:solidFill>
              </a:rPr>
              <a:t>consectetuer</a:t>
            </a:r>
            <a:r>
              <a:rPr lang="en-US" sz="1800" dirty="0">
                <a:solidFill>
                  <a:srgbClr val="6E6259"/>
                </a:solidFill>
              </a:rPr>
              <a:t> </a:t>
            </a:r>
            <a:r>
              <a:rPr lang="en-US" sz="1800" dirty="0" err="1">
                <a:solidFill>
                  <a:srgbClr val="6E6259"/>
                </a:solidFill>
              </a:rPr>
              <a:t>adipiscing</a:t>
            </a:r>
            <a:r>
              <a:rPr lang="en-US" sz="1800" dirty="0">
                <a:solidFill>
                  <a:srgbClr val="6E6259"/>
                </a:solidFill>
              </a:rPr>
              <a:t> </a:t>
            </a:r>
            <a:r>
              <a:rPr lang="en-US" sz="1800" dirty="0" err="1">
                <a:solidFill>
                  <a:srgbClr val="6E6259"/>
                </a:solidFill>
              </a:rPr>
              <a:t>elit</a:t>
            </a:r>
            <a:r>
              <a:rPr lang="en-US" sz="1800" dirty="0">
                <a:solidFill>
                  <a:srgbClr val="6E6259"/>
                </a:solidFill>
              </a:rPr>
              <a:t>, sed diam nonummy </a:t>
            </a:r>
            <a:r>
              <a:rPr lang="en-US" sz="1800" dirty="0" err="1">
                <a:solidFill>
                  <a:srgbClr val="6E6259"/>
                </a:solidFill>
              </a:rPr>
              <a:t>nibh</a:t>
            </a:r>
            <a:r>
              <a:rPr lang="en-US" sz="1800" dirty="0">
                <a:solidFill>
                  <a:srgbClr val="6E6259"/>
                </a:solidFill>
              </a:rPr>
              <a:t> </a:t>
            </a:r>
            <a:r>
              <a:rPr lang="en-US" sz="1800" dirty="0" err="1">
                <a:solidFill>
                  <a:srgbClr val="6E6259"/>
                </a:solidFill>
              </a:rPr>
              <a:t>euismod</a:t>
            </a:r>
            <a:r>
              <a:rPr lang="en-US" sz="1800" dirty="0">
                <a:solidFill>
                  <a:srgbClr val="6E6259"/>
                </a:solidFill>
              </a:rPr>
              <a:t> </a:t>
            </a:r>
            <a:r>
              <a:rPr lang="en-US" sz="1800" dirty="0" err="1">
                <a:solidFill>
                  <a:srgbClr val="6E6259"/>
                </a:solidFill>
              </a:rPr>
              <a:t>tincidunt</a:t>
            </a:r>
            <a:r>
              <a:rPr lang="en-US" sz="1800" dirty="0">
                <a:solidFill>
                  <a:srgbClr val="6E6259"/>
                </a:solidFill>
              </a:rPr>
              <a:t> </a:t>
            </a:r>
            <a:r>
              <a:rPr lang="en-US" sz="1800" dirty="0" err="1">
                <a:solidFill>
                  <a:srgbClr val="6E6259"/>
                </a:solidFill>
              </a:rPr>
              <a:t>ut</a:t>
            </a:r>
            <a:r>
              <a:rPr lang="en-US" sz="1800" dirty="0">
                <a:solidFill>
                  <a:srgbClr val="6E6259"/>
                </a:solidFill>
              </a:rPr>
              <a:t> </a:t>
            </a:r>
            <a:r>
              <a:rPr lang="en-US" sz="1800" dirty="0" err="1">
                <a:solidFill>
                  <a:srgbClr val="6E6259"/>
                </a:solidFill>
              </a:rPr>
              <a:t>laoreet</a:t>
            </a:r>
            <a:r>
              <a:rPr lang="en-US" sz="1800" dirty="0">
                <a:solidFill>
                  <a:srgbClr val="6E6259"/>
                </a:solidFill>
              </a:rPr>
              <a:t> dolore magna </a:t>
            </a:r>
            <a:r>
              <a:rPr lang="en-US" sz="1800" dirty="0" err="1">
                <a:solidFill>
                  <a:srgbClr val="6E6259"/>
                </a:solidFill>
              </a:rPr>
              <a:t>aliquam</a:t>
            </a:r>
            <a:r>
              <a:rPr lang="en-US" sz="1800" dirty="0">
                <a:solidFill>
                  <a:srgbClr val="6E6259"/>
                </a:solidFill>
              </a:rPr>
              <a:t> </a:t>
            </a:r>
            <a:r>
              <a:rPr lang="en-US" sz="1800" dirty="0" err="1">
                <a:solidFill>
                  <a:srgbClr val="6E6259"/>
                </a:solidFill>
              </a:rPr>
              <a:t>erat</a:t>
            </a:r>
            <a:r>
              <a:rPr lang="en-US" sz="1800" dirty="0">
                <a:solidFill>
                  <a:srgbClr val="6E6259"/>
                </a:solidFill>
              </a:rPr>
              <a:t>.</a:t>
            </a:r>
          </a:p>
        </p:txBody>
      </p:sp>
      <p:sp>
        <p:nvSpPr>
          <p:cNvPr id="21" name="Slide Number Placeholder 5">
            <a:extLst>
              <a:ext uri="{FF2B5EF4-FFF2-40B4-BE49-F238E27FC236}">
                <a16:creationId xmlns:a16="http://schemas.microsoft.com/office/drawing/2014/main" id="{15029F1C-5BC5-884F-A7EF-B216B1AD7F61}"/>
              </a:ext>
            </a:extLst>
          </p:cNvPr>
          <p:cNvSpPr>
            <a:spLocks noGrp="1"/>
          </p:cNvSpPr>
          <p:nvPr>
            <p:ph type="sldNum" sz="quarter" idx="4"/>
          </p:nvPr>
        </p:nvSpPr>
        <p:spPr>
          <a:xfrm>
            <a:off x="417473" y="6368404"/>
            <a:ext cx="452859" cy="365125"/>
          </a:xfrm>
          <a:prstGeom prst="rect">
            <a:avLst/>
          </a:prstGeom>
        </p:spPr>
        <p:txBody>
          <a:bodyPr/>
          <a:lstStyle>
            <a:lvl1pPr algn="r">
              <a:defRPr sz="1400">
                <a:solidFill>
                  <a:srgbClr val="6E6259"/>
                </a:solidFill>
              </a:defRPr>
            </a:lvl1pPr>
          </a:lstStyle>
          <a:p>
            <a:fld id="{7C03740C-C44E-9A4C-BFBE-17CCF94B0B05}" type="slidenum">
              <a:rPr lang="en-US" smtClean="0"/>
              <a:pPr/>
              <a:t>‹#›</a:t>
            </a:fld>
            <a:endParaRPr lang="en-US" dirty="0"/>
          </a:p>
        </p:txBody>
      </p:sp>
      <p:cxnSp>
        <p:nvCxnSpPr>
          <p:cNvPr id="7" name="Straight Connector 6">
            <a:extLst>
              <a:ext uri="{FF2B5EF4-FFF2-40B4-BE49-F238E27FC236}">
                <a16:creationId xmlns:a16="http://schemas.microsoft.com/office/drawing/2014/main" id="{D3299682-A116-9541-9499-145545035B0D}"/>
              </a:ext>
            </a:extLst>
          </p:cNvPr>
          <p:cNvCxnSpPr>
            <a:cxnSpLocks/>
          </p:cNvCxnSpPr>
          <p:nvPr userDrawn="1"/>
        </p:nvCxnSpPr>
        <p:spPr>
          <a:xfrm>
            <a:off x="879512" y="6414571"/>
            <a:ext cx="112007" cy="526056"/>
          </a:xfrm>
          <a:prstGeom prst="line">
            <a:avLst/>
          </a:prstGeom>
          <a:ln w="12700">
            <a:solidFill>
              <a:srgbClr val="5C61A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9298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column and style chart">
    <p:spTree>
      <p:nvGrpSpPr>
        <p:cNvPr id="1" name=""/>
        <p:cNvGrpSpPr/>
        <p:nvPr/>
      </p:nvGrpSpPr>
      <p:grpSpPr>
        <a:xfrm>
          <a:off x="0" y="0"/>
          <a:ext cx="0" cy="0"/>
          <a:chOff x="0" y="0"/>
          <a:chExt cx="0" cy="0"/>
        </a:xfrm>
      </p:grpSpPr>
      <p:pic>
        <p:nvPicPr>
          <p:cNvPr id="9" name="Picture 8" descr="Text&#10;&#10;Description automatically generated with medium confidence">
            <a:extLst>
              <a:ext uri="{FF2B5EF4-FFF2-40B4-BE49-F238E27FC236}">
                <a16:creationId xmlns:a16="http://schemas.microsoft.com/office/drawing/2014/main" id="{56E99EC6-7AAA-8945-B639-2ABE96A4CE3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01431" y="5896275"/>
            <a:ext cx="2126204" cy="994000"/>
          </a:xfrm>
          <a:prstGeom prst="rect">
            <a:avLst/>
          </a:prstGeom>
        </p:spPr>
      </p:pic>
      <p:sp>
        <p:nvSpPr>
          <p:cNvPr id="7" name="Text Placeholder 14">
            <a:extLst>
              <a:ext uri="{FF2B5EF4-FFF2-40B4-BE49-F238E27FC236}">
                <a16:creationId xmlns:a16="http://schemas.microsoft.com/office/drawing/2014/main" id="{3804FDEA-AE7B-B34B-9AF9-D780199FA9DC}"/>
              </a:ext>
            </a:extLst>
          </p:cNvPr>
          <p:cNvSpPr>
            <a:spLocks noGrp="1"/>
          </p:cNvSpPr>
          <p:nvPr>
            <p:ph type="body" sz="quarter" idx="10"/>
          </p:nvPr>
        </p:nvSpPr>
        <p:spPr>
          <a:xfrm>
            <a:off x="860089" y="431404"/>
            <a:ext cx="6692179" cy="635000"/>
          </a:xfrm>
          <a:prstGeom prst="rect">
            <a:avLst/>
          </a:prstGeom>
        </p:spPr>
        <p:txBody>
          <a:bodyPr/>
          <a:lstStyle>
            <a:lvl1pPr marL="0" indent="0">
              <a:buNone/>
              <a:defRPr sz="3400" b="1">
                <a:solidFill>
                  <a:srgbClr val="5C61AC"/>
                </a:solidFill>
              </a:defRPr>
            </a:lvl1pPr>
            <a:lvl2pPr marL="457189" indent="0">
              <a:buNone/>
              <a:defRPr sz="3400" b="1">
                <a:solidFill>
                  <a:srgbClr val="2C2D8B"/>
                </a:solidFill>
              </a:defRPr>
            </a:lvl2pPr>
            <a:lvl3pPr marL="914377" indent="0">
              <a:buNone/>
              <a:defRPr sz="3400" b="1">
                <a:solidFill>
                  <a:srgbClr val="2C2D8B"/>
                </a:solidFill>
              </a:defRPr>
            </a:lvl3pPr>
            <a:lvl4pPr marL="1371566" indent="0">
              <a:buNone/>
              <a:defRPr sz="3400" b="1">
                <a:solidFill>
                  <a:srgbClr val="2C2D8B"/>
                </a:solidFill>
              </a:defRPr>
            </a:lvl4pPr>
            <a:lvl5pPr marL="1828754" indent="0">
              <a:buNone/>
              <a:defRPr sz="3400" b="1">
                <a:solidFill>
                  <a:srgbClr val="2C2D8B"/>
                </a:solidFill>
              </a:defRPr>
            </a:lvl5pPr>
          </a:lstStyle>
          <a:p>
            <a:pPr lvl="0"/>
            <a:r>
              <a:rPr lang="en-GB" dirty="0"/>
              <a:t>Click to edit Master text styles</a:t>
            </a:r>
            <a:endParaRPr lang="en-US" dirty="0"/>
          </a:p>
        </p:txBody>
      </p:sp>
      <p:sp>
        <p:nvSpPr>
          <p:cNvPr id="8" name="Text Placeholder 4">
            <a:extLst>
              <a:ext uri="{FF2B5EF4-FFF2-40B4-BE49-F238E27FC236}">
                <a16:creationId xmlns:a16="http://schemas.microsoft.com/office/drawing/2014/main" id="{FAC5EC9E-5AB5-2843-BA69-330940E692F4}"/>
              </a:ext>
            </a:extLst>
          </p:cNvPr>
          <p:cNvSpPr>
            <a:spLocks noGrp="1"/>
          </p:cNvSpPr>
          <p:nvPr>
            <p:ph type="body" sz="quarter" idx="12"/>
          </p:nvPr>
        </p:nvSpPr>
        <p:spPr>
          <a:xfrm>
            <a:off x="1316416" y="2077932"/>
            <a:ext cx="4707595" cy="3174440"/>
          </a:xfrm>
          <a:prstGeom prst="rect">
            <a:avLst/>
          </a:prstGeom>
        </p:spPr>
        <p:txBody>
          <a:bodyPr/>
          <a:lstStyle>
            <a:lvl1pPr marL="0" indent="0">
              <a:lnSpc>
                <a:spcPct val="100000"/>
              </a:lnSpc>
              <a:spcBef>
                <a:spcPts val="0"/>
              </a:spcBef>
              <a:spcAft>
                <a:spcPts val="1600"/>
              </a:spcAft>
              <a:buNone/>
              <a:defRPr>
                <a:solidFill>
                  <a:srgbClr val="6E6259"/>
                </a:solidFill>
              </a:defRPr>
            </a:lvl1pPr>
          </a:lstStyle>
          <a:p>
            <a:pPr>
              <a:lnSpc>
                <a:spcPct val="100000"/>
              </a:lnSpc>
              <a:spcBef>
                <a:spcPts val="0"/>
              </a:spcBef>
              <a:spcAft>
                <a:spcPts val="1200"/>
              </a:spcAft>
            </a:pPr>
            <a:r>
              <a:rPr lang="en-US" sz="2400" b="1" dirty="0">
                <a:solidFill>
                  <a:srgbClr val="2C2D8B"/>
                </a:solidFill>
              </a:rPr>
              <a:t>Decreasing life cover</a:t>
            </a:r>
          </a:p>
          <a:p>
            <a:pPr>
              <a:lnSpc>
                <a:spcPct val="100000"/>
              </a:lnSpc>
              <a:spcBef>
                <a:spcPts val="0"/>
              </a:spcBef>
              <a:spcAft>
                <a:spcPts val="1200"/>
              </a:spcAft>
            </a:pPr>
            <a:r>
              <a:rPr lang="en-US" sz="1800" dirty="0"/>
              <a:t>Lorem ipsum dolor sit </a:t>
            </a:r>
            <a:r>
              <a:rPr lang="en-US" sz="1800" dirty="0" err="1"/>
              <a:t>amet</a:t>
            </a:r>
            <a:r>
              <a:rPr lang="en-US" sz="1800" dirty="0"/>
              <a:t>, </a:t>
            </a:r>
            <a:r>
              <a:rPr lang="en-US" sz="1800" dirty="0" err="1"/>
              <a:t>consectetuer</a:t>
            </a:r>
            <a:r>
              <a:rPr lang="en-US" sz="1800" dirty="0"/>
              <a:t> </a:t>
            </a:r>
            <a:r>
              <a:rPr lang="en-US" sz="1800" dirty="0" err="1"/>
              <a:t>adipiscing</a:t>
            </a:r>
            <a:r>
              <a:rPr lang="en-US" sz="1800" dirty="0"/>
              <a:t> </a:t>
            </a:r>
            <a:r>
              <a:rPr lang="en-US" sz="1800" dirty="0" err="1"/>
              <a:t>elit</a:t>
            </a:r>
            <a:r>
              <a:rPr lang="en-US" sz="1800" dirty="0"/>
              <a:t>, sed diam nonummy nibh </a:t>
            </a:r>
            <a:r>
              <a:rPr lang="en-US" sz="1800" dirty="0" err="1"/>
              <a:t>euismod</a:t>
            </a:r>
            <a:r>
              <a:rPr lang="en-US" sz="1800" dirty="0"/>
              <a:t> </a:t>
            </a:r>
            <a:r>
              <a:rPr lang="en-US" sz="1800" dirty="0" err="1"/>
              <a:t>tincidunt</a:t>
            </a:r>
            <a:r>
              <a:rPr lang="en-US" sz="1800" dirty="0"/>
              <a:t> </a:t>
            </a:r>
            <a:r>
              <a:rPr lang="en-US" sz="1800" dirty="0" err="1"/>
              <a:t>ut</a:t>
            </a:r>
            <a:r>
              <a:rPr lang="en-US" sz="1800" dirty="0"/>
              <a:t> </a:t>
            </a:r>
            <a:r>
              <a:rPr lang="en-US" sz="1800" dirty="0" err="1"/>
              <a:t>laoreet</a:t>
            </a:r>
            <a:r>
              <a:rPr lang="en-US" sz="1800" dirty="0"/>
              <a:t> dolore magna </a:t>
            </a:r>
            <a:r>
              <a:rPr lang="en-US" sz="1800" dirty="0" err="1"/>
              <a:t>euismod</a:t>
            </a:r>
            <a:r>
              <a:rPr lang="en-US" sz="1800" dirty="0"/>
              <a:t> </a:t>
            </a:r>
            <a:r>
              <a:rPr lang="en-US" sz="1800" dirty="0" err="1"/>
              <a:t>tincidunt</a:t>
            </a:r>
            <a:r>
              <a:rPr lang="en-US" sz="1800" dirty="0"/>
              <a:t> </a:t>
            </a:r>
            <a:r>
              <a:rPr lang="en-US" sz="1800" dirty="0" err="1"/>
              <a:t>ut</a:t>
            </a:r>
            <a:r>
              <a:rPr lang="en-US" sz="1800" dirty="0"/>
              <a:t> lorem ipsum dolor sit </a:t>
            </a:r>
            <a:r>
              <a:rPr lang="en-US" sz="1800" dirty="0" err="1"/>
              <a:t>amet</a:t>
            </a:r>
            <a:r>
              <a:rPr lang="en-US" sz="1800" dirty="0"/>
              <a:t>, </a:t>
            </a:r>
            <a:r>
              <a:rPr lang="en-US" sz="1800" dirty="0" err="1"/>
              <a:t>consectetuer</a:t>
            </a:r>
            <a:r>
              <a:rPr lang="en-US" sz="1800" dirty="0"/>
              <a:t> </a:t>
            </a:r>
            <a:r>
              <a:rPr lang="en-US" sz="1800" dirty="0" err="1"/>
              <a:t>adipiscing</a:t>
            </a:r>
            <a:r>
              <a:rPr lang="en-US" sz="1800" dirty="0"/>
              <a:t> </a:t>
            </a:r>
            <a:r>
              <a:rPr lang="en-US" sz="1800" dirty="0" err="1"/>
              <a:t>elit</a:t>
            </a:r>
            <a:r>
              <a:rPr lang="en-US" sz="1800" dirty="0"/>
              <a:t>, sed diam nonummy nibh </a:t>
            </a:r>
            <a:r>
              <a:rPr lang="en-US" sz="1800" dirty="0" err="1"/>
              <a:t>euismod</a:t>
            </a:r>
            <a:r>
              <a:rPr lang="en-US" sz="1800" dirty="0"/>
              <a:t> </a:t>
            </a:r>
            <a:r>
              <a:rPr lang="en-US" sz="1800" dirty="0" err="1"/>
              <a:t>tincidunt</a:t>
            </a:r>
            <a:r>
              <a:rPr lang="en-US" sz="1800" dirty="0"/>
              <a:t> </a:t>
            </a:r>
            <a:r>
              <a:rPr lang="en-US" sz="1800" dirty="0" err="1"/>
              <a:t>ut</a:t>
            </a:r>
            <a:r>
              <a:rPr lang="en-US" sz="1800" dirty="0"/>
              <a:t> </a:t>
            </a:r>
            <a:r>
              <a:rPr lang="en-US" sz="1800" dirty="0" err="1"/>
              <a:t>laoreet</a:t>
            </a:r>
            <a:r>
              <a:rPr lang="en-US" sz="1800" dirty="0"/>
              <a:t> dolore magna </a:t>
            </a:r>
            <a:r>
              <a:rPr lang="en-US" sz="1800" dirty="0" err="1"/>
              <a:t>aliquam</a:t>
            </a:r>
            <a:r>
              <a:rPr lang="en-US" sz="1800" dirty="0"/>
              <a:t> </a:t>
            </a:r>
            <a:r>
              <a:rPr lang="en-US" sz="1800" dirty="0" err="1"/>
              <a:t>erat</a:t>
            </a:r>
            <a:r>
              <a:rPr lang="en-US" sz="1800" dirty="0"/>
              <a:t>.</a:t>
            </a:r>
          </a:p>
          <a:p>
            <a:pPr>
              <a:lnSpc>
                <a:spcPct val="100000"/>
              </a:lnSpc>
              <a:spcBef>
                <a:spcPts val="0"/>
              </a:spcBef>
              <a:spcAft>
                <a:spcPts val="1200"/>
              </a:spcAft>
            </a:pPr>
            <a:endParaRPr lang="en-US" sz="3400" b="1" dirty="0">
              <a:solidFill>
                <a:srgbClr val="2C2D8B"/>
              </a:solidFill>
            </a:endParaRPr>
          </a:p>
        </p:txBody>
      </p:sp>
      <p:sp>
        <p:nvSpPr>
          <p:cNvPr id="10" name="Chart Placeholder 2">
            <a:extLst>
              <a:ext uri="{FF2B5EF4-FFF2-40B4-BE49-F238E27FC236}">
                <a16:creationId xmlns:a16="http://schemas.microsoft.com/office/drawing/2014/main" id="{E27727A4-099E-5543-A49C-CF8A47EE590B}"/>
              </a:ext>
            </a:extLst>
          </p:cNvPr>
          <p:cNvSpPr>
            <a:spLocks noGrp="1"/>
          </p:cNvSpPr>
          <p:nvPr>
            <p:ph type="chart" sz="quarter" idx="13"/>
          </p:nvPr>
        </p:nvSpPr>
        <p:spPr>
          <a:xfrm>
            <a:off x="6326201" y="2079938"/>
            <a:ext cx="4822992" cy="3175769"/>
          </a:xfrm>
          <a:prstGeom prst="rect">
            <a:avLst/>
          </a:prstGeom>
        </p:spPr>
        <p:txBody>
          <a:bodyPr/>
          <a:lstStyle/>
          <a:p>
            <a:endParaRPr lang="en-US" dirty="0"/>
          </a:p>
        </p:txBody>
      </p:sp>
      <p:sp>
        <p:nvSpPr>
          <p:cNvPr id="11" name="Slide Number Placeholder 5">
            <a:extLst>
              <a:ext uri="{FF2B5EF4-FFF2-40B4-BE49-F238E27FC236}">
                <a16:creationId xmlns:a16="http://schemas.microsoft.com/office/drawing/2014/main" id="{DF54DC79-219E-AE4B-BF63-0D921AB30D58}"/>
              </a:ext>
            </a:extLst>
          </p:cNvPr>
          <p:cNvSpPr>
            <a:spLocks noGrp="1"/>
          </p:cNvSpPr>
          <p:nvPr>
            <p:ph type="sldNum" sz="quarter" idx="4"/>
          </p:nvPr>
        </p:nvSpPr>
        <p:spPr>
          <a:xfrm>
            <a:off x="417473" y="6368404"/>
            <a:ext cx="452859" cy="365125"/>
          </a:xfrm>
          <a:prstGeom prst="rect">
            <a:avLst/>
          </a:prstGeom>
        </p:spPr>
        <p:txBody>
          <a:bodyPr/>
          <a:lstStyle>
            <a:lvl1pPr algn="r">
              <a:defRPr sz="1400">
                <a:solidFill>
                  <a:srgbClr val="6E6259"/>
                </a:solidFill>
              </a:defRPr>
            </a:lvl1pPr>
          </a:lstStyle>
          <a:p>
            <a:fld id="{7C03740C-C44E-9A4C-BFBE-17CCF94B0B05}" type="slidenum">
              <a:rPr lang="en-US" smtClean="0"/>
              <a:pPr/>
              <a:t>‹#›</a:t>
            </a:fld>
            <a:endParaRPr lang="en-US" dirty="0"/>
          </a:p>
        </p:txBody>
      </p:sp>
      <p:cxnSp>
        <p:nvCxnSpPr>
          <p:cNvPr id="13" name="Straight Connector 12">
            <a:extLst>
              <a:ext uri="{FF2B5EF4-FFF2-40B4-BE49-F238E27FC236}">
                <a16:creationId xmlns:a16="http://schemas.microsoft.com/office/drawing/2014/main" id="{4809EB32-0E97-8046-9C8B-99DD94E6F1E8}"/>
              </a:ext>
            </a:extLst>
          </p:cNvPr>
          <p:cNvCxnSpPr>
            <a:cxnSpLocks/>
          </p:cNvCxnSpPr>
          <p:nvPr userDrawn="1"/>
        </p:nvCxnSpPr>
        <p:spPr>
          <a:xfrm>
            <a:off x="879512" y="6414571"/>
            <a:ext cx="112007" cy="526056"/>
          </a:xfrm>
          <a:prstGeom prst="line">
            <a:avLst/>
          </a:prstGeom>
          <a:ln w="12700">
            <a:solidFill>
              <a:srgbClr val="5C61A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548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erior text layout med +pic">
    <p:spTree>
      <p:nvGrpSpPr>
        <p:cNvPr id="1" name=""/>
        <p:cNvGrpSpPr/>
        <p:nvPr/>
      </p:nvGrpSpPr>
      <p:grpSpPr>
        <a:xfrm>
          <a:off x="0" y="0"/>
          <a:ext cx="0" cy="0"/>
          <a:chOff x="0" y="0"/>
          <a:chExt cx="0" cy="0"/>
        </a:xfrm>
      </p:grpSpPr>
      <p:pic>
        <p:nvPicPr>
          <p:cNvPr id="9" name="Picture 8" descr="Text&#10;&#10;Description automatically generated with medium confidence">
            <a:extLst>
              <a:ext uri="{FF2B5EF4-FFF2-40B4-BE49-F238E27FC236}">
                <a16:creationId xmlns:a16="http://schemas.microsoft.com/office/drawing/2014/main" id="{56E99EC6-7AAA-8945-B639-2ABE96A4CE3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01431" y="5896275"/>
            <a:ext cx="2126204" cy="994000"/>
          </a:xfrm>
          <a:prstGeom prst="rect">
            <a:avLst/>
          </a:prstGeom>
        </p:spPr>
      </p:pic>
      <p:sp>
        <p:nvSpPr>
          <p:cNvPr id="15" name="Text Placeholder 14">
            <a:extLst>
              <a:ext uri="{FF2B5EF4-FFF2-40B4-BE49-F238E27FC236}">
                <a16:creationId xmlns:a16="http://schemas.microsoft.com/office/drawing/2014/main" id="{F3A811B5-D314-114E-A969-220C29723404}"/>
              </a:ext>
            </a:extLst>
          </p:cNvPr>
          <p:cNvSpPr>
            <a:spLocks noGrp="1"/>
          </p:cNvSpPr>
          <p:nvPr>
            <p:ph type="body" sz="quarter" idx="10"/>
          </p:nvPr>
        </p:nvSpPr>
        <p:spPr>
          <a:xfrm>
            <a:off x="860090" y="431404"/>
            <a:ext cx="8456613" cy="635000"/>
          </a:xfrm>
          <a:prstGeom prst="rect">
            <a:avLst/>
          </a:prstGeom>
        </p:spPr>
        <p:txBody>
          <a:bodyPr/>
          <a:lstStyle>
            <a:lvl1pPr marL="0" indent="0">
              <a:buNone/>
              <a:defRPr sz="3400" b="1">
                <a:solidFill>
                  <a:srgbClr val="5C61AC"/>
                </a:solidFill>
              </a:defRPr>
            </a:lvl1pPr>
            <a:lvl2pPr marL="457189" indent="0">
              <a:buNone/>
              <a:defRPr sz="3400" b="1">
                <a:solidFill>
                  <a:srgbClr val="2C2D8B"/>
                </a:solidFill>
              </a:defRPr>
            </a:lvl2pPr>
            <a:lvl3pPr marL="914377" indent="0">
              <a:buNone/>
              <a:defRPr sz="3400" b="1">
                <a:solidFill>
                  <a:srgbClr val="2C2D8B"/>
                </a:solidFill>
              </a:defRPr>
            </a:lvl3pPr>
            <a:lvl4pPr marL="1371566" indent="0">
              <a:buNone/>
              <a:defRPr sz="3400" b="1">
                <a:solidFill>
                  <a:srgbClr val="2C2D8B"/>
                </a:solidFill>
              </a:defRPr>
            </a:lvl4pPr>
            <a:lvl5pPr marL="1828754" indent="0">
              <a:buNone/>
              <a:defRPr sz="3400" b="1">
                <a:solidFill>
                  <a:srgbClr val="2C2D8B"/>
                </a:solidFill>
              </a:defRPr>
            </a:lvl5pPr>
          </a:lstStyle>
          <a:p>
            <a:pPr lvl="0"/>
            <a:r>
              <a:rPr lang="en-GB" dirty="0"/>
              <a:t>Click to edit Master text styles</a:t>
            </a:r>
            <a:endParaRPr lang="en-US" dirty="0"/>
          </a:p>
        </p:txBody>
      </p:sp>
      <p:sp>
        <p:nvSpPr>
          <p:cNvPr id="17" name="Text Placeholder 16">
            <a:extLst>
              <a:ext uri="{FF2B5EF4-FFF2-40B4-BE49-F238E27FC236}">
                <a16:creationId xmlns:a16="http://schemas.microsoft.com/office/drawing/2014/main" id="{C30C9B1D-F85B-1244-9D6A-C3D6569F828C}"/>
              </a:ext>
            </a:extLst>
          </p:cNvPr>
          <p:cNvSpPr>
            <a:spLocks noGrp="1"/>
          </p:cNvSpPr>
          <p:nvPr>
            <p:ph type="body" sz="quarter" idx="11" hasCustomPrompt="1"/>
          </p:nvPr>
        </p:nvSpPr>
        <p:spPr>
          <a:xfrm>
            <a:off x="892548" y="1990577"/>
            <a:ext cx="8015288" cy="3506788"/>
          </a:xfrm>
          <a:prstGeom prst="rect">
            <a:avLst/>
          </a:prstGeom>
        </p:spPr>
        <p:txBody>
          <a:bodyPr/>
          <a:lstStyle>
            <a:lvl1pPr marL="0" indent="0">
              <a:lnSpc>
                <a:spcPct val="100000"/>
              </a:lnSpc>
              <a:spcAft>
                <a:spcPts val="1333"/>
              </a:spcAft>
              <a:buNone/>
              <a:defRPr sz="2800">
                <a:solidFill>
                  <a:srgbClr val="5C61AC"/>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a:lnSpc>
                <a:spcPct val="100000"/>
              </a:lnSpc>
              <a:spcAft>
                <a:spcPts val="1000"/>
              </a:spcAft>
            </a:pPr>
            <a:r>
              <a:rPr lang="en-GB" sz="2000" dirty="0">
                <a:solidFill>
                  <a:srgbClr val="2C2D8B"/>
                </a:solidFill>
              </a:rPr>
              <a:t>Lorem ipsum </a:t>
            </a:r>
            <a:r>
              <a:rPr lang="en-GB" sz="2000" dirty="0" err="1">
                <a:solidFill>
                  <a:srgbClr val="2C2D8B"/>
                </a:solidFill>
              </a:rPr>
              <a:t>dolor</a:t>
            </a:r>
            <a:r>
              <a:rPr lang="en-GB" sz="2000" dirty="0">
                <a:solidFill>
                  <a:srgbClr val="2C2D8B"/>
                </a:solidFill>
              </a:rPr>
              <a:t> sit </a:t>
            </a:r>
            <a:r>
              <a:rPr lang="en-GB" sz="2000" dirty="0" err="1">
                <a:solidFill>
                  <a:srgbClr val="2C2D8B"/>
                </a:solidFill>
              </a:rPr>
              <a:t>amet</a:t>
            </a:r>
            <a:r>
              <a:rPr lang="en-GB" sz="2000" dirty="0">
                <a:solidFill>
                  <a:srgbClr val="2C2D8B"/>
                </a:solidFill>
              </a:rPr>
              <a:t>, </a:t>
            </a:r>
            <a:r>
              <a:rPr lang="en-GB" sz="2000" dirty="0" err="1">
                <a:solidFill>
                  <a:srgbClr val="2C2D8B"/>
                </a:solidFill>
              </a:rPr>
              <a:t>consectetuer</a:t>
            </a:r>
            <a:r>
              <a:rPr lang="en-GB" sz="2000" dirty="0">
                <a:solidFill>
                  <a:srgbClr val="2C2D8B"/>
                </a:solidFill>
              </a:rPr>
              <a:t> </a:t>
            </a:r>
            <a:r>
              <a:rPr lang="en-GB" sz="2000" dirty="0" err="1">
                <a:solidFill>
                  <a:srgbClr val="2C2D8B"/>
                </a:solidFill>
              </a:rPr>
              <a:t>adipiscing</a:t>
            </a:r>
            <a:r>
              <a:rPr lang="en-GB" sz="2000" dirty="0">
                <a:solidFill>
                  <a:srgbClr val="2C2D8B"/>
                </a:solidFill>
              </a:rPr>
              <a:t> </a:t>
            </a:r>
            <a:r>
              <a:rPr lang="en-GB" sz="2000" dirty="0" err="1">
                <a:solidFill>
                  <a:srgbClr val="2C2D8B"/>
                </a:solidFill>
              </a:rPr>
              <a:t>elit</a:t>
            </a:r>
            <a:r>
              <a:rPr lang="en-GB" sz="2000" dirty="0">
                <a:solidFill>
                  <a:srgbClr val="2C2D8B"/>
                </a:solidFill>
              </a:rPr>
              <a:t>, sed </a:t>
            </a:r>
            <a:r>
              <a:rPr lang="en-GB" sz="2000" dirty="0" err="1">
                <a:solidFill>
                  <a:srgbClr val="2C2D8B"/>
                </a:solidFill>
              </a:rPr>
              <a:t>diam</a:t>
            </a:r>
            <a:r>
              <a:rPr lang="en-GB" sz="2000" dirty="0">
                <a:solidFill>
                  <a:srgbClr val="2C2D8B"/>
                </a:solidFill>
              </a:rPr>
              <a:t> nonummy </a:t>
            </a:r>
            <a:r>
              <a:rPr lang="en-GB" sz="2000" dirty="0" err="1">
                <a:solidFill>
                  <a:srgbClr val="2C2D8B"/>
                </a:solidFill>
              </a:rPr>
              <a:t>nibh</a:t>
            </a:r>
            <a:r>
              <a:rPr lang="en-GB" sz="2000" dirty="0">
                <a:solidFill>
                  <a:srgbClr val="2C2D8B"/>
                </a:solidFill>
              </a:rPr>
              <a:t> </a:t>
            </a:r>
            <a:r>
              <a:rPr lang="en-GB" sz="2000" dirty="0" err="1">
                <a:solidFill>
                  <a:srgbClr val="2C2D8B"/>
                </a:solidFill>
              </a:rPr>
              <a:t>euismod</a:t>
            </a:r>
            <a:r>
              <a:rPr lang="en-GB" sz="2000" dirty="0">
                <a:solidFill>
                  <a:srgbClr val="2C2D8B"/>
                </a:solidFill>
              </a:rPr>
              <a:t>.</a:t>
            </a:r>
          </a:p>
          <a:p>
            <a:pPr>
              <a:lnSpc>
                <a:spcPct val="100000"/>
              </a:lnSpc>
              <a:spcAft>
                <a:spcPts val="1000"/>
              </a:spcAft>
            </a:pPr>
            <a:r>
              <a:rPr lang="en-US" sz="2400" b="1" dirty="0">
                <a:solidFill>
                  <a:srgbClr val="2C2D8B"/>
                </a:solidFill>
              </a:rPr>
              <a:t>First steps</a:t>
            </a:r>
          </a:p>
          <a:p>
            <a:pPr>
              <a:lnSpc>
                <a:spcPct val="100000"/>
              </a:lnSpc>
              <a:spcAft>
                <a:spcPts val="1000"/>
              </a:spcAft>
            </a:pPr>
            <a:r>
              <a:rPr lang="en-US" sz="1800" dirty="0">
                <a:solidFill>
                  <a:srgbClr val="6E6259"/>
                </a:solidFill>
              </a:rPr>
              <a:t>Lorem ipsum dolor sit </a:t>
            </a:r>
            <a:r>
              <a:rPr lang="en-US" sz="1800" dirty="0" err="1">
                <a:solidFill>
                  <a:srgbClr val="6E6259"/>
                </a:solidFill>
              </a:rPr>
              <a:t>amet</a:t>
            </a:r>
            <a:r>
              <a:rPr lang="en-US" sz="1800" dirty="0">
                <a:solidFill>
                  <a:srgbClr val="6E6259"/>
                </a:solidFill>
              </a:rPr>
              <a:t>, </a:t>
            </a:r>
            <a:r>
              <a:rPr lang="en-US" sz="1800" dirty="0" err="1">
                <a:solidFill>
                  <a:srgbClr val="6E6259"/>
                </a:solidFill>
              </a:rPr>
              <a:t>consectetuer</a:t>
            </a:r>
            <a:r>
              <a:rPr lang="en-US" sz="1800" dirty="0">
                <a:solidFill>
                  <a:srgbClr val="6E6259"/>
                </a:solidFill>
              </a:rPr>
              <a:t> </a:t>
            </a:r>
            <a:r>
              <a:rPr lang="en-US" sz="1800" dirty="0" err="1">
                <a:solidFill>
                  <a:srgbClr val="6E6259"/>
                </a:solidFill>
              </a:rPr>
              <a:t>adipiscing</a:t>
            </a:r>
            <a:r>
              <a:rPr lang="en-US" sz="1800" dirty="0">
                <a:solidFill>
                  <a:srgbClr val="6E6259"/>
                </a:solidFill>
              </a:rPr>
              <a:t> </a:t>
            </a:r>
            <a:r>
              <a:rPr lang="en-US" sz="1800" dirty="0" err="1">
                <a:solidFill>
                  <a:srgbClr val="6E6259"/>
                </a:solidFill>
              </a:rPr>
              <a:t>elit</a:t>
            </a:r>
            <a:r>
              <a:rPr lang="en-US" sz="1800" dirty="0">
                <a:solidFill>
                  <a:srgbClr val="6E6259"/>
                </a:solidFill>
              </a:rPr>
              <a:t>, sed diam nonummy </a:t>
            </a:r>
            <a:r>
              <a:rPr lang="en-US" sz="1800" dirty="0" err="1">
                <a:solidFill>
                  <a:srgbClr val="6E6259"/>
                </a:solidFill>
              </a:rPr>
              <a:t>nibh</a:t>
            </a:r>
            <a:r>
              <a:rPr lang="en-US" sz="1800" dirty="0">
                <a:solidFill>
                  <a:srgbClr val="6E6259"/>
                </a:solidFill>
              </a:rPr>
              <a:t> </a:t>
            </a:r>
            <a:r>
              <a:rPr lang="en-US" sz="1800" dirty="0" err="1">
                <a:solidFill>
                  <a:srgbClr val="6E6259"/>
                </a:solidFill>
              </a:rPr>
              <a:t>euismod</a:t>
            </a:r>
            <a:r>
              <a:rPr lang="en-US" sz="1800" dirty="0">
                <a:solidFill>
                  <a:srgbClr val="6E6259"/>
                </a:solidFill>
              </a:rPr>
              <a:t> </a:t>
            </a:r>
            <a:r>
              <a:rPr lang="en-US" sz="1800" dirty="0" err="1">
                <a:solidFill>
                  <a:srgbClr val="6E6259"/>
                </a:solidFill>
              </a:rPr>
              <a:t>tincidunt</a:t>
            </a:r>
            <a:r>
              <a:rPr lang="en-US" sz="1800" dirty="0">
                <a:solidFill>
                  <a:srgbClr val="6E6259"/>
                </a:solidFill>
              </a:rPr>
              <a:t> </a:t>
            </a:r>
            <a:r>
              <a:rPr lang="en-US" sz="1800" dirty="0" err="1">
                <a:solidFill>
                  <a:srgbClr val="6E6259"/>
                </a:solidFill>
              </a:rPr>
              <a:t>ut</a:t>
            </a:r>
            <a:r>
              <a:rPr lang="en-US" sz="1800" dirty="0">
                <a:solidFill>
                  <a:srgbClr val="6E6259"/>
                </a:solidFill>
              </a:rPr>
              <a:t> </a:t>
            </a:r>
            <a:r>
              <a:rPr lang="en-US" sz="1800" dirty="0" err="1">
                <a:solidFill>
                  <a:srgbClr val="6E6259"/>
                </a:solidFill>
              </a:rPr>
              <a:t>laoreet</a:t>
            </a:r>
            <a:r>
              <a:rPr lang="en-US" sz="1800" dirty="0">
                <a:solidFill>
                  <a:srgbClr val="6E6259"/>
                </a:solidFill>
              </a:rPr>
              <a:t> dolore magna </a:t>
            </a:r>
            <a:r>
              <a:rPr lang="en-US" sz="1800" dirty="0" err="1">
                <a:solidFill>
                  <a:srgbClr val="6E6259"/>
                </a:solidFill>
              </a:rPr>
              <a:t>aliquam</a:t>
            </a:r>
            <a:r>
              <a:rPr lang="en-US" sz="1800" dirty="0">
                <a:solidFill>
                  <a:srgbClr val="6E6259"/>
                </a:solidFill>
              </a:rPr>
              <a:t> </a:t>
            </a:r>
            <a:r>
              <a:rPr lang="en-US" sz="1800" dirty="0" err="1">
                <a:solidFill>
                  <a:srgbClr val="6E6259"/>
                </a:solidFill>
              </a:rPr>
              <a:t>erat</a:t>
            </a:r>
            <a:r>
              <a:rPr lang="en-US" sz="1800" dirty="0">
                <a:solidFill>
                  <a:srgbClr val="6E6259"/>
                </a:solidFill>
              </a:rPr>
              <a:t>.</a:t>
            </a:r>
          </a:p>
          <a:p>
            <a:pPr>
              <a:lnSpc>
                <a:spcPct val="100000"/>
              </a:lnSpc>
            </a:pPr>
            <a:r>
              <a:rPr lang="en-US" sz="2400" b="1" dirty="0">
                <a:solidFill>
                  <a:srgbClr val="2C2D8B"/>
                </a:solidFill>
              </a:rPr>
              <a:t>Second Principles</a:t>
            </a:r>
          </a:p>
          <a:p>
            <a:pPr>
              <a:lnSpc>
                <a:spcPct val="100000"/>
              </a:lnSpc>
            </a:pPr>
            <a:r>
              <a:rPr lang="en-US" sz="1800" dirty="0">
                <a:solidFill>
                  <a:srgbClr val="6E6259"/>
                </a:solidFill>
              </a:rPr>
              <a:t>Lorem ipsum dolor sit </a:t>
            </a:r>
            <a:r>
              <a:rPr lang="en-US" sz="1800" dirty="0" err="1">
                <a:solidFill>
                  <a:srgbClr val="6E6259"/>
                </a:solidFill>
              </a:rPr>
              <a:t>amet</a:t>
            </a:r>
            <a:r>
              <a:rPr lang="en-US" sz="1800" dirty="0">
                <a:solidFill>
                  <a:srgbClr val="6E6259"/>
                </a:solidFill>
              </a:rPr>
              <a:t>, </a:t>
            </a:r>
            <a:r>
              <a:rPr lang="en-US" sz="1800" dirty="0" err="1">
                <a:solidFill>
                  <a:srgbClr val="6E6259"/>
                </a:solidFill>
              </a:rPr>
              <a:t>consectetuer</a:t>
            </a:r>
            <a:r>
              <a:rPr lang="en-US" sz="1800" dirty="0">
                <a:solidFill>
                  <a:srgbClr val="6E6259"/>
                </a:solidFill>
              </a:rPr>
              <a:t> </a:t>
            </a:r>
            <a:r>
              <a:rPr lang="en-US" sz="1800" dirty="0" err="1">
                <a:solidFill>
                  <a:srgbClr val="6E6259"/>
                </a:solidFill>
              </a:rPr>
              <a:t>adipiscing</a:t>
            </a:r>
            <a:r>
              <a:rPr lang="en-US" sz="1800" dirty="0">
                <a:solidFill>
                  <a:srgbClr val="6E6259"/>
                </a:solidFill>
              </a:rPr>
              <a:t> </a:t>
            </a:r>
            <a:r>
              <a:rPr lang="en-US" sz="1800" dirty="0" err="1">
                <a:solidFill>
                  <a:srgbClr val="6E6259"/>
                </a:solidFill>
              </a:rPr>
              <a:t>elit</a:t>
            </a:r>
            <a:r>
              <a:rPr lang="en-US" sz="1800" dirty="0">
                <a:solidFill>
                  <a:srgbClr val="6E6259"/>
                </a:solidFill>
              </a:rPr>
              <a:t>, sed diam nonummy </a:t>
            </a:r>
            <a:r>
              <a:rPr lang="en-US" sz="1800" dirty="0" err="1">
                <a:solidFill>
                  <a:srgbClr val="6E6259"/>
                </a:solidFill>
              </a:rPr>
              <a:t>nibh</a:t>
            </a:r>
            <a:r>
              <a:rPr lang="en-US" sz="1800" dirty="0">
                <a:solidFill>
                  <a:srgbClr val="6E6259"/>
                </a:solidFill>
              </a:rPr>
              <a:t> </a:t>
            </a:r>
            <a:r>
              <a:rPr lang="en-US" sz="1800" dirty="0" err="1">
                <a:solidFill>
                  <a:srgbClr val="6E6259"/>
                </a:solidFill>
              </a:rPr>
              <a:t>euismod</a:t>
            </a:r>
            <a:r>
              <a:rPr lang="en-US" sz="1800" dirty="0">
                <a:solidFill>
                  <a:srgbClr val="6E6259"/>
                </a:solidFill>
              </a:rPr>
              <a:t> </a:t>
            </a:r>
            <a:r>
              <a:rPr lang="en-US" sz="1800" dirty="0" err="1">
                <a:solidFill>
                  <a:srgbClr val="6E6259"/>
                </a:solidFill>
              </a:rPr>
              <a:t>tincidunt</a:t>
            </a:r>
            <a:r>
              <a:rPr lang="en-US" sz="1800" dirty="0">
                <a:solidFill>
                  <a:srgbClr val="6E6259"/>
                </a:solidFill>
              </a:rPr>
              <a:t> </a:t>
            </a:r>
            <a:r>
              <a:rPr lang="en-US" sz="1800" dirty="0" err="1">
                <a:solidFill>
                  <a:srgbClr val="6E6259"/>
                </a:solidFill>
              </a:rPr>
              <a:t>ut</a:t>
            </a:r>
            <a:r>
              <a:rPr lang="en-US" sz="1800" dirty="0">
                <a:solidFill>
                  <a:srgbClr val="6E6259"/>
                </a:solidFill>
              </a:rPr>
              <a:t> </a:t>
            </a:r>
            <a:r>
              <a:rPr lang="en-US" sz="1800" dirty="0" err="1">
                <a:solidFill>
                  <a:srgbClr val="6E6259"/>
                </a:solidFill>
              </a:rPr>
              <a:t>laoreet</a:t>
            </a:r>
            <a:r>
              <a:rPr lang="en-US" sz="1800" dirty="0">
                <a:solidFill>
                  <a:srgbClr val="6E6259"/>
                </a:solidFill>
              </a:rPr>
              <a:t> dolore magna </a:t>
            </a:r>
            <a:r>
              <a:rPr lang="en-US" sz="1800" dirty="0" err="1">
                <a:solidFill>
                  <a:srgbClr val="6E6259"/>
                </a:solidFill>
              </a:rPr>
              <a:t>aliquam</a:t>
            </a:r>
            <a:r>
              <a:rPr lang="en-US" sz="1800" dirty="0">
                <a:solidFill>
                  <a:srgbClr val="6E6259"/>
                </a:solidFill>
              </a:rPr>
              <a:t> </a:t>
            </a:r>
            <a:r>
              <a:rPr lang="en-US" sz="1800" dirty="0" err="1">
                <a:solidFill>
                  <a:srgbClr val="6E6259"/>
                </a:solidFill>
              </a:rPr>
              <a:t>erat</a:t>
            </a:r>
            <a:r>
              <a:rPr lang="en-US" sz="1800" dirty="0">
                <a:solidFill>
                  <a:srgbClr val="6E6259"/>
                </a:solidFill>
              </a:rPr>
              <a:t>.</a:t>
            </a:r>
          </a:p>
        </p:txBody>
      </p:sp>
      <p:sp>
        <p:nvSpPr>
          <p:cNvPr id="3" name="Picture Placeholder 2">
            <a:extLst>
              <a:ext uri="{FF2B5EF4-FFF2-40B4-BE49-F238E27FC236}">
                <a16:creationId xmlns:a16="http://schemas.microsoft.com/office/drawing/2014/main" id="{F7E8822D-E781-2244-8059-8F806E1FA86E}"/>
              </a:ext>
            </a:extLst>
          </p:cNvPr>
          <p:cNvSpPr>
            <a:spLocks noGrp="1"/>
          </p:cNvSpPr>
          <p:nvPr>
            <p:ph type="pic" sz="quarter" idx="12"/>
          </p:nvPr>
        </p:nvSpPr>
        <p:spPr>
          <a:xfrm>
            <a:off x="8886825" y="-100012"/>
            <a:ext cx="3429000" cy="6023055"/>
          </a:xfrm>
          <a:custGeom>
            <a:avLst/>
            <a:gdLst>
              <a:gd name="connsiteX0" fmla="*/ 0 w 3429000"/>
              <a:gd name="connsiteY0" fmla="*/ 0 h 5943601"/>
              <a:gd name="connsiteX1" fmla="*/ 3429000 w 3429000"/>
              <a:gd name="connsiteY1" fmla="*/ 0 h 5943601"/>
              <a:gd name="connsiteX2" fmla="*/ 3429000 w 3429000"/>
              <a:gd name="connsiteY2" fmla="*/ 5943601 h 5943601"/>
              <a:gd name="connsiteX3" fmla="*/ 0 w 3429000"/>
              <a:gd name="connsiteY3" fmla="*/ 5943601 h 5943601"/>
              <a:gd name="connsiteX4" fmla="*/ 0 w 3429000"/>
              <a:gd name="connsiteY4" fmla="*/ 0 h 5943601"/>
              <a:gd name="connsiteX0" fmla="*/ 0 w 3429000"/>
              <a:gd name="connsiteY0" fmla="*/ 0 h 6000751"/>
              <a:gd name="connsiteX1" fmla="*/ 3429000 w 3429000"/>
              <a:gd name="connsiteY1" fmla="*/ 0 h 6000751"/>
              <a:gd name="connsiteX2" fmla="*/ 3429000 w 3429000"/>
              <a:gd name="connsiteY2" fmla="*/ 5943601 h 6000751"/>
              <a:gd name="connsiteX3" fmla="*/ 1200150 w 3429000"/>
              <a:gd name="connsiteY3" fmla="*/ 6000751 h 6000751"/>
              <a:gd name="connsiteX4" fmla="*/ 0 w 3429000"/>
              <a:gd name="connsiteY4" fmla="*/ 0 h 6000751"/>
              <a:gd name="connsiteX0" fmla="*/ 0 w 3429000"/>
              <a:gd name="connsiteY0" fmla="*/ 0 h 6023054"/>
              <a:gd name="connsiteX1" fmla="*/ 3429000 w 3429000"/>
              <a:gd name="connsiteY1" fmla="*/ 0 h 6023054"/>
              <a:gd name="connsiteX2" fmla="*/ 3429000 w 3429000"/>
              <a:gd name="connsiteY2" fmla="*/ 5943601 h 6023054"/>
              <a:gd name="connsiteX3" fmla="*/ 1211302 w 3429000"/>
              <a:gd name="connsiteY3" fmla="*/ 6023054 h 6023054"/>
              <a:gd name="connsiteX4" fmla="*/ 0 w 3429000"/>
              <a:gd name="connsiteY4" fmla="*/ 0 h 6023054"/>
              <a:gd name="connsiteX0" fmla="*/ 0 w 3429000"/>
              <a:gd name="connsiteY0" fmla="*/ 0 h 6023054"/>
              <a:gd name="connsiteX1" fmla="*/ 3429000 w 3429000"/>
              <a:gd name="connsiteY1" fmla="*/ 0 h 6023054"/>
              <a:gd name="connsiteX2" fmla="*/ 3429000 w 3429000"/>
              <a:gd name="connsiteY2" fmla="*/ 5954752 h 6023054"/>
              <a:gd name="connsiteX3" fmla="*/ 1211302 w 3429000"/>
              <a:gd name="connsiteY3" fmla="*/ 6023054 h 6023054"/>
              <a:gd name="connsiteX4" fmla="*/ 0 w 3429000"/>
              <a:gd name="connsiteY4" fmla="*/ 0 h 6023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0" h="6023054">
                <a:moveTo>
                  <a:pt x="0" y="0"/>
                </a:moveTo>
                <a:lnTo>
                  <a:pt x="3429000" y="0"/>
                </a:lnTo>
                <a:lnTo>
                  <a:pt x="3429000" y="5954752"/>
                </a:lnTo>
                <a:lnTo>
                  <a:pt x="1211302" y="6023054"/>
                </a:lnTo>
                <a:lnTo>
                  <a:pt x="0" y="0"/>
                </a:lnTo>
                <a:close/>
              </a:path>
            </a:pathLst>
          </a:custGeom>
        </p:spPr>
        <p:txBody>
          <a:bodyPr/>
          <a:lstStyle/>
          <a:p>
            <a:endParaRPr lang="en-US" dirty="0"/>
          </a:p>
        </p:txBody>
      </p:sp>
      <p:sp>
        <p:nvSpPr>
          <p:cNvPr id="8" name="Slide Number Placeholder 5">
            <a:extLst>
              <a:ext uri="{FF2B5EF4-FFF2-40B4-BE49-F238E27FC236}">
                <a16:creationId xmlns:a16="http://schemas.microsoft.com/office/drawing/2014/main" id="{A2339C3E-91B8-7D4E-8489-AA6438D1A131}"/>
              </a:ext>
            </a:extLst>
          </p:cNvPr>
          <p:cNvSpPr>
            <a:spLocks noGrp="1"/>
          </p:cNvSpPr>
          <p:nvPr>
            <p:ph type="sldNum" sz="quarter" idx="4"/>
          </p:nvPr>
        </p:nvSpPr>
        <p:spPr>
          <a:xfrm>
            <a:off x="417473" y="6368404"/>
            <a:ext cx="452859" cy="365125"/>
          </a:xfrm>
          <a:prstGeom prst="rect">
            <a:avLst/>
          </a:prstGeom>
        </p:spPr>
        <p:txBody>
          <a:bodyPr/>
          <a:lstStyle>
            <a:lvl1pPr algn="r">
              <a:defRPr sz="1400">
                <a:solidFill>
                  <a:srgbClr val="6E6259"/>
                </a:solidFill>
              </a:defRPr>
            </a:lvl1pPr>
          </a:lstStyle>
          <a:p>
            <a:fld id="{7C03740C-C44E-9A4C-BFBE-17CCF94B0B05}" type="slidenum">
              <a:rPr lang="en-US" smtClean="0"/>
              <a:pPr/>
              <a:t>‹#›</a:t>
            </a:fld>
            <a:endParaRPr lang="en-US" dirty="0"/>
          </a:p>
        </p:txBody>
      </p:sp>
      <p:cxnSp>
        <p:nvCxnSpPr>
          <p:cNvPr id="10" name="Straight Connector 9">
            <a:extLst>
              <a:ext uri="{FF2B5EF4-FFF2-40B4-BE49-F238E27FC236}">
                <a16:creationId xmlns:a16="http://schemas.microsoft.com/office/drawing/2014/main" id="{57C9888B-C029-6843-B5CF-490BE80C5009}"/>
              </a:ext>
            </a:extLst>
          </p:cNvPr>
          <p:cNvCxnSpPr>
            <a:cxnSpLocks/>
          </p:cNvCxnSpPr>
          <p:nvPr userDrawn="1"/>
        </p:nvCxnSpPr>
        <p:spPr>
          <a:xfrm>
            <a:off x="879512" y="6414571"/>
            <a:ext cx="112007" cy="526056"/>
          </a:xfrm>
          <a:prstGeom prst="line">
            <a:avLst/>
          </a:prstGeom>
          <a:ln w="12700">
            <a:solidFill>
              <a:srgbClr val="5C61A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12453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terior text layout med with strapline">
    <p:spTree>
      <p:nvGrpSpPr>
        <p:cNvPr id="1" name=""/>
        <p:cNvGrpSpPr/>
        <p:nvPr/>
      </p:nvGrpSpPr>
      <p:grpSpPr>
        <a:xfrm>
          <a:off x="0" y="0"/>
          <a:ext cx="0" cy="0"/>
          <a:chOff x="0" y="0"/>
          <a:chExt cx="0" cy="0"/>
        </a:xfrm>
      </p:grpSpPr>
      <p:pic>
        <p:nvPicPr>
          <p:cNvPr id="9" name="Picture 8" descr="Text&#10;&#10;Description automatically generated with medium confidence">
            <a:extLst>
              <a:ext uri="{FF2B5EF4-FFF2-40B4-BE49-F238E27FC236}">
                <a16:creationId xmlns:a16="http://schemas.microsoft.com/office/drawing/2014/main" id="{56E99EC6-7AAA-8945-B639-2ABE96A4CE3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01431" y="5896275"/>
            <a:ext cx="2126204" cy="994000"/>
          </a:xfrm>
          <a:prstGeom prst="rect">
            <a:avLst/>
          </a:prstGeom>
        </p:spPr>
      </p:pic>
      <p:sp>
        <p:nvSpPr>
          <p:cNvPr id="15" name="Text Placeholder 14">
            <a:extLst>
              <a:ext uri="{FF2B5EF4-FFF2-40B4-BE49-F238E27FC236}">
                <a16:creationId xmlns:a16="http://schemas.microsoft.com/office/drawing/2014/main" id="{F3A811B5-D314-114E-A969-220C29723404}"/>
              </a:ext>
            </a:extLst>
          </p:cNvPr>
          <p:cNvSpPr>
            <a:spLocks noGrp="1"/>
          </p:cNvSpPr>
          <p:nvPr>
            <p:ph type="body" sz="quarter" idx="10"/>
          </p:nvPr>
        </p:nvSpPr>
        <p:spPr>
          <a:xfrm>
            <a:off x="860089" y="431404"/>
            <a:ext cx="6692179" cy="635000"/>
          </a:xfrm>
          <a:prstGeom prst="rect">
            <a:avLst/>
          </a:prstGeom>
        </p:spPr>
        <p:txBody>
          <a:bodyPr/>
          <a:lstStyle>
            <a:lvl1pPr marL="0" indent="0">
              <a:buNone/>
              <a:defRPr sz="3400" b="1">
                <a:solidFill>
                  <a:srgbClr val="5C61AC"/>
                </a:solidFill>
              </a:defRPr>
            </a:lvl1pPr>
            <a:lvl2pPr marL="457189" indent="0">
              <a:buNone/>
              <a:defRPr sz="3400" b="1">
                <a:solidFill>
                  <a:srgbClr val="2C2D8B"/>
                </a:solidFill>
              </a:defRPr>
            </a:lvl2pPr>
            <a:lvl3pPr marL="914377" indent="0">
              <a:buNone/>
              <a:defRPr sz="3400" b="1">
                <a:solidFill>
                  <a:srgbClr val="2C2D8B"/>
                </a:solidFill>
              </a:defRPr>
            </a:lvl3pPr>
            <a:lvl4pPr marL="1371566" indent="0">
              <a:buNone/>
              <a:defRPr sz="3400" b="1">
                <a:solidFill>
                  <a:srgbClr val="2C2D8B"/>
                </a:solidFill>
              </a:defRPr>
            </a:lvl4pPr>
            <a:lvl5pPr marL="1828754" indent="0">
              <a:buNone/>
              <a:defRPr sz="3400" b="1">
                <a:solidFill>
                  <a:srgbClr val="2C2D8B"/>
                </a:solidFill>
              </a:defRPr>
            </a:lvl5pPr>
          </a:lstStyle>
          <a:p>
            <a:pPr lvl="0"/>
            <a:r>
              <a:rPr lang="en-GB" dirty="0"/>
              <a:t>Click to edit Master text styles</a:t>
            </a:r>
            <a:endParaRPr lang="en-US" dirty="0"/>
          </a:p>
        </p:txBody>
      </p:sp>
      <p:sp>
        <p:nvSpPr>
          <p:cNvPr id="17" name="Text Placeholder 16">
            <a:extLst>
              <a:ext uri="{FF2B5EF4-FFF2-40B4-BE49-F238E27FC236}">
                <a16:creationId xmlns:a16="http://schemas.microsoft.com/office/drawing/2014/main" id="{C30C9B1D-F85B-1244-9D6A-C3D6569F828C}"/>
              </a:ext>
            </a:extLst>
          </p:cNvPr>
          <p:cNvSpPr>
            <a:spLocks noGrp="1"/>
          </p:cNvSpPr>
          <p:nvPr>
            <p:ph type="body" sz="quarter" idx="11" hasCustomPrompt="1"/>
          </p:nvPr>
        </p:nvSpPr>
        <p:spPr>
          <a:xfrm>
            <a:off x="892548" y="1990577"/>
            <a:ext cx="8015288" cy="3506788"/>
          </a:xfrm>
          <a:prstGeom prst="rect">
            <a:avLst/>
          </a:prstGeom>
        </p:spPr>
        <p:txBody>
          <a:bodyPr/>
          <a:lstStyle>
            <a:lvl1pPr marL="0" indent="0">
              <a:lnSpc>
                <a:spcPct val="100000"/>
              </a:lnSpc>
              <a:spcAft>
                <a:spcPts val="1333"/>
              </a:spcAft>
              <a:buNone/>
              <a:defRPr sz="2800">
                <a:solidFill>
                  <a:srgbClr val="6E6259"/>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a:lnSpc>
                <a:spcPct val="100000"/>
              </a:lnSpc>
              <a:spcAft>
                <a:spcPts val="1000"/>
              </a:spcAft>
            </a:pPr>
            <a:r>
              <a:rPr lang="en-GB" sz="2000" dirty="0">
                <a:solidFill>
                  <a:srgbClr val="2C2D8B"/>
                </a:solidFill>
              </a:rPr>
              <a:t>Lorem ipsum </a:t>
            </a:r>
            <a:r>
              <a:rPr lang="en-GB" sz="2000" dirty="0" err="1">
                <a:solidFill>
                  <a:srgbClr val="2C2D8B"/>
                </a:solidFill>
              </a:rPr>
              <a:t>dolor</a:t>
            </a:r>
            <a:r>
              <a:rPr lang="en-GB" sz="2000" dirty="0">
                <a:solidFill>
                  <a:srgbClr val="2C2D8B"/>
                </a:solidFill>
              </a:rPr>
              <a:t> sit </a:t>
            </a:r>
            <a:r>
              <a:rPr lang="en-GB" sz="2000" dirty="0" err="1">
                <a:solidFill>
                  <a:srgbClr val="2C2D8B"/>
                </a:solidFill>
              </a:rPr>
              <a:t>amet</a:t>
            </a:r>
            <a:r>
              <a:rPr lang="en-GB" sz="2000" dirty="0">
                <a:solidFill>
                  <a:srgbClr val="2C2D8B"/>
                </a:solidFill>
              </a:rPr>
              <a:t>, </a:t>
            </a:r>
            <a:r>
              <a:rPr lang="en-GB" sz="2000" dirty="0" err="1">
                <a:solidFill>
                  <a:srgbClr val="2C2D8B"/>
                </a:solidFill>
              </a:rPr>
              <a:t>consectetuer</a:t>
            </a:r>
            <a:r>
              <a:rPr lang="en-GB" sz="2000" dirty="0">
                <a:solidFill>
                  <a:srgbClr val="2C2D8B"/>
                </a:solidFill>
              </a:rPr>
              <a:t> </a:t>
            </a:r>
            <a:r>
              <a:rPr lang="en-GB" sz="2000" dirty="0" err="1">
                <a:solidFill>
                  <a:srgbClr val="2C2D8B"/>
                </a:solidFill>
              </a:rPr>
              <a:t>adipiscing</a:t>
            </a:r>
            <a:r>
              <a:rPr lang="en-GB" sz="2000" dirty="0">
                <a:solidFill>
                  <a:srgbClr val="2C2D8B"/>
                </a:solidFill>
              </a:rPr>
              <a:t> </a:t>
            </a:r>
            <a:r>
              <a:rPr lang="en-GB" sz="2000" dirty="0" err="1">
                <a:solidFill>
                  <a:srgbClr val="2C2D8B"/>
                </a:solidFill>
              </a:rPr>
              <a:t>elit</a:t>
            </a:r>
            <a:r>
              <a:rPr lang="en-GB" sz="2000" dirty="0">
                <a:solidFill>
                  <a:srgbClr val="2C2D8B"/>
                </a:solidFill>
              </a:rPr>
              <a:t>, sed </a:t>
            </a:r>
            <a:r>
              <a:rPr lang="en-GB" sz="2000" dirty="0" err="1">
                <a:solidFill>
                  <a:srgbClr val="2C2D8B"/>
                </a:solidFill>
              </a:rPr>
              <a:t>diam</a:t>
            </a:r>
            <a:r>
              <a:rPr lang="en-GB" sz="2000" dirty="0">
                <a:solidFill>
                  <a:srgbClr val="2C2D8B"/>
                </a:solidFill>
              </a:rPr>
              <a:t> nonummy </a:t>
            </a:r>
            <a:r>
              <a:rPr lang="en-GB" sz="2000" dirty="0" err="1">
                <a:solidFill>
                  <a:srgbClr val="2C2D8B"/>
                </a:solidFill>
              </a:rPr>
              <a:t>nibh</a:t>
            </a:r>
            <a:r>
              <a:rPr lang="en-GB" sz="2000" dirty="0">
                <a:solidFill>
                  <a:srgbClr val="2C2D8B"/>
                </a:solidFill>
              </a:rPr>
              <a:t> </a:t>
            </a:r>
            <a:r>
              <a:rPr lang="en-GB" sz="2000" dirty="0" err="1">
                <a:solidFill>
                  <a:srgbClr val="2C2D8B"/>
                </a:solidFill>
              </a:rPr>
              <a:t>euismod</a:t>
            </a:r>
            <a:r>
              <a:rPr lang="en-GB" sz="2000" dirty="0">
                <a:solidFill>
                  <a:srgbClr val="2C2D8B"/>
                </a:solidFill>
              </a:rPr>
              <a:t>.</a:t>
            </a:r>
          </a:p>
          <a:p>
            <a:pPr>
              <a:lnSpc>
                <a:spcPct val="100000"/>
              </a:lnSpc>
              <a:spcAft>
                <a:spcPts val="1000"/>
              </a:spcAft>
            </a:pPr>
            <a:r>
              <a:rPr lang="en-US" sz="2400" b="1" dirty="0">
                <a:solidFill>
                  <a:srgbClr val="2C2D8B"/>
                </a:solidFill>
              </a:rPr>
              <a:t>First steps</a:t>
            </a:r>
          </a:p>
          <a:p>
            <a:pPr>
              <a:lnSpc>
                <a:spcPct val="100000"/>
              </a:lnSpc>
              <a:spcAft>
                <a:spcPts val="1000"/>
              </a:spcAft>
            </a:pPr>
            <a:r>
              <a:rPr lang="en-US" sz="1800" dirty="0">
                <a:solidFill>
                  <a:srgbClr val="6E6259"/>
                </a:solidFill>
              </a:rPr>
              <a:t>Lorem ipsum dolor sit </a:t>
            </a:r>
            <a:r>
              <a:rPr lang="en-US" sz="1800" dirty="0" err="1">
                <a:solidFill>
                  <a:srgbClr val="6E6259"/>
                </a:solidFill>
              </a:rPr>
              <a:t>amet</a:t>
            </a:r>
            <a:r>
              <a:rPr lang="en-US" sz="1800" dirty="0">
                <a:solidFill>
                  <a:srgbClr val="6E6259"/>
                </a:solidFill>
              </a:rPr>
              <a:t>, </a:t>
            </a:r>
            <a:r>
              <a:rPr lang="en-US" sz="1800" dirty="0" err="1">
                <a:solidFill>
                  <a:srgbClr val="6E6259"/>
                </a:solidFill>
              </a:rPr>
              <a:t>consectetuer</a:t>
            </a:r>
            <a:r>
              <a:rPr lang="en-US" sz="1800" dirty="0">
                <a:solidFill>
                  <a:srgbClr val="6E6259"/>
                </a:solidFill>
              </a:rPr>
              <a:t> </a:t>
            </a:r>
            <a:r>
              <a:rPr lang="en-US" sz="1800" dirty="0" err="1">
                <a:solidFill>
                  <a:srgbClr val="6E6259"/>
                </a:solidFill>
              </a:rPr>
              <a:t>adipiscing</a:t>
            </a:r>
            <a:r>
              <a:rPr lang="en-US" sz="1800" dirty="0">
                <a:solidFill>
                  <a:srgbClr val="6E6259"/>
                </a:solidFill>
              </a:rPr>
              <a:t> </a:t>
            </a:r>
            <a:r>
              <a:rPr lang="en-US" sz="1800" dirty="0" err="1">
                <a:solidFill>
                  <a:srgbClr val="6E6259"/>
                </a:solidFill>
              </a:rPr>
              <a:t>elit</a:t>
            </a:r>
            <a:r>
              <a:rPr lang="en-US" sz="1800" dirty="0">
                <a:solidFill>
                  <a:srgbClr val="6E6259"/>
                </a:solidFill>
              </a:rPr>
              <a:t>, sed diam nonummy </a:t>
            </a:r>
            <a:r>
              <a:rPr lang="en-US" sz="1800" dirty="0" err="1">
                <a:solidFill>
                  <a:srgbClr val="6E6259"/>
                </a:solidFill>
              </a:rPr>
              <a:t>nibh</a:t>
            </a:r>
            <a:r>
              <a:rPr lang="en-US" sz="1800" dirty="0">
                <a:solidFill>
                  <a:srgbClr val="6E6259"/>
                </a:solidFill>
              </a:rPr>
              <a:t> </a:t>
            </a:r>
            <a:r>
              <a:rPr lang="en-US" sz="1800" dirty="0" err="1">
                <a:solidFill>
                  <a:srgbClr val="6E6259"/>
                </a:solidFill>
              </a:rPr>
              <a:t>euismod</a:t>
            </a:r>
            <a:r>
              <a:rPr lang="en-US" sz="1800" dirty="0">
                <a:solidFill>
                  <a:srgbClr val="6E6259"/>
                </a:solidFill>
              </a:rPr>
              <a:t> </a:t>
            </a:r>
            <a:r>
              <a:rPr lang="en-US" sz="1800" dirty="0" err="1">
                <a:solidFill>
                  <a:srgbClr val="6E6259"/>
                </a:solidFill>
              </a:rPr>
              <a:t>tincidunt</a:t>
            </a:r>
            <a:r>
              <a:rPr lang="en-US" sz="1800" dirty="0">
                <a:solidFill>
                  <a:srgbClr val="6E6259"/>
                </a:solidFill>
              </a:rPr>
              <a:t> </a:t>
            </a:r>
            <a:r>
              <a:rPr lang="en-US" sz="1800" dirty="0" err="1">
                <a:solidFill>
                  <a:srgbClr val="6E6259"/>
                </a:solidFill>
              </a:rPr>
              <a:t>ut</a:t>
            </a:r>
            <a:r>
              <a:rPr lang="en-US" sz="1800" dirty="0">
                <a:solidFill>
                  <a:srgbClr val="6E6259"/>
                </a:solidFill>
              </a:rPr>
              <a:t> </a:t>
            </a:r>
            <a:r>
              <a:rPr lang="en-US" sz="1800" dirty="0" err="1">
                <a:solidFill>
                  <a:srgbClr val="6E6259"/>
                </a:solidFill>
              </a:rPr>
              <a:t>laoreet</a:t>
            </a:r>
            <a:r>
              <a:rPr lang="en-US" sz="1800" dirty="0">
                <a:solidFill>
                  <a:srgbClr val="6E6259"/>
                </a:solidFill>
              </a:rPr>
              <a:t> dolore magna </a:t>
            </a:r>
            <a:r>
              <a:rPr lang="en-US" sz="1800" dirty="0" err="1">
                <a:solidFill>
                  <a:srgbClr val="6E6259"/>
                </a:solidFill>
              </a:rPr>
              <a:t>aliquam</a:t>
            </a:r>
            <a:r>
              <a:rPr lang="en-US" sz="1800" dirty="0">
                <a:solidFill>
                  <a:srgbClr val="6E6259"/>
                </a:solidFill>
              </a:rPr>
              <a:t> </a:t>
            </a:r>
            <a:r>
              <a:rPr lang="en-US" sz="1800" dirty="0" err="1">
                <a:solidFill>
                  <a:srgbClr val="6E6259"/>
                </a:solidFill>
              </a:rPr>
              <a:t>erat</a:t>
            </a:r>
            <a:r>
              <a:rPr lang="en-US" sz="1800" dirty="0">
                <a:solidFill>
                  <a:srgbClr val="6E6259"/>
                </a:solidFill>
              </a:rPr>
              <a:t>.</a:t>
            </a:r>
          </a:p>
          <a:p>
            <a:pPr>
              <a:lnSpc>
                <a:spcPct val="100000"/>
              </a:lnSpc>
            </a:pPr>
            <a:r>
              <a:rPr lang="en-US" sz="2400" b="1" dirty="0">
                <a:solidFill>
                  <a:srgbClr val="2C2D8B"/>
                </a:solidFill>
              </a:rPr>
              <a:t>Second Principles</a:t>
            </a:r>
          </a:p>
          <a:p>
            <a:pPr>
              <a:lnSpc>
                <a:spcPct val="100000"/>
              </a:lnSpc>
            </a:pPr>
            <a:r>
              <a:rPr lang="en-US" sz="1800" dirty="0">
                <a:solidFill>
                  <a:srgbClr val="6E6259"/>
                </a:solidFill>
              </a:rPr>
              <a:t>Lorem ipsum dolor sit </a:t>
            </a:r>
            <a:r>
              <a:rPr lang="en-US" sz="1800" dirty="0" err="1">
                <a:solidFill>
                  <a:srgbClr val="6E6259"/>
                </a:solidFill>
              </a:rPr>
              <a:t>amet</a:t>
            </a:r>
            <a:r>
              <a:rPr lang="en-US" sz="1800" dirty="0">
                <a:solidFill>
                  <a:srgbClr val="6E6259"/>
                </a:solidFill>
              </a:rPr>
              <a:t>, </a:t>
            </a:r>
            <a:r>
              <a:rPr lang="en-US" sz="1800" dirty="0" err="1">
                <a:solidFill>
                  <a:srgbClr val="6E6259"/>
                </a:solidFill>
              </a:rPr>
              <a:t>consectetuer</a:t>
            </a:r>
            <a:r>
              <a:rPr lang="en-US" sz="1800" dirty="0">
                <a:solidFill>
                  <a:srgbClr val="6E6259"/>
                </a:solidFill>
              </a:rPr>
              <a:t> </a:t>
            </a:r>
            <a:r>
              <a:rPr lang="en-US" sz="1800" dirty="0" err="1">
                <a:solidFill>
                  <a:srgbClr val="6E6259"/>
                </a:solidFill>
              </a:rPr>
              <a:t>adipiscing</a:t>
            </a:r>
            <a:r>
              <a:rPr lang="en-US" sz="1800" dirty="0">
                <a:solidFill>
                  <a:srgbClr val="6E6259"/>
                </a:solidFill>
              </a:rPr>
              <a:t> </a:t>
            </a:r>
            <a:r>
              <a:rPr lang="en-US" sz="1800" dirty="0" err="1">
                <a:solidFill>
                  <a:srgbClr val="6E6259"/>
                </a:solidFill>
              </a:rPr>
              <a:t>elit</a:t>
            </a:r>
            <a:r>
              <a:rPr lang="en-US" sz="1800" dirty="0">
                <a:solidFill>
                  <a:srgbClr val="6E6259"/>
                </a:solidFill>
              </a:rPr>
              <a:t>, sed diam nonummy </a:t>
            </a:r>
            <a:r>
              <a:rPr lang="en-US" sz="1800" dirty="0" err="1">
                <a:solidFill>
                  <a:srgbClr val="6E6259"/>
                </a:solidFill>
              </a:rPr>
              <a:t>nibh</a:t>
            </a:r>
            <a:r>
              <a:rPr lang="en-US" sz="1800" dirty="0">
                <a:solidFill>
                  <a:srgbClr val="6E6259"/>
                </a:solidFill>
              </a:rPr>
              <a:t> </a:t>
            </a:r>
            <a:r>
              <a:rPr lang="en-US" sz="1800" dirty="0" err="1">
                <a:solidFill>
                  <a:srgbClr val="6E6259"/>
                </a:solidFill>
              </a:rPr>
              <a:t>euismod</a:t>
            </a:r>
            <a:r>
              <a:rPr lang="en-US" sz="1800" dirty="0">
                <a:solidFill>
                  <a:srgbClr val="6E6259"/>
                </a:solidFill>
              </a:rPr>
              <a:t> </a:t>
            </a:r>
            <a:r>
              <a:rPr lang="en-US" sz="1800" dirty="0" err="1">
                <a:solidFill>
                  <a:srgbClr val="6E6259"/>
                </a:solidFill>
              </a:rPr>
              <a:t>tincidunt</a:t>
            </a:r>
            <a:r>
              <a:rPr lang="en-US" sz="1800" dirty="0">
                <a:solidFill>
                  <a:srgbClr val="6E6259"/>
                </a:solidFill>
              </a:rPr>
              <a:t> </a:t>
            </a:r>
            <a:r>
              <a:rPr lang="en-US" sz="1800" dirty="0" err="1">
                <a:solidFill>
                  <a:srgbClr val="6E6259"/>
                </a:solidFill>
              </a:rPr>
              <a:t>ut</a:t>
            </a:r>
            <a:r>
              <a:rPr lang="en-US" sz="1800" dirty="0">
                <a:solidFill>
                  <a:srgbClr val="6E6259"/>
                </a:solidFill>
              </a:rPr>
              <a:t> </a:t>
            </a:r>
            <a:r>
              <a:rPr lang="en-US" sz="1800" dirty="0" err="1">
                <a:solidFill>
                  <a:srgbClr val="6E6259"/>
                </a:solidFill>
              </a:rPr>
              <a:t>laoreet</a:t>
            </a:r>
            <a:r>
              <a:rPr lang="en-US" sz="1800" dirty="0">
                <a:solidFill>
                  <a:srgbClr val="6E6259"/>
                </a:solidFill>
              </a:rPr>
              <a:t> dolore magna </a:t>
            </a:r>
            <a:r>
              <a:rPr lang="en-US" sz="1800" dirty="0" err="1">
                <a:solidFill>
                  <a:srgbClr val="6E6259"/>
                </a:solidFill>
              </a:rPr>
              <a:t>aliquam</a:t>
            </a:r>
            <a:r>
              <a:rPr lang="en-US" sz="1800" dirty="0">
                <a:solidFill>
                  <a:srgbClr val="6E6259"/>
                </a:solidFill>
              </a:rPr>
              <a:t> </a:t>
            </a:r>
            <a:r>
              <a:rPr lang="en-US" sz="1800" dirty="0" err="1">
                <a:solidFill>
                  <a:srgbClr val="6E6259"/>
                </a:solidFill>
              </a:rPr>
              <a:t>erat</a:t>
            </a:r>
            <a:r>
              <a:rPr lang="en-US" sz="1800" dirty="0">
                <a:solidFill>
                  <a:srgbClr val="6E6259"/>
                </a:solidFill>
              </a:rPr>
              <a:t>.</a:t>
            </a:r>
          </a:p>
        </p:txBody>
      </p:sp>
      <p:cxnSp>
        <p:nvCxnSpPr>
          <p:cNvPr id="24" name="Straight Connector 23">
            <a:extLst>
              <a:ext uri="{FF2B5EF4-FFF2-40B4-BE49-F238E27FC236}">
                <a16:creationId xmlns:a16="http://schemas.microsoft.com/office/drawing/2014/main" id="{D653897F-D318-5C4E-8A54-02F6F7FA8040}"/>
              </a:ext>
            </a:extLst>
          </p:cNvPr>
          <p:cNvCxnSpPr>
            <a:cxnSpLocks/>
          </p:cNvCxnSpPr>
          <p:nvPr userDrawn="1"/>
        </p:nvCxnSpPr>
        <p:spPr>
          <a:xfrm>
            <a:off x="8787379" y="0"/>
            <a:ext cx="170355" cy="690680"/>
          </a:xfrm>
          <a:prstGeom prst="line">
            <a:avLst/>
          </a:prstGeom>
          <a:ln w="12700">
            <a:solidFill>
              <a:srgbClr val="5C61AC">
                <a:alpha val="50196"/>
              </a:srgb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10A77D0-C55B-504D-A467-E970B08EADDF}"/>
              </a:ext>
            </a:extLst>
          </p:cNvPr>
          <p:cNvSpPr txBox="1"/>
          <p:nvPr userDrawn="1"/>
        </p:nvSpPr>
        <p:spPr>
          <a:xfrm>
            <a:off x="8957734" y="262127"/>
            <a:ext cx="3234265" cy="30777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400" dirty="0">
                <a:solidFill>
                  <a:srgbClr val="6E6259"/>
                </a:solidFill>
              </a:rPr>
              <a:t>Helping people build better futures</a:t>
            </a:r>
            <a:endParaRPr lang="en-US" sz="1400" dirty="0">
              <a:solidFill>
                <a:srgbClr val="6E6259"/>
              </a:solidFill>
            </a:endParaRPr>
          </a:p>
        </p:txBody>
      </p:sp>
      <p:sp>
        <p:nvSpPr>
          <p:cNvPr id="10" name="Slide Number Placeholder 5">
            <a:extLst>
              <a:ext uri="{FF2B5EF4-FFF2-40B4-BE49-F238E27FC236}">
                <a16:creationId xmlns:a16="http://schemas.microsoft.com/office/drawing/2014/main" id="{A9E397AD-BA1B-6043-AAA8-9BA1934C95E9}"/>
              </a:ext>
            </a:extLst>
          </p:cNvPr>
          <p:cNvSpPr>
            <a:spLocks noGrp="1"/>
          </p:cNvSpPr>
          <p:nvPr>
            <p:ph type="sldNum" sz="quarter" idx="4"/>
          </p:nvPr>
        </p:nvSpPr>
        <p:spPr>
          <a:xfrm>
            <a:off x="417473" y="6368404"/>
            <a:ext cx="452859" cy="365125"/>
          </a:xfrm>
          <a:prstGeom prst="rect">
            <a:avLst/>
          </a:prstGeom>
        </p:spPr>
        <p:txBody>
          <a:bodyPr/>
          <a:lstStyle>
            <a:lvl1pPr algn="r">
              <a:defRPr sz="1400">
                <a:solidFill>
                  <a:srgbClr val="6E6259"/>
                </a:solidFill>
              </a:defRPr>
            </a:lvl1pPr>
          </a:lstStyle>
          <a:p>
            <a:fld id="{7C03740C-C44E-9A4C-BFBE-17CCF94B0B05}" type="slidenum">
              <a:rPr lang="en-US" smtClean="0"/>
              <a:pPr/>
              <a:t>‹#›</a:t>
            </a:fld>
            <a:endParaRPr lang="en-US" dirty="0"/>
          </a:p>
        </p:txBody>
      </p:sp>
      <p:cxnSp>
        <p:nvCxnSpPr>
          <p:cNvPr id="11" name="Straight Connector 10">
            <a:extLst>
              <a:ext uri="{FF2B5EF4-FFF2-40B4-BE49-F238E27FC236}">
                <a16:creationId xmlns:a16="http://schemas.microsoft.com/office/drawing/2014/main" id="{DC88D9A1-F034-2F4A-BAB9-A207317B7EDB}"/>
              </a:ext>
            </a:extLst>
          </p:cNvPr>
          <p:cNvCxnSpPr>
            <a:cxnSpLocks/>
          </p:cNvCxnSpPr>
          <p:nvPr userDrawn="1"/>
        </p:nvCxnSpPr>
        <p:spPr>
          <a:xfrm>
            <a:off x="879512" y="6414571"/>
            <a:ext cx="112007" cy="526056"/>
          </a:xfrm>
          <a:prstGeom prst="line">
            <a:avLst/>
          </a:prstGeom>
          <a:ln w="12700">
            <a:solidFill>
              <a:srgbClr val="5C61A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8795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Full Side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C72CD81-CF2F-7649-8916-49518E1F28C8}"/>
              </a:ext>
            </a:extLst>
          </p:cNvPr>
          <p:cNvSpPr>
            <a:spLocks noGrp="1"/>
          </p:cNvSpPr>
          <p:nvPr>
            <p:ph type="pic" sz="quarter" idx="13"/>
          </p:nvPr>
        </p:nvSpPr>
        <p:spPr>
          <a:xfrm>
            <a:off x="5705103" y="-179293"/>
            <a:ext cx="6637152" cy="7369829"/>
          </a:xfrm>
          <a:custGeom>
            <a:avLst/>
            <a:gdLst>
              <a:gd name="connsiteX0" fmla="*/ 0 w 4449763"/>
              <a:gd name="connsiteY0" fmla="*/ 0 h 7100888"/>
              <a:gd name="connsiteX1" fmla="*/ 4449763 w 4449763"/>
              <a:gd name="connsiteY1" fmla="*/ 0 h 7100888"/>
              <a:gd name="connsiteX2" fmla="*/ 4449763 w 4449763"/>
              <a:gd name="connsiteY2" fmla="*/ 7100888 h 7100888"/>
              <a:gd name="connsiteX3" fmla="*/ 0 w 4449763"/>
              <a:gd name="connsiteY3" fmla="*/ 7100888 h 7100888"/>
              <a:gd name="connsiteX4" fmla="*/ 0 w 4449763"/>
              <a:gd name="connsiteY4" fmla="*/ 0 h 7100888"/>
              <a:gd name="connsiteX0" fmla="*/ 1497106 w 4449763"/>
              <a:gd name="connsiteY0" fmla="*/ 0 h 7199500"/>
              <a:gd name="connsiteX1" fmla="*/ 4449763 w 4449763"/>
              <a:gd name="connsiteY1" fmla="*/ 98612 h 7199500"/>
              <a:gd name="connsiteX2" fmla="*/ 4449763 w 4449763"/>
              <a:gd name="connsiteY2" fmla="*/ 7199500 h 7199500"/>
              <a:gd name="connsiteX3" fmla="*/ 0 w 4449763"/>
              <a:gd name="connsiteY3" fmla="*/ 7199500 h 7199500"/>
              <a:gd name="connsiteX4" fmla="*/ 1497106 w 4449763"/>
              <a:gd name="connsiteY4" fmla="*/ 0 h 7199500"/>
              <a:gd name="connsiteX0" fmla="*/ 1541930 w 4494587"/>
              <a:gd name="connsiteY0" fmla="*/ 0 h 7217429"/>
              <a:gd name="connsiteX1" fmla="*/ 4494587 w 4494587"/>
              <a:gd name="connsiteY1" fmla="*/ 98612 h 7217429"/>
              <a:gd name="connsiteX2" fmla="*/ 4494587 w 4494587"/>
              <a:gd name="connsiteY2" fmla="*/ 7199500 h 7217429"/>
              <a:gd name="connsiteX3" fmla="*/ 0 w 4494587"/>
              <a:gd name="connsiteY3" fmla="*/ 7217429 h 7217429"/>
              <a:gd name="connsiteX4" fmla="*/ 1541930 w 4494587"/>
              <a:gd name="connsiteY4" fmla="*/ 0 h 7217429"/>
              <a:gd name="connsiteX0" fmla="*/ 1541930 w 6637152"/>
              <a:gd name="connsiteY0" fmla="*/ 0 h 7289147"/>
              <a:gd name="connsiteX1" fmla="*/ 4494587 w 6637152"/>
              <a:gd name="connsiteY1" fmla="*/ 98612 h 7289147"/>
              <a:gd name="connsiteX2" fmla="*/ 6637152 w 6637152"/>
              <a:gd name="connsiteY2" fmla="*/ 7289147 h 7289147"/>
              <a:gd name="connsiteX3" fmla="*/ 0 w 6637152"/>
              <a:gd name="connsiteY3" fmla="*/ 7217429 h 7289147"/>
              <a:gd name="connsiteX4" fmla="*/ 1541930 w 6637152"/>
              <a:gd name="connsiteY4" fmla="*/ 0 h 7289147"/>
              <a:gd name="connsiteX0" fmla="*/ 1541930 w 6637152"/>
              <a:gd name="connsiteY0" fmla="*/ 80682 h 7369829"/>
              <a:gd name="connsiteX1" fmla="*/ 6610257 w 6637152"/>
              <a:gd name="connsiteY1" fmla="*/ 0 h 7369829"/>
              <a:gd name="connsiteX2" fmla="*/ 6637152 w 6637152"/>
              <a:gd name="connsiteY2" fmla="*/ 7369829 h 7369829"/>
              <a:gd name="connsiteX3" fmla="*/ 0 w 6637152"/>
              <a:gd name="connsiteY3" fmla="*/ 7298111 h 7369829"/>
              <a:gd name="connsiteX4" fmla="*/ 1541930 w 6637152"/>
              <a:gd name="connsiteY4" fmla="*/ 80682 h 7369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7152" h="7369829">
                <a:moveTo>
                  <a:pt x="1541930" y="80682"/>
                </a:moveTo>
                <a:lnTo>
                  <a:pt x="6610257" y="0"/>
                </a:lnTo>
                <a:lnTo>
                  <a:pt x="6637152" y="7369829"/>
                </a:lnTo>
                <a:lnTo>
                  <a:pt x="0" y="7298111"/>
                </a:lnTo>
                <a:lnTo>
                  <a:pt x="1541930" y="80682"/>
                </a:lnTo>
                <a:close/>
              </a:path>
            </a:pathLst>
          </a:custGeom>
        </p:spPr>
        <p:txBody>
          <a:bodyPr/>
          <a:lstStyle/>
          <a:p>
            <a:endParaRPr lang="en-US" dirty="0"/>
          </a:p>
        </p:txBody>
      </p:sp>
      <p:sp>
        <p:nvSpPr>
          <p:cNvPr id="11" name="Text Placeholder 9">
            <a:extLst>
              <a:ext uri="{FF2B5EF4-FFF2-40B4-BE49-F238E27FC236}">
                <a16:creationId xmlns:a16="http://schemas.microsoft.com/office/drawing/2014/main" id="{CEDFA950-8E54-1E40-A9A2-8CCF8CB7D0C3}"/>
              </a:ext>
            </a:extLst>
          </p:cNvPr>
          <p:cNvSpPr>
            <a:spLocks noGrp="1"/>
          </p:cNvSpPr>
          <p:nvPr>
            <p:ph type="body" sz="quarter" idx="12" hasCustomPrompt="1"/>
          </p:nvPr>
        </p:nvSpPr>
        <p:spPr>
          <a:xfrm>
            <a:off x="7921130" y="389873"/>
            <a:ext cx="3885391" cy="376611"/>
          </a:xfrm>
          <a:prstGeom prst="rect">
            <a:avLst/>
          </a:prstGeom>
        </p:spPr>
        <p:txBody>
          <a:bodyPr/>
          <a:lstStyle>
            <a:lvl1pPr marL="0" indent="0" algn="r">
              <a:buFont typeface="Arial" panose="020B0604020202020204" pitchFamily="34" charset="0"/>
              <a:buNone/>
              <a:defRPr sz="1500" b="0">
                <a:solidFill>
                  <a:srgbClr val="6E6259"/>
                </a:solidFill>
              </a:defRPr>
            </a:lvl1pPr>
            <a:lvl2pPr marL="457189" indent="0">
              <a:buNone/>
              <a:defRPr sz="1500">
                <a:solidFill>
                  <a:srgbClr val="6E6259"/>
                </a:solidFill>
              </a:defRPr>
            </a:lvl2pPr>
            <a:lvl3pPr marL="914377" indent="0">
              <a:buNone/>
              <a:defRPr sz="1500">
                <a:solidFill>
                  <a:srgbClr val="6E6259"/>
                </a:solidFill>
              </a:defRPr>
            </a:lvl3pPr>
            <a:lvl4pPr marL="1371566" indent="0">
              <a:buNone/>
              <a:defRPr sz="1500">
                <a:solidFill>
                  <a:srgbClr val="6E6259"/>
                </a:solidFill>
              </a:defRPr>
            </a:lvl4pPr>
            <a:lvl5pPr marL="1828754" indent="0">
              <a:buNone/>
              <a:defRPr sz="1500">
                <a:solidFill>
                  <a:srgbClr val="6E6259"/>
                </a:solidFill>
              </a:defRPr>
            </a:lvl5pPr>
          </a:lstStyle>
          <a:p>
            <a:r>
              <a:rPr lang="en-US" dirty="0"/>
              <a:t>Health</a:t>
            </a:r>
            <a:r>
              <a:rPr lang="en-US" dirty="0">
                <a:solidFill>
                  <a:srgbClr val="5C61AC"/>
                </a:solidFill>
              </a:rPr>
              <a:t> </a:t>
            </a:r>
            <a:r>
              <a:rPr lang="en-US" dirty="0">
                <a:solidFill>
                  <a:srgbClr val="5261AC"/>
                </a:solidFill>
              </a:rPr>
              <a:t>\</a:t>
            </a:r>
            <a:r>
              <a:rPr lang="en-US" dirty="0">
                <a:solidFill>
                  <a:srgbClr val="5C61AC"/>
                </a:solidFill>
              </a:rPr>
              <a:t> </a:t>
            </a:r>
            <a:r>
              <a:rPr lang="en-US" dirty="0"/>
              <a:t>Life</a:t>
            </a:r>
            <a:r>
              <a:rPr lang="en-US" dirty="0">
                <a:solidFill>
                  <a:srgbClr val="5C61AC"/>
                </a:solidFill>
              </a:rPr>
              <a:t> </a:t>
            </a:r>
            <a:r>
              <a:rPr lang="en-US" dirty="0">
                <a:solidFill>
                  <a:srgbClr val="5261AC"/>
                </a:solidFill>
              </a:rPr>
              <a:t>\</a:t>
            </a:r>
            <a:r>
              <a:rPr lang="en-US" dirty="0">
                <a:solidFill>
                  <a:srgbClr val="5C61AC"/>
                </a:solidFill>
              </a:rPr>
              <a:t> </a:t>
            </a:r>
            <a:r>
              <a:rPr lang="en-US" b="1" dirty="0">
                <a:solidFill>
                  <a:srgbClr val="5C61AC"/>
                </a:solidFill>
              </a:rPr>
              <a:t>Pensions</a:t>
            </a:r>
            <a:r>
              <a:rPr lang="en-US" dirty="0">
                <a:solidFill>
                  <a:srgbClr val="5C61AC"/>
                </a:solidFill>
              </a:rPr>
              <a:t> </a:t>
            </a:r>
            <a:r>
              <a:rPr lang="en-US" dirty="0">
                <a:solidFill>
                  <a:srgbClr val="5261AC"/>
                </a:solidFill>
              </a:rPr>
              <a:t>\</a:t>
            </a:r>
            <a:r>
              <a:rPr lang="en-US" dirty="0">
                <a:solidFill>
                  <a:srgbClr val="5C61AC"/>
                </a:solidFill>
              </a:rPr>
              <a:t> </a:t>
            </a:r>
            <a:r>
              <a:rPr lang="en-US" dirty="0"/>
              <a:t>Investments</a:t>
            </a:r>
          </a:p>
        </p:txBody>
      </p:sp>
      <p:sp>
        <p:nvSpPr>
          <p:cNvPr id="12" name="Text Placeholder 7">
            <a:extLst>
              <a:ext uri="{FF2B5EF4-FFF2-40B4-BE49-F238E27FC236}">
                <a16:creationId xmlns:a16="http://schemas.microsoft.com/office/drawing/2014/main" id="{B960B24D-10EF-0147-A77B-66C5EF7A8409}"/>
              </a:ext>
            </a:extLst>
          </p:cNvPr>
          <p:cNvSpPr>
            <a:spLocks noGrp="1"/>
          </p:cNvSpPr>
          <p:nvPr>
            <p:ph type="body" sz="quarter" idx="10"/>
          </p:nvPr>
        </p:nvSpPr>
        <p:spPr>
          <a:xfrm>
            <a:off x="839471" y="2344384"/>
            <a:ext cx="4378325" cy="3368675"/>
          </a:xfrm>
          <a:prstGeom prst="rect">
            <a:avLst/>
          </a:prstGeom>
        </p:spPr>
        <p:txBody>
          <a:bodyPr/>
          <a:lstStyle>
            <a:lvl1pPr>
              <a:defRPr>
                <a:solidFill>
                  <a:schemeClr val="bg1"/>
                </a:solidFill>
              </a:defRPr>
            </a:lvl1pPr>
            <a:lvl2pPr marL="457189" indent="0">
              <a:buNone/>
              <a:defRPr/>
            </a:lvl2pPr>
          </a:lstStyle>
          <a:p>
            <a:pPr lvl="0"/>
            <a:r>
              <a:rPr lang="en-GB" dirty="0"/>
              <a:t>Click to edit Master text styles</a:t>
            </a:r>
          </a:p>
        </p:txBody>
      </p:sp>
    </p:spTree>
    <p:extLst>
      <p:ext uri="{BB962C8B-B14F-4D97-AF65-F5344CB8AC3E}">
        <p14:creationId xmlns:p14="http://schemas.microsoft.com/office/powerpoint/2010/main" val="1786090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EA16637-A334-5848-8012-782CA8AEBF34}" type="datetimeFigureOut">
              <a:rPr lang="en-US" smtClean="0"/>
              <a:t>10/18/2021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B06718-29DE-A14F-A307-8096A737F0A8}" type="slidenum">
              <a:rPr lang="en-US" smtClean="0"/>
              <a:t>‹#›</a:t>
            </a:fld>
            <a:endParaRPr lang="en-US" dirty="0"/>
          </a:p>
        </p:txBody>
      </p:sp>
    </p:spTree>
    <p:extLst>
      <p:ext uri="{BB962C8B-B14F-4D97-AF65-F5344CB8AC3E}">
        <p14:creationId xmlns:p14="http://schemas.microsoft.com/office/powerpoint/2010/main" val="4800130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56358986"/>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048601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D3F156E-4F4C-9C45-BB03-554C415CCF29}"/>
              </a:ext>
            </a:extLst>
          </p:cNvPr>
          <p:cNvSpPr>
            <a:spLocks noGrp="1"/>
          </p:cNvSpPr>
          <p:nvPr>
            <p:ph type="pic" sz="quarter" idx="11"/>
          </p:nvPr>
        </p:nvSpPr>
        <p:spPr>
          <a:xfrm>
            <a:off x="5750243" y="995045"/>
            <a:ext cx="6512877" cy="5934075"/>
          </a:xfrm>
          <a:custGeom>
            <a:avLst/>
            <a:gdLst>
              <a:gd name="connsiteX0" fmla="*/ 0 w 5273357"/>
              <a:gd name="connsiteY0" fmla="*/ 0 h 5720715"/>
              <a:gd name="connsiteX1" fmla="*/ 5273357 w 5273357"/>
              <a:gd name="connsiteY1" fmla="*/ 0 h 5720715"/>
              <a:gd name="connsiteX2" fmla="*/ 5273357 w 5273357"/>
              <a:gd name="connsiteY2" fmla="*/ 5720715 h 5720715"/>
              <a:gd name="connsiteX3" fmla="*/ 0 w 5273357"/>
              <a:gd name="connsiteY3" fmla="*/ 5720715 h 5720715"/>
              <a:gd name="connsiteX4" fmla="*/ 0 w 5273357"/>
              <a:gd name="connsiteY4" fmla="*/ 0 h 5720715"/>
              <a:gd name="connsiteX0" fmla="*/ 1239520 w 6512877"/>
              <a:gd name="connsiteY0" fmla="*/ 0 h 5720715"/>
              <a:gd name="connsiteX1" fmla="*/ 6512877 w 6512877"/>
              <a:gd name="connsiteY1" fmla="*/ 0 h 5720715"/>
              <a:gd name="connsiteX2" fmla="*/ 6512877 w 6512877"/>
              <a:gd name="connsiteY2" fmla="*/ 5720715 h 5720715"/>
              <a:gd name="connsiteX3" fmla="*/ 0 w 6512877"/>
              <a:gd name="connsiteY3" fmla="*/ 5720715 h 5720715"/>
              <a:gd name="connsiteX4" fmla="*/ 1239520 w 6512877"/>
              <a:gd name="connsiteY4" fmla="*/ 0 h 5720715"/>
              <a:gd name="connsiteX0" fmla="*/ 1239520 w 6512877"/>
              <a:gd name="connsiteY0" fmla="*/ 213360 h 5934075"/>
              <a:gd name="connsiteX1" fmla="*/ 6502717 w 6512877"/>
              <a:gd name="connsiteY1" fmla="*/ 0 h 5934075"/>
              <a:gd name="connsiteX2" fmla="*/ 6512877 w 6512877"/>
              <a:gd name="connsiteY2" fmla="*/ 5934075 h 5934075"/>
              <a:gd name="connsiteX3" fmla="*/ 0 w 6512877"/>
              <a:gd name="connsiteY3" fmla="*/ 5934075 h 5934075"/>
              <a:gd name="connsiteX4" fmla="*/ 1239520 w 6512877"/>
              <a:gd name="connsiteY4" fmla="*/ 213360 h 5934075"/>
              <a:gd name="connsiteX0" fmla="*/ 1249680 w 6512877"/>
              <a:gd name="connsiteY0" fmla="*/ 203200 h 5934075"/>
              <a:gd name="connsiteX1" fmla="*/ 6502717 w 6512877"/>
              <a:gd name="connsiteY1" fmla="*/ 0 h 5934075"/>
              <a:gd name="connsiteX2" fmla="*/ 6512877 w 6512877"/>
              <a:gd name="connsiteY2" fmla="*/ 5934075 h 5934075"/>
              <a:gd name="connsiteX3" fmla="*/ 0 w 6512877"/>
              <a:gd name="connsiteY3" fmla="*/ 5934075 h 5934075"/>
              <a:gd name="connsiteX4" fmla="*/ 1249680 w 6512877"/>
              <a:gd name="connsiteY4" fmla="*/ 203200 h 5934075"/>
              <a:gd name="connsiteX0" fmla="*/ 1225826 w 6512877"/>
              <a:gd name="connsiteY0" fmla="*/ 195248 h 5934075"/>
              <a:gd name="connsiteX1" fmla="*/ 6502717 w 6512877"/>
              <a:gd name="connsiteY1" fmla="*/ 0 h 5934075"/>
              <a:gd name="connsiteX2" fmla="*/ 6512877 w 6512877"/>
              <a:gd name="connsiteY2" fmla="*/ 5934075 h 5934075"/>
              <a:gd name="connsiteX3" fmla="*/ 0 w 6512877"/>
              <a:gd name="connsiteY3" fmla="*/ 5934075 h 5934075"/>
              <a:gd name="connsiteX4" fmla="*/ 1225826 w 6512877"/>
              <a:gd name="connsiteY4" fmla="*/ 195248 h 5934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2877" h="5934075">
                <a:moveTo>
                  <a:pt x="1225826" y="195248"/>
                </a:moveTo>
                <a:lnTo>
                  <a:pt x="6502717" y="0"/>
                </a:lnTo>
                <a:cubicBezTo>
                  <a:pt x="6506104" y="1978025"/>
                  <a:pt x="6509490" y="3956050"/>
                  <a:pt x="6512877" y="5934075"/>
                </a:cubicBezTo>
                <a:lnTo>
                  <a:pt x="0" y="5934075"/>
                </a:lnTo>
                <a:lnTo>
                  <a:pt x="1225826" y="195248"/>
                </a:lnTo>
                <a:close/>
              </a:path>
            </a:pathLst>
          </a:custGeom>
        </p:spPr>
        <p:txBody>
          <a:bodyPr/>
          <a:lstStyle/>
          <a:p>
            <a:endParaRPr lang="en-US" dirty="0"/>
          </a:p>
        </p:txBody>
      </p:sp>
      <p:sp>
        <p:nvSpPr>
          <p:cNvPr id="11" name="Text Placeholder 9">
            <a:extLst>
              <a:ext uri="{FF2B5EF4-FFF2-40B4-BE49-F238E27FC236}">
                <a16:creationId xmlns:a16="http://schemas.microsoft.com/office/drawing/2014/main" id="{CEDFA950-8E54-1E40-A9A2-8CCF8CB7D0C3}"/>
              </a:ext>
            </a:extLst>
          </p:cNvPr>
          <p:cNvSpPr>
            <a:spLocks noGrp="1"/>
          </p:cNvSpPr>
          <p:nvPr>
            <p:ph type="body" sz="quarter" idx="12" hasCustomPrompt="1"/>
          </p:nvPr>
        </p:nvSpPr>
        <p:spPr>
          <a:xfrm>
            <a:off x="7921130" y="389873"/>
            <a:ext cx="3885391" cy="376611"/>
          </a:xfrm>
          <a:prstGeom prst="rect">
            <a:avLst/>
          </a:prstGeom>
        </p:spPr>
        <p:txBody>
          <a:bodyPr/>
          <a:lstStyle>
            <a:lvl1pPr marL="0" indent="0" algn="r">
              <a:buFont typeface="Arial" panose="020B0604020202020204" pitchFamily="34" charset="0"/>
              <a:buNone/>
              <a:defRPr sz="1500">
                <a:solidFill>
                  <a:srgbClr val="6E6259"/>
                </a:solidFill>
              </a:defRPr>
            </a:lvl1pPr>
            <a:lvl2pPr marL="457189" indent="0">
              <a:buNone/>
              <a:defRPr sz="1500">
                <a:solidFill>
                  <a:srgbClr val="6E6259"/>
                </a:solidFill>
              </a:defRPr>
            </a:lvl2pPr>
            <a:lvl3pPr marL="914377" indent="0">
              <a:buNone/>
              <a:defRPr sz="1500">
                <a:solidFill>
                  <a:srgbClr val="6E6259"/>
                </a:solidFill>
              </a:defRPr>
            </a:lvl3pPr>
            <a:lvl4pPr marL="1371566" indent="0">
              <a:buNone/>
              <a:defRPr sz="1500">
                <a:solidFill>
                  <a:srgbClr val="6E6259"/>
                </a:solidFill>
              </a:defRPr>
            </a:lvl4pPr>
            <a:lvl5pPr marL="1828754" indent="0">
              <a:buNone/>
              <a:defRPr sz="1500">
                <a:solidFill>
                  <a:srgbClr val="6E6259"/>
                </a:solidFill>
              </a:defRPr>
            </a:lvl5pPr>
          </a:lstStyle>
          <a:p>
            <a:pPr lvl="0"/>
            <a:r>
              <a:rPr lang="en-GB" dirty="0"/>
              <a:t>Health \ Life \ Pensions \ Investments</a:t>
            </a:r>
          </a:p>
        </p:txBody>
      </p:sp>
      <p:sp>
        <p:nvSpPr>
          <p:cNvPr id="12" name="Text Placeholder 7">
            <a:extLst>
              <a:ext uri="{FF2B5EF4-FFF2-40B4-BE49-F238E27FC236}">
                <a16:creationId xmlns:a16="http://schemas.microsoft.com/office/drawing/2014/main" id="{B960B24D-10EF-0147-A77B-66C5EF7A8409}"/>
              </a:ext>
            </a:extLst>
          </p:cNvPr>
          <p:cNvSpPr>
            <a:spLocks noGrp="1"/>
          </p:cNvSpPr>
          <p:nvPr>
            <p:ph type="body" sz="quarter" idx="10"/>
          </p:nvPr>
        </p:nvSpPr>
        <p:spPr>
          <a:xfrm>
            <a:off x="839471" y="2344384"/>
            <a:ext cx="4378325" cy="3368675"/>
          </a:xfrm>
          <a:prstGeom prst="rect">
            <a:avLst/>
          </a:prstGeom>
        </p:spPr>
        <p:txBody>
          <a:bodyPr/>
          <a:lstStyle>
            <a:lvl1pPr>
              <a:defRPr>
                <a:solidFill>
                  <a:schemeClr val="bg1"/>
                </a:solidFill>
              </a:defRPr>
            </a:lvl1pPr>
            <a:lvl2pPr marL="457189" indent="0">
              <a:buNone/>
              <a:defRPr/>
            </a:lvl2pPr>
          </a:lstStyle>
          <a:p>
            <a:pPr lvl="0"/>
            <a:r>
              <a:rPr lang="en-GB" dirty="0"/>
              <a:t>Click to edit Master text styles</a:t>
            </a:r>
          </a:p>
        </p:txBody>
      </p:sp>
    </p:spTree>
    <p:extLst>
      <p:ext uri="{BB962C8B-B14F-4D97-AF65-F5344CB8AC3E}">
        <p14:creationId xmlns:p14="http://schemas.microsoft.com/office/powerpoint/2010/main" val="26903022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35898249"/>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10/18/2021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8293557"/>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10/18/2021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89316831"/>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10/18/2021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29130674"/>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23656523"/>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34403046"/>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01663265"/>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89847513"/>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66897281"/>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New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D3F156E-4F4C-9C45-BB03-554C415CCF29}"/>
              </a:ext>
            </a:extLst>
          </p:cNvPr>
          <p:cNvSpPr>
            <a:spLocks noGrp="1"/>
          </p:cNvSpPr>
          <p:nvPr>
            <p:ph type="pic" sz="quarter" idx="11"/>
          </p:nvPr>
        </p:nvSpPr>
        <p:spPr>
          <a:xfrm>
            <a:off x="5750243" y="995045"/>
            <a:ext cx="6512877" cy="5934075"/>
          </a:xfrm>
          <a:custGeom>
            <a:avLst/>
            <a:gdLst>
              <a:gd name="connsiteX0" fmla="*/ 0 w 5273357"/>
              <a:gd name="connsiteY0" fmla="*/ 0 h 5720715"/>
              <a:gd name="connsiteX1" fmla="*/ 5273357 w 5273357"/>
              <a:gd name="connsiteY1" fmla="*/ 0 h 5720715"/>
              <a:gd name="connsiteX2" fmla="*/ 5273357 w 5273357"/>
              <a:gd name="connsiteY2" fmla="*/ 5720715 h 5720715"/>
              <a:gd name="connsiteX3" fmla="*/ 0 w 5273357"/>
              <a:gd name="connsiteY3" fmla="*/ 5720715 h 5720715"/>
              <a:gd name="connsiteX4" fmla="*/ 0 w 5273357"/>
              <a:gd name="connsiteY4" fmla="*/ 0 h 5720715"/>
              <a:gd name="connsiteX0" fmla="*/ 1239520 w 6512877"/>
              <a:gd name="connsiteY0" fmla="*/ 0 h 5720715"/>
              <a:gd name="connsiteX1" fmla="*/ 6512877 w 6512877"/>
              <a:gd name="connsiteY1" fmla="*/ 0 h 5720715"/>
              <a:gd name="connsiteX2" fmla="*/ 6512877 w 6512877"/>
              <a:gd name="connsiteY2" fmla="*/ 5720715 h 5720715"/>
              <a:gd name="connsiteX3" fmla="*/ 0 w 6512877"/>
              <a:gd name="connsiteY3" fmla="*/ 5720715 h 5720715"/>
              <a:gd name="connsiteX4" fmla="*/ 1239520 w 6512877"/>
              <a:gd name="connsiteY4" fmla="*/ 0 h 5720715"/>
              <a:gd name="connsiteX0" fmla="*/ 1239520 w 6512877"/>
              <a:gd name="connsiteY0" fmla="*/ 213360 h 5934075"/>
              <a:gd name="connsiteX1" fmla="*/ 6502717 w 6512877"/>
              <a:gd name="connsiteY1" fmla="*/ 0 h 5934075"/>
              <a:gd name="connsiteX2" fmla="*/ 6512877 w 6512877"/>
              <a:gd name="connsiteY2" fmla="*/ 5934075 h 5934075"/>
              <a:gd name="connsiteX3" fmla="*/ 0 w 6512877"/>
              <a:gd name="connsiteY3" fmla="*/ 5934075 h 5934075"/>
              <a:gd name="connsiteX4" fmla="*/ 1239520 w 6512877"/>
              <a:gd name="connsiteY4" fmla="*/ 213360 h 5934075"/>
              <a:gd name="connsiteX0" fmla="*/ 1249680 w 6512877"/>
              <a:gd name="connsiteY0" fmla="*/ 203200 h 5934075"/>
              <a:gd name="connsiteX1" fmla="*/ 6502717 w 6512877"/>
              <a:gd name="connsiteY1" fmla="*/ 0 h 5934075"/>
              <a:gd name="connsiteX2" fmla="*/ 6512877 w 6512877"/>
              <a:gd name="connsiteY2" fmla="*/ 5934075 h 5934075"/>
              <a:gd name="connsiteX3" fmla="*/ 0 w 6512877"/>
              <a:gd name="connsiteY3" fmla="*/ 5934075 h 5934075"/>
              <a:gd name="connsiteX4" fmla="*/ 1249680 w 6512877"/>
              <a:gd name="connsiteY4" fmla="*/ 203200 h 5934075"/>
              <a:gd name="connsiteX0" fmla="*/ 1225826 w 6512877"/>
              <a:gd name="connsiteY0" fmla="*/ 195248 h 5934075"/>
              <a:gd name="connsiteX1" fmla="*/ 6502717 w 6512877"/>
              <a:gd name="connsiteY1" fmla="*/ 0 h 5934075"/>
              <a:gd name="connsiteX2" fmla="*/ 6512877 w 6512877"/>
              <a:gd name="connsiteY2" fmla="*/ 5934075 h 5934075"/>
              <a:gd name="connsiteX3" fmla="*/ 0 w 6512877"/>
              <a:gd name="connsiteY3" fmla="*/ 5934075 h 5934075"/>
              <a:gd name="connsiteX4" fmla="*/ 1225826 w 6512877"/>
              <a:gd name="connsiteY4" fmla="*/ 195248 h 5934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2877" h="5934075">
                <a:moveTo>
                  <a:pt x="1225826" y="195248"/>
                </a:moveTo>
                <a:lnTo>
                  <a:pt x="6502717" y="0"/>
                </a:lnTo>
                <a:cubicBezTo>
                  <a:pt x="6506104" y="1978025"/>
                  <a:pt x="6509490" y="3956050"/>
                  <a:pt x="6512877" y="5934075"/>
                </a:cubicBezTo>
                <a:lnTo>
                  <a:pt x="0" y="5934075"/>
                </a:lnTo>
                <a:lnTo>
                  <a:pt x="1225826" y="195248"/>
                </a:lnTo>
                <a:close/>
              </a:path>
            </a:pathLst>
          </a:custGeom>
        </p:spPr>
        <p:txBody>
          <a:bodyPr/>
          <a:lstStyle/>
          <a:p>
            <a:endParaRPr lang="en-US" dirty="0"/>
          </a:p>
        </p:txBody>
      </p:sp>
      <p:sp>
        <p:nvSpPr>
          <p:cNvPr id="11" name="Text Placeholder 9">
            <a:extLst>
              <a:ext uri="{FF2B5EF4-FFF2-40B4-BE49-F238E27FC236}">
                <a16:creationId xmlns:a16="http://schemas.microsoft.com/office/drawing/2014/main" id="{CEDFA950-8E54-1E40-A9A2-8CCF8CB7D0C3}"/>
              </a:ext>
            </a:extLst>
          </p:cNvPr>
          <p:cNvSpPr>
            <a:spLocks noGrp="1"/>
          </p:cNvSpPr>
          <p:nvPr>
            <p:ph type="body" sz="quarter" idx="12" hasCustomPrompt="1"/>
          </p:nvPr>
        </p:nvSpPr>
        <p:spPr>
          <a:xfrm>
            <a:off x="7921130" y="389873"/>
            <a:ext cx="3885391" cy="376611"/>
          </a:xfrm>
          <a:prstGeom prst="rect">
            <a:avLst/>
          </a:prstGeom>
        </p:spPr>
        <p:txBody>
          <a:bodyPr/>
          <a:lstStyle>
            <a:lvl1pPr marL="0" indent="0" algn="r">
              <a:buFont typeface="Arial" panose="020B0604020202020204" pitchFamily="34" charset="0"/>
              <a:buNone/>
              <a:defRPr sz="1500" b="0">
                <a:solidFill>
                  <a:srgbClr val="6E6259"/>
                </a:solidFill>
              </a:defRPr>
            </a:lvl1pPr>
            <a:lvl2pPr marL="457189" indent="0">
              <a:buNone/>
              <a:defRPr sz="1500">
                <a:solidFill>
                  <a:srgbClr val="6E6259"/>
                </a:solidFill>
              </a:defRPr>
            </a:lvl2pPr>
            <a:lvl3pPr marL="914377" indent="0">
              <a:buNone/>
              <a:defRPr sz="1500">
                <a:solidFill>
                  <a:srgbClr val="6E6259"/>
                </a:solidFill>
              </a:defRPr>
            </a:lvl3pPr>
            <a:lvl4pPr marL="1371566" indent="0">
              <a:buNone/>
              <a:defRPr sz="1500">
                <a:solidFill>
                  <a:srgbClr val="6E6259"/>
                </a:solidFill>
              </a:defRPr>
            </a:lvl4pPr>
            <a:lvl5pPr marL="1828754" indent="0">
              <a:buNone/>
              <a:defRPr sz="1500">
                <a:solidFill>
                  <a:srgbClr val="6E6259"/>
                </a:solidFill>
              </a:defRPr>
            </a:lvl5pPr>
          </a:lstStyle>
          <a:p>
            <a:r>
              <a:rPr lang="en-US" dirty="0"/>
              <a:t>Health</a:t>
            </a:r>
            <a:r>
              <a:rPr lang="en-US" dirty="0">
                <a:solidFill>
                  <a:srgbClr val="5C61AC"/>
                </a:solidFill>
              </a:rPr>
              <a:t> </a:t>
            </a:r>
            <a:r>
              <a:rPr lang="en-US" dirty="0">
                <a:solidFill>
                  <a:srgbClr val="5261AC"/>
                </a:solidFill>
              </a:rPr>
              <a:t>\</a:t>
            </a:r>
            <a:r>
              <a:rPr lang="en-US" dirty="0">
                <a:solidFill>
                  <a:srgbClr val="5C61AC"/>
                </a:solidFill>
              </a:rPr>
              <a:t> </a:t>
            </a:r>
            <a:r>
              <a:rPr lang="en-US" dirty="0"/>
              <a:t>Life</a:t>
            </a:r>
            <a:r>
              <a:rPr lang="en-US" dirty="0">
                <a:solidFill>
                  <a:srgbClr val="5C61AC"/>
                </a:solidFill>
              </a:rPr>
              <a:t> </a:t>
            </a:r>
            <a:r>
              <a:rPr lang="en-US" dirty="0">
                <a:solidFill>
                  <a:srgbClr val="5261AC"/>
                </a:solidFill>
              </a:rPr>
              <a:t>\</a:t>
            </a:r>
            <a:r>
              <a:rPr lang="en-US" dirty="0">
                <a:solidFill>
                  <a:srgbClr val="5C61AC"/>
                </a:solidFill>
              </a:rPr>
              <a:t> </a:t>
            </a:r>
            <a:r>
              <a:rPr lang="en-US" b="1" dirty="0">
                <a:solidFill>
                  <a:srgbClr val="5C61AC"/>
                </a:solidFill>
              </a:rPr>
              <a:t>Pensions</a:t>
            </a:r>
            <a:r>
              <a:rPr lang="en-US" dirty="0">
                <a:solidFill>
                  <a:srgbClr val="5C61AC"/>
                </a:solidFill>
              </a:rPr>
              <a:t> </a:t>
            </a:r>
            <a:r>
              <a:rPr lang="en-US" dirty="0">
                <a:solidFill>
                  <a:srgbClr val="5261AC"/>
                </a:solidFill>
              </a:rPr>
              <a:t>\</a:t>
            </a:r>
            <a:r>
              <a:rPr lang="en-US" dirty="0">
                <a:solidFill>
                  <a:srgbClr val="5C61AC"/>
                </a:solidFill>
              </a:rPr>
              <a:t> </a:t>
            </a:r>
            <a:r>
              <a:rPr lang="en-US" dirty="0"/>
              <a:t>Investments</a:t>
            </a:r>
          </a:p>
        </p:txBody>
      </p:sp>
      <p:sp>
        <p:nvSpPr>
          <p:cNvPr id="12" name="Text Placeholder 7">
            <a:extLst>
              <a:ext uri="{FF2B5EF4-FFF2-40B4-BE49-F238E27FC236}">
                <a16:creationId xmlns:a16="http://schemas.microsoft.com/office/drawing/2014/main" id="{B960B24D-10EF-0147-A77B-66C5EF7A8409}"/>
              </a:ext>
            </a:extLst>
          </p:cNvPr>
          <p:cNvSpPr>
            <a:spLocks noGrp="1"/>
          </p:cNvSpPr>
          <p:nvPr>
            <p:ph type="body" sz="quarter" idx="10"/>
          </p:nvPr>
        </p:nvSpPr>
        <p:spPr>
          <a:xfrm>
            <a:off x="839471" y="2344384"/>
            <a:ext cx="4378325" cy="3368675"/>
          </a:xfrm>
          <a:prstGeom prst="rect">
            <a:avLst/>
          </a:prstGeom>
        </p:spPr>
        <p:txBody>
          <a:bodyPr/>
          <a:lstStyle>
            <a:lvl1pPr>
              <a:defRPr>
                <a:solidFill>
                  <a:schemeClr val="bg1"/>
                </a:solidFill>
              </a:defRPr>
            </a:lvl1pPr>
            <a:lvl2pPr marL="457189" indent="0">
              <a:buNone/>
              <a:defRPr/>
            </a:lvl2pPr>
          </a:lstStyle>
          <a:p>
            <a:pPr lvl="0"/>
            <a:r>
              <a:rPr lang="en-GB" dirty="0"/>
              <a:t>Click to edit Master text styles</a:t>
            </a:r>
          </a:p>
        </p:txBody>
      </p:sp>
    </p:spTree>
    <p:extLst>
      <p:ext uri="{BB962C8B-B14F-4D97-AF65-F5344CB8AC3E}">
        <p14:creationId xmlns:p14="http://schemas.microsoft.com/office/powerpoint/2010/main" val="1500719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New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D3F156E-4F4C-9C45-BB03-554C415CCF29}"/>
              </a:ext>
            </a:extLst>
          </p:cNvPr>
          <p:cNvSpPr>
            <a:spLocks noGrp="1"/>
          </p:cNvSpPr>
          <p:nvPr>
            <p:ph type="pic" sz="quarter" idx="11"/>
          </p:nvPr>
        </p:nvSpPr>
        <p:spPr>
          <a:xfrm>
            <a:off x="5750243" y="995045"/>
            <a:ext cx="6512877" cy="5934075"/>
          </a:xfrm>
          <a:custGeom>
            <a:avLst/>
            <a:gdLst>
              <a:gd name="connsiteX0" fmla="*/ 0 w 5273357"/>
              <a:gd name="connsiteY0" fmla="*/ 0 h 5720715"/>
              <a:gd name="connsiteX1" fmla="*/ 5273357 w 5273357"/>
              <a:gd name="connsiteY1" fmla="*/ 0 h 5720715"/>
              <a:gd name="connsiteX2" fmla="*/ 5273357 w 5273357"/>
              <a:gd name="connsiteY2" fmla="*/ 5720715 h 5720715"/>
              <a:gd name="connsiteX3" fmla="*/ 0 w 5273357"/>
              <a:gd name="connsiteY3" fmla="*/ 5720715 h 5720715"/>
              <a:gd name="connsiteX4" fmla="*/ 0 w 5273357"/>
              <a:gd name="connsiteY4" fmla="*/ 0 h 5720715"/>
              <a:gd name="connsiteX0" fmla="*/ 1239520 w 6512877"/>
              <a:gd name="connsiteY0" fmla="*/ 0 h 5720715"/>
              <a:gd name="connsiteX1" fmla="*/ 6512877 w 6512877"/>
              <a:gd name="connsiteY1" fmla="*/ 0 h 5720715"/>
              <a:gd name="connsiteX2" fmla="*/ 6512877 w 6512877"/>
              <a:gd name="connsiteY2" fmla="*/ 5720715 h 5720715"/>
              <a:gd name="connsiteX3" fmla="*/ 0 w 6512877"/>
              <a:gd name="connsiteY3" fmla="*/ 5720715 h 5720715"/>
              <a:gd name="connsiteX4" fmla="*/ 1239520 w 6512877"/>
              <a:gd name="connsiteY4" fmla="*/ 0 h 5720715"/>
              <a:gd name="connsiteX0" fmla="*/ 1239520 w 6512877"/>
              <a:gd name="connsiteY0" fmla="*/ 213360 h 5934075"/>
              <a:gd name="connsiteX1" fmla="*/ 6502717 w 6512877"/>
              <a:gd name="connsiteY1" fmla="*/ 0 h 5934075"/>
              <a:gd name="connsiteX2" fmla="*/ 6512877 w 6512877"/>
              <a:gd name="connsiteY2" fmla="*/ 5934075 h 5934075"/>
              <a:gd name="connsiteX3" fmla="*/ 0 w 6512877"/>
              <a:gd name="connsiteY3" fmla="*/ 5934075 h 5934075"/>
              <a:gd name="connsiteX4" fmla="*/ 1239520 w 6512877"/>
              <a:gd name="connsiteY4" fmla="*/ 213360 h 5934075"/>
              <a:gd name="connsiteX0" fmla="*/ 1249680 w 6512877"/>
              <a:gd name="connsiteY0" fmla="*/ 203200 h 5934075"/>
              <a:gd name="connsiteX1" fmla="*/ 6502717 w 6512877"/>
              <a:gd name="connsiteY1" fmla="*/ 0 h 5934075"/>
              <a:gd name="connsiteX2" fmla="*/ 6512877 w 6512877"/>
              <a:gd name="connsiteY2" fmla="*/ 5934075 h 5934075"/>
              <a:gd name="connsiteX3" fmla="*/ 0 w 6512877"/>
              <a:gd name="connsiteY3" fmla="*/ 5934075 h 5934075"/>
              <a:gd name="connsiteX4" fmla="*/ 1249680 w 6512877"/>
              <a:gd name="connsiteY4" fmla="*/ 203200 h 5934075"/>
              <a:gd name="connsiteX0" fmla="*/ 1225826 w 6512877"/>
              <a:gd name="connsiteY0" fmla="*/ 195248 h 5934075"/>
              <a:gd name="connsiteX1" fmla="*/ 6502717 w 6512877"/>
              <a:gd name="connsiteY1" fmla="*/ 0 h 5934075"/>
              <a:gd name="connsiteX2" fmla="*/ 6512877 w 6512877"/>
              <a:gd name="connsiteY2" fmla="*/ 5934075 h 5934075"/>
              <a:gd name="connsiteX3" fmla="*/ 0 w 6512877"/>
              <a:gd name="connsiteY3" fmla="*/ 5934075 h 5934075"/>
              <a:gd name="connsiteX4" fmla="*/ 1225826 w 6512877"/>
              <a:gd name="connsiteY4" fmla="*/ 195248 h 5934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2877" h="5934075">
                <a:moveTo>
                  <a:pt x="1225826" y="195248"/>
                </a:moveTo>
                <a:lnTo>
                  <a:pt x="6502717" y="0"/>
                </a:lnTo>
                <a:cubicBezTo>
                  <a:pt x="6506104" y="1978025"/>
                  <a:pt x="6509490" y="3956050"/>
                  <a:pt x="6512877" y="5934075"/>
                </a:cubicBezTo>
                <a:lnTo>
                  <a:pt x="0" y="5934075"/>
                </a:lnTo>
                <a:lnTo>
                  <a:pt x="1225826" y="195248"/>
                </a:lnTo>
                <a:close/>
              </a:path>
            </a:pathLst>
          </a:custGeom>
        </p:spPr>
        <p:txBody>
          <a:bodyPr/>
          <a:lstStyle/>
          <a:p>
            <a:endParaRPr lang="en-US" dirty="0"/>
          </a:p>
        </p:txBody>
      </p:sp>
      <p:sp>
        <p:nvSpPr>
          <p:cNvPr id="11" name="Text Placeholder 9">
            <a:extLst>
              <a:ext uri="{FF2B5EF4-FFF2-40B4-BE49-F238E27FC236}">
                <a16:creationId xmlns:a16="http://schemas.microsoft.com/office/drawing/2014/main" id="{CEDFA950-8E54-1E40-A9A2-8CCF8CB7D0C3}"/>
              </a:ext>
            </a:extLst>
          </p:cNvPr>
          <p:cNvSpPr>
            <a:spLocks noGrp="1"/>
          </p:cNvSpPr>
          <p:nvPr>
            <p:ph type="body" sz="quarter" idx="12" hasCustomPrompt="1"/>
          </p:nvPr>
        </p:nvSpPr>
        <p:spPr>
          <a:xfrm>
            <a:off x="7921130" y="389873"/>
            <a:ext cx="3885391" cy="376611"/>
          </a:xfrm>
          <a:prstGeom prst="rect">
            <a:avLst/>
          </a:prstGeom>
        </p:spPr>
        <p:txBody>
          <a:bodyPr/>
          <a:lstStyle>
            <a:lvl1pPr marL="0" indent="0" algn="r">
              <a:buFont typeface="Arial" panose="020B0604020202020204" pitchFamily="34" charset="0"/>
              <a:buNone/>
              <a:defRPr sz="1500" b="0">
                <a:solidFill>
                  <a:srgbClr val="6E6259"/>
                </a:solidFill>
              </a:defRPr>
            </a:lvl1pPr>
            <a:lvl2pPr marL="457189" indent="0">
              <a:buNone/>
              <a:defRPr sz="1500">
                <a:solidFill>
                  <a:srgbClr val="6E6259"/>
                </a:solidFill>
              </a:defRPr>
            </a:lvl2pPr>
            <a:lvl3pPr marL="914377" indent="0">
              <a:buNone/>
              <a:defRPr sz="1500">
                <a:solidFill>
                  <a:srgbClr val="6E6259"/>
                </a:solidFill>
              </a:defRPr>
            </a:lvl3pPr>
            <a:lvl4pPr marL="1371566" indent="0">
              <a:buNone/>
              <a:defRPr sz="1500">
                <a:solidFill>
                  <a:srgbClr val="6E6259"/>
                </a:solidFill>
              </a:defRPr>
            </a:lvl4pPr>
            <a:lvl5pPr marL="1828754" indent="0">
              <a:buNone/>
              <a:defRPr sz="1500">
                <a:solidFill>
                  <a:srgbClr val="6E6259"/>
                </a:solidFill>
              </a:defRPr>
            </a:lvl5pPr>
          </a:lstStyle>
          <a:p>
            <a:r>
              <a:rPr lang="en-US" dirty="0"/>
              <a:t>Health</a:t>
            </a:r>
            <a:r>
              <a:rPr lang="en-US" dirty="0">
                <a:solidFill>
                  <a:srgbClr val="5C61AC"/>
                </a:solidFill>
              </a:rPr>
              <a:t> </a:t>
            </a:r>
            <a:r>
              <a:rPr lang="en-US" dirty="0">
                <a:solidFill>
                  <a:srgbClr val="5261AC"/>
                </a:solidFill>
              </a:rPr>
              <a:t>\</a:t>
            </a:r>
            <a:r>
              <a:rPr lang="en-US" dirty="0">
                <a:solidFill>
                  <a:srgbClr val="5C61AC"/>
                </a:solidFill>
              </a:rPr>
              <a:t> </a:t>
            </a:r>
            <a:r>
              <a:rPr lang="en-US" dirty="0"/>
              <a:t>Life</a:t>
            </a:r>
            <a:r>
              <a:rPr lang="en-US" dirty="0">
                <a:solidFill>
                  <a:srgbClr val="5C61AC"/>
                </a:solidFill>
              </a:rPr>
              <a:t> </a:t>
            </a:r>
            <a:r>
              <a:rPr lang="en-US" dirty="0">
                <a:solidFill>
                  <a:srgbClr val="5261AC"/>
                </a:solidFill>
              </a:rPr>
              <a:t>\</a:t>
            </a:r>
            <a:r>
              <a:rPr lang="en-US" dirty="0">
                <a:solidFill>
                  <a:srgbClr val="5C61AC"/>
                </a:solidFill>
              </a:rPr>
              <a:t> </a:t>
            </a:r>
            <a:r>
              <a:rPr lang="en-US" b="1" dirty="0">
                <a:solidFill>
                  <a:srgbClr val="5C61AC"/>
                </a:solidFill>
              </a:rPr>
              <a:t>Pensions</a:t>
            </a:r>
            <a:r>
              <a:rPr lang="en-US" dirty="0">
                <a:solidFill>
                  <a:srgbClr val="5C61AC"/>
                </a:solidFill>
              </a:rPr>
              <a:t> </a:t>
            </a:r>
            <a:r>
              <a:rPr lang="en-US" dirty="0">
                <a:solidFill>
                  <a:srgbClr val="5261AC"/>
                </a:solidFill>
              </a:rPr>
              <a:t>\</a:t>
            </a:r>
            <a:r>
              <a:rPr lang="en-US" dirty="0">
                <a:solidFill>
                  <a:srgbClr val="5C61AC"/>
                </a:solidFill>
              </a:rPr>
              <a:t> </a:t>
            </a:r>
            <a:r>
              <a:rPr lang="en-US" dirty="0"/>
              <a:t>Investments</a:t>
            </a:r>
          </a:p>
        </p:txBody>
      </p:sp>
      <p:sp>
        <p:nvSpPr>
          <p:cNvPr id="12" name="Text Placeholder 7">
            <a:extLst>
              <a:ext uri="{FF2B5EF4-FFF2-40B4-BE49-F238E27FC236}">
                <a16:creationId xmlns:a16="http://schemas.microsoft.com/office/drawing/2014/main" id="{B960B24D-10EF-0147-A77B-66C5EF7A8409}"/>
              </a:ext>
            </a:extLst>
          </p:cNvPr>
          <p:cNvSpPr>
            <a:spLocks noGrp="1"/>
          </p:cNvSpPr>
          <p:nvPr>
            <p:ph type="body" sz="quarter" idx="10"/>
          </p:nvPr>
        </p:nvSpPr>
        <p:spPr>
          <a:xfrm>
            <a:off x="839471" y="2344384"/>
            <a:ext cx="4378325" cy="3368675"/>
          </a:xfrm>
          <a:prstGeom prst="rect">
            <a:avLst/>
          </a:prstGeom>
        </p:spPr>
        <p:txBody>
          <a:bodyPr/>
          <a:lstStyle>
            <a:lvl1pPr>
              <a:defRPr>
                <a:solidFill>
                  <a:schemeClr val="bg1"/>
                </a:solidFill>
              </a:defRPr>
            </a:lvl1pPr>
            <a:lvl2pPr marL="457189" indent="0">
              <a:buNone/>
              <a:defRPr/>
            </a:lvl2pPr>
          </a:lstStyle>
          <a:p>
            <a:pPr lvl="0"/>
            <a:r>
              <a:rPr lang="en-GB" dirty="0"/>
              <a:t>Click to edit Master text styles</a:t>
            </a:r>
          </a:p>
        </p:txBody>
      </p:sp>
    </p:spTree>
    <p:extLst>
      <p:ext uri="{BB962C8B-B14F-4D97-AF65-F5344CB8AC3E}">
        <p14:creationId xmlns:p14="http://schemas.microsoft.com/office/powerpoint/2010/main" val="6210306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02860690"/>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80744740"/>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45954673"/>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10/18/2021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66341883"/>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10/18/2021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42247417"/>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10/18/2021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53890871"/>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31333737"/>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91953812"/>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6399029"/>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370558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49D3D8E-7E24-4A48-A085-A59783567B26}"/>
              </a:ext>
            </a:extLst>
          </p:cNvPr>
          <p:cNvSpPr>
            <a:spLocks noGrp="1"/>
          </p:cNvSpPr>
          <p:nvPr>
            <p:ph type="pic" sz="quarter" idx="10"/>
          </p:nvPr>
        </p:nvSpPr>
        <p:spPr>
          <a:xfrm>
            <a:off x="6200775" y="-77788"/>
            <a:ext cx="6076719" cy="7069139"/>
          </a:xfrm>
          <a:custGeom>
            <a:avLst/>
            <a:gdLst>
              <a:gd name="connsiteX0" fmla="*/ 0 w 5991225"/>
              <a:gd name="connsiteY0" fmla="*/ 0 h 7069138"/>
              <a:gd name="connsiteX1" fmla="*/ 5991225 w 5991225"/>
              <a:gd name="connsiteY1" fmla="*/ 0 h 7069138"/>
              <a:gd name="connsiteX2" fmla="*/ 5991225 w 5991225"/>
              <a:gd name="connsiteY2" fmla="*/ 7069138 h 7069138"/>
              <a:gd name="connsiteX3" fmla="*/ 0 w 5991225"/>
              <a:gd name="connsiteY3" fmla="*/ 7069138 h 7069138"/>
              <a:gd name="connsiteX4" fmla="*/ 0 w 5991225"/>
              <a:gd name="connsiteY4" fmla="*/ 0 h 7069138"/>
              <a:gd name="connsiteX0" fmla="*/ 1416205 w 5991225"/>
              <a:gd name="connsiteY0" fmla="*/ 0 h 7069138"/>
              <a:gd name="connsiteX1" fmla="*/ 5991225 w 5991225"/>
              <a:gd name="connsiteY1" fmla="*/ 0 h 7069138"/>
              <a:gd name="connsiteX2" fmla="*/ 5991225 w 5991225"/>
              <a:gd name="connsiteY2" fmla="*/ 7069138 h 7069138"/>
              <a:gd name="connsiteX3" fmla="*/ 0 w 5991225"/>
              <a:gd name="connsiteY3" fmla="*/ 7069138 h 7069138"/>
              <a:gd name="connsiteX4" fmla="*/ 1416205 w 5991225"/>
              <a:gd name="connsiteY4" fmla="*/ 0 h 7069138"/>
              <a:gd name="connsiteX0" fmla="*/ 1394216 w 5991225"/>
              <a:gd name="connsiteY0" fmla="*/ 11151 h 7069138"/>
              <a:gd name="connsiteX1" fmla="*/ 5991225 w 5991225"/>
              <a:gd name="connsiteY1" fmla="*/ 0 h 7069138"/>
              <a:gd name="connsiteX2" fmla="*/ 5991225 w 5991225"/>
              <a:gd name="connsiteY2" fmla="*/ 7069138 h 7069138"/>
              <a:gd name="connsiteX3" fmla="*/ 0 w 5991225"/>
              <a:gd name="connsiteY3" fmla="*/ 7069138 h 7069138"/>
              <a:gd name="connsiteX4" fmla="*/ 1394216 w 5991225"/>
              <a:gd name="connsiteY4" fmla="*/ 11151 h 7069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1225" h="7069138">
                <a:moveTo>
                  <a:pt x="1394216" y="11151"/>
                </a:moveTo>
                <a:lnTo>
                  <a:pt x="5991225" y="0"/>
                </a:lnTo>
                <a:lnTo>
                  <a:pt x="5991225" y="7069138"/>
                </a:lnTo>
                <a:lnTo>
                  <a:pt x="0" y="7069138"/>
                </a:lnTo>
                <a:lnTo>
                  <a:pt x="1394216" y="11151"/>
                </a:lnTo>
                <a:close/>
              </a:path>
            </a:pathLst>
          </a:custGeom>
        </p:spPr>
        <p:txBody>
          <a:bodyPr/>
          <a:lstStyle/>
          <a:p>
            <a:endParaRPr lang="en-US" dirty="0"/>
          </a:p>
        </p:txBody>
      </p:sp>
    </p:spTree>
    <p:extLst>
      <p:ext uri="{BB962C8B-B14F-4D97-AF65-F5344CB8AC3E}">
        <p14:creationId xmlns:p14="http://schemas.microsoft.com/office/powerpoint/2010/main" val="18026014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87267859"/>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Full Side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C72CD81-CF2F-7649-8916-49518E1F28C8}"/>
              </a:ext>
            </a:extLst>
          </p:cNvPr>
          <p:cNvSpPr>
            <a:spLocks noGrp="1"/>
          </p:cNvSpPr>
          <p:nvPr>
            <p:ph type="pic" sz="quarter" idx="13"/>
          </p:nvPr>
        </p:nvSpPr>
        <p:spPr>
          <a:xfrm>
            <a:off x="5705103" y="-179293"/>
            <a:ext cx="6637152" cy="7369829"/>
          </a:xfrm>
          <a:custGeom>
            <a:avLst/>
            <a:gdLst>
              <a:gd name="connsiteX0" fmla="*/ 0 w 4449763"/>
              <a:gd name="connsiteY0" fmla="*/ 0 h 7100888"/>
              <a:gd name="connsiteX1" fmla="*/ 4449763 w 4449763"/>
              <a:gd name="connsiteY1" fmla="*/ 0 h 7100888"/>
              <a:gd name="connsiteX2" fmla="*/ 4449763 w 4449763"/>
              <a:gd name="connsiteY2" fmla="*/ 7100888 h 7100888"/>
              <a:gd name="connsiteX3" fmla="*/ 0 w 4449763"/>
              <a:gd name="connsiteY3" fmla="*/ 7100888 h 7100888"/>
              <a:gd name="connsiteX4" fmla="*/ 0 w 4449763"/>
              <a:gd name="connsiteY4" fmla="*/ 0 h 7100888"/>
              <a:gd name="connsiteX0" fmla="*/ 1497106 w 4449763"/>
              <a:gd name="connsiteY0" fmla="*/ 0 h 7199500"/>
              <a:gd name="connsiteX1" fmla="*/ 4449763 w 4449763"/>
              <a:gd name="connsiteY1" fmla="*/ 98612 h 7199500"/>
              <a:gd name="connsiteX2" fmla="*/ 4449763 w 4449763"/>
              <a:gd name="connsiteY2" fmla="*/ 7199500 h 7199500"/>
              <a:gd name="connsiteX3" fmla="*/ 0 w 4449763"/>
              <a:gd name="connsiteY3" fmla="*/ 7199500 h 7199500"/>
              <a:gd name="connsiteX4" fmla="*/ 1497106 w 4449763"/>
              <a:gd name="connsiteY4" fmla="*/ 0 h 7199500"/>
              <a:gd name="connsiteX0" fmla="*/ 1541930 w 4494587"/>
              <a:gd name="connsiteY0" fmla="*/ 0 h 7217429"/>
              <a:gd name="connsiteX1" fmla="*/ 4494587 w 4494587"/>
              <a:gd name="connsiteY1" fmla="*/ 98612 h 7217429"/>
              <a:gd name="connsiteX2" fmla="*/ 4494587 w 4494587"/>
              <a:gd name="connsiteY2" fmla="*/ 7199500 h 7217429"/>
              <a:gd name="connsiteX3" fmla="*/ 0 w 4494587"/>
              <a:gd name="connsiteY3" fmla="*/ 7217429 h 7217429"/>
              <a:gd name="connsiteX4" fmla="*/ 1541930 w 4494587"/>
              <a:gd name="connsiteY4" fmla="*/ 0 h 7217429"/>
              <a:gd name="connsiteX0" fmla="*/ 1541930 w 6637152"/>
              <a:gd name="connsiteY0" fmla="*/ 0 h 7289147"/>
              <a:gd name="connsiteX1" fmla="*/ 4494587 w 6637152"/>
              <a:gd name="connsiteY1" fmla="*/ 98612 h 7289147"/>
              <a:gd name="connsiteX2" fmla="*/ 6637152 w 6637152"/>
              <a:gd name="connsiteY2" fmla="*/ 7289147 h 7289147"/>
              <a:gd name="connsiteX3" fmla="*/ 0 w 6637152"/>
              <a:gd name="connsiteY3" fmla="*/ 7217429 h 7289147"/>
              <a:gd name="connsiteX4" fmla="*/ 1541930 w 6637152"/>
              <a:gd name="connsiteY4" fmla="*/ 0 h 7289147"/>
              <a:gd name="connsiteX0" fmla="*/ 1541930 w 6637152"/>
              <a:gd name="connsiteY0" fmla="*/ 80682 h 7369829"/>
              <a:gd name="connsiteX1" fmla="*/ 6610257 w 6637152"/>
              <a:gd name="connsiteY1" fmla="*/ 0 h 7369829"/>
              <a:gd name="connsiteX2" fmla="*/ 6637152 w 6637152"/>
              <a:gd name="connsiteY2" fmla="*/ 7369829 h 7369829"/>
              <a:gd name="connsiteX3" fmla="*/ 0 w 6637152"/>
              <a:gd name="connsiteY3" fmla="*/ 7298111 h 7369829"/>
              <a:gd name="connsiteX4" fmla="*/ 1541930 w 6637152"/>
              <a:gd name="connsiteY4" fmla="*/ 80682 h 7369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7152" h="7369829">
                <a:moveTo>
                  <a:pt x="1541930" y="80682"/>
                </a:moveTo>
                <a:lnTo>
                  <a:pt x="6610257" y="0"/>
                </a:lnTo>
                <a:lnTo>
                  <a:pt x="6637152" y="7369829"/>
                </a:lnTo>
                <a:lnTo>
                  <a:pt x="0" y="7298111"/>
                </a:lnTo>
                <a:lnTo>
                  <a:pt x="1541930" y="80682"/>
                </a:lnTo>
                <a:close/>
              </a:path>
            </a:pathLst>
          </a:custGeom>
        </p:spPr>
        <p:txBody>
          <a:bodyPr/>
          <a:lstStyle/>
          <a:p>
            <a:endParaRPr lang="en-US" dirty="0"/>
          </a:p>
        </p:txBody>
      </p:sp>
      <p:sp>
        <p:nvSpPr>
          <p:cNvPr id="11" name="Text Placeholder 9">
            <a:extLst>
              <a:ext uri="{FF2B5EF4-FFF2-40B4-BE49-F238E27FC236}">
                <a16:creationId xmlns:a16="http://schemas.microsoft.com/office/drawing/2014/main" id="{CEDFA950-8E54-1E40-A9A2-8CCF8CB7D0C3}"/>
              </a:ext>
            </a:extLst>
          </p:cNvPr>
          <p:cNvSpPr>
            <a:spLocks noGrp="1"/>
          </p:cNvSpPr>
          <p:nvPr>
            <p:ph type="body" sz="quarter" idx="12" hasCustomPrompt="1"/>
          </p:nvPr>
        </p:nvSpPr>
        <p:spPr>
          <a:xfrm>
            <a:off x="7921130" y="389873"/>
            <a:ext cx="3885391" cy="376611"/>
          </a:xfrm>
          <a:prstGeom prst="rect">
            <a:avLst/>
          </a:prstGeom>
        </p:spPr>
        <p:txBody>
          <a:bodyPr/>
          <a:lstStyle>
            <a:lvl1pPr marL="0" indent="0" algn="r">
              <a:buFont typeface="Arial" panose="020B0604020202020204" pitchFamily="34" charset="0"/>
              <a:buNone/>
              <a:defRPr sz="1500" b="0">
                <a:solidFill>
                  <a:srgbClr val="6E6259"/>
                </a:solidFill>
              </a:defRPr>
            </a:lvl1pPr>
            <a:lvl2pPr marL="457189" indent="0">
              <a:buNone/>
              <a:defRPr sz="1500">
                <a:solidFill>
                  <a:srgbClr val="6E6259"/>
                </a:solidFill>
              </a:defRPr>
            </a:lvl2pPr>
            <a:lvl3pPr marL="914377" indent="0">
              <a:buNone/>
              <a:defRPr sz="1500">
                <a:solidFill>
                  <a:srgbClr val="6E6259"/>
                </a:solidFill>
              </a:defRPr>
            </a:lvl3pPr>
            <a:lvl4pPr marL="1371566" indent="0">
              <a:buNone/>
              <a:defRPr sz="1500">
                <a:solidFill>
                  <a:srgbClr val="6E6259"/>
                </a:solidFill>
              </a:defRPr>
            </a:lvl4pPr>
            <a:lvl5pPr marL="1828754" indent="0">
              <a:buNone/>
              <a:defRPr sz="1500">
                <a:solidFill>
                  <a:srgbClr val="6E6259"/>
                </a:solidFill>
              </a:defRPr>
            </a:lvl5pPr>
          </a:lstStyle>
          <a:p>
            <a:r>
              <a:rPr lang="en-US" dirty="0"/>
              <a:t>Health</a:t>
            </a:r>
            <a:r>
              <a:rPr lang="en-US" dirty="0">
                <a:solidFill>
                  <a:srgbClr val="5C61AC"/>
                </a:solidFill>
              </a:rPr>
              <a:t> </a:t>
            </a:r>
            <a:r>
              <a:rPr lang="en-US" dirty="0">
                <a:solidFill>
                  <a:srgbClr val="5261AC"/>
                </a:solidFill>
              </a:rPr>
              <a:t>\</a:t>
            </a:r>
            <a:r>
              <a:rPr lang="en-US" dirty="0">
                <a:solidFill>
                  <a:srgbClr val="5C61AC"/>
                </a:solidFill>
              </a:rPr>
              <a:t> </a:t>
            </a:r>
            <a:r>
              <a:rPr lang="en-US" dirty="0"/>
              <a:t>Life</a:t>
            </a:r>
            <a:r>
              <a:rPr lang="en-US" dirty="0">
                <a:solidFill>
                  <a:srgbClr val="5C61AC"/>
                </a:solidFill>
              </a:rPr>
              <a:t> </a:t>
            </a:r>
            <a:r>
              <a:rPr lang="en-US" dirty="0">
                <a:solidFill>
                  <a:srgbClr val="5261AC"/>
                </a:solidFill>
              </a:rPr>
              <a:t>\</a:t>
            </a:r>
            <a:r>
              <a:rPr lang="en-US" dirty="0">
                <a:solidFill>
                  <a:srgbClr val="5C61AC"/>
                </a:solidFill>
              </a:rPr>
              <a:t> </a:t>
            </a:r>
            <a:r>
              <a:rPr lang="en-US" b="1" dirty="0">
                <a:solidFill>
                  <a:srgbClr val="5C61AC"/>
                </a:solidFill>
              </a:rPr>
              <a:t>Pensions</a:t>
            </a:r>
            <a:r>
              <a:rPr lang="en-US" dirty="0">
                <a:solidFill>
                  <a:srgbClr val="5C61AC"/>
                </a:solidFill>
              </a:rPr>
              <a:t> </a:t>
            </a:r>
            <a:r>
              <a:rPr lang="en-US" dirty="0">
                <a:solidFill>
                  <a:srgbClr val="5261AC"/>
                </a:solidFill>
              </a:rPr>
              <a:t>\</a:t>
            </a:r>
            <a:r>
              <a:rPr lang="en-US" dirty="0">
                <a:solidFill>
                  <a:srgbClr val="5C61AC"/>
                </a:solidFill>
              </a:rPr>
              <a:t> </a:t>
            </a:r>
            <a:r>
              <a:rPr lang="en-US" dirty="0"/>
              <a:t>Investments</a:t>
            </a:r>
          </a:p>
        </p:txBody>
      </p:sp>
      <p:sp>
        <p:nvSpPr>
          <p:cNvPr id="12" name="Text Placeholder 7">
            <a:extLst>
              <a:ext uri="{FF2B5EF4-FFF2-40B4-BE49-F238E27FC236}">
                <a16:creationId xmlns:a16="http://schemas.microsoft.com/office/drawing/2014/main" id="{B960B24D-10EF-0147-A77B-66C5EF7A8409}"/>
              </a:ext>
            </a:extLst>
          </p:cNvPr>
          <p:cNvSpPr>
            <a:spLocks noGrp="1"/>
          </p:cNvSpPr>
          <p:nvPr>
            <p:ph type="body" sz="quarter" idx="10"/>
          </p:nvPr>
        </p:nvSpPr>
        <p:spPr>
          <a:xfrm>
            <a:off x="839471" y="2344384"/>
            <a:ext cx="4378325" cy="3368675"/>
          </a:xfrm>
          <a:prstGeom prst="rect">
            <a:avLst/>
          </a:prstGeom>
        </p:spPr>
        <p:txBody>
          <a:bodyPr/>
          <a:lstStyle>
            <a:lvl1pPr>
              <a:defRPr>
                <a:solidFill>
                  <a:schemeClr val="bg1"/>
                </a:solidFill>
              </a:defRPr>
            </a:lvl1pPr>
            <a:lvl2pPr marL="457189" indent="0">
              <a:buNone/>
              <a:defRPr/>
            </a:lvl2pPr>
          </a:lstStyle>
          <a:p>
            <a:pPr lvl="0"/>
            <a:r>
              <a:rPr lang="en-GB" dirty="0"/>
              <a:t>Click to edit Master text styles</a:t>
            </a:r>
          </a:p>
        </p:txBody>
      </p:sp>
    </p:spTree>
    <p:extLst>
      <p:ext uri="{BB962C8B-B14F-4D97-AF65-F5344CB8AC3E}">
        <p14:creationId xmlns:p14="http://schemas.microsoft.com/office/powerpoint/2010/main" val="5944166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Interior text layout med with strapline">
    <p:spTree>
      <p:nvGrpSpPr>
        <p:cNvPr id="1" name=""/>
        <p:cNvGrpSpPr/>
        <p:nvPr/>
      </p:nvGrpSpPr>
      <p:grpSpPr>
        <a:xfrm>
          <a:off x="0" y="0"/>
          <a:ext cx="0" cy="0"/>
          <a:chOff x="0" y="0"/>
          <a:chExt cx="0" cy="0"/>
        </a:xfrm>
      </p:grpSpPr>
      <p:pic>
        <p:nvPicPr>
          <p:cNvPr id="9" name="Picture 8" descr="Text&#10;&#10;Description automatically generated with medium confidence">
            <a:extLst>
              <a:ext uri="{FF2B5EF4-FFF2-40B4-BE49-F238E27FC236}">
                <a16:creationId xmlns:a16="http://schemas.microsoft.com/office/drawing/2014/main" id="{56E99EC6-7AAA-8945-B639-2ABE96A4CE3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01431" y="5896275"/>
            <a:ext cx="2126204" cy="994000"/>
          </a:xfrm>
          <a:prstGeom prst="rect">
            <a:avLst/>
          </a:prstGeom>
        </p:spPr>
      </p:pic>
      <p:sp>
        <p:nvSpPr>
          <p:cNvPr id="15" name="Text Placeholder 14">
            <a:extLst>
              <a:ext uri="{FF2B5EF4-FFF2-40B4-BE49-F238E27FC236}">
                <a16:creationId xmlns:a16="http://schemas.microsoft.com/office/drawing/2014/main" id="{F3A811B5-D314-114E-A969-220C29723404}"/>
              </a:ext>
            </a:extLst>
          </p:cNvPr>
          <p:cNvSpPr>
            <a:spLocks noGrp="1"/>
          </p:cNvSpPr>
          <p:nvPr>
            <p:ph type="body" sz="quarter" idx="10"/>
          </p:nvPr>
        </p:nvSpPr>
        <p:spPr>
          <a:xfrm>
            <a:off x="860089" y="431404"/>
            <a:ext cx="6692179" cy="635000"/>
          </a:xfrm>
          <a:prstGeom prst="rect">
            <a:avLst/>
          </a:prstGeom>
        </p:spPr>
        <p:txBody>
          <a:bodyPr/>
          <a:lstStyle>
            <a:lvl1pPr marL="0" indent="0">
              <a:buNone/>
              <a:defRPr sz="3400" b="1">
                <a:solidFill>
                  <a:srgbClr val="5C61AC"/>
                </a:solidFill>
              </a:defRPr>
            </a:lvl1pPr>
            <a:lvl2pPr marL="457189" indent="0">
              <a:buNone/>
              <a:defRPr sz="3400" b="1">
                <a:solidFill>
                  <a:srgbClr val="2C2D8B"/>
                </a:solidFill>
              </a:defRPr>
            </a:lvl2pPr>
            <a:lvl3pPr marL="914377" indent="0">
              <a:buNone/>
              <a:defRPr sz="3400" b="1">
                <a:solidFill>
                  <a:srgbClr val="2C2D8B"/>
                </a:solidFill>
              </a:defRPr>
            </a:lvl3pPr>
            <a:lvl4pPr marL="1371566" indent="0">
              <a:buNone/>
              <a:defRPr sz="3400" b="1">
                <a:solidFill>
                  <a:srgbClr val="2C2D8B"/>
                </a:solidFill>
              </a:defRPr>
            </a:lvl4pPr>
            <a:lvl5pPr marL="1828754" indent="0">
              <a:buNone/>
              <a:defRPr sz="3400" b="1">
                <a:solidFill>
                  <a:srgbClr val="2C2D8B"/>
                </a:solidFill>
              </a:defRPr>
            </a:lvl5pPr>
          </a:lstStyle>
          <a:p>
            <a:pPr lvl="0"/>
            <a:r>
              <a:rPr lang="en-GB" dirty="0"/>
              <a:t>Click to edit Master text styles</a:t>
            </a:r>
            <a:endParaRPr lang="en-US" dirty="0"/>
          </a:p>
        </p:txBody>
      </p:sp>
      <p:sp>
        <p:nvSpPr>
          <p:cNvPr id="17" name="Text Placeholder 16">
            <a:extLst>
              <a:ext uri="{FF2B5EF4-FFF2-40B4-BE49-F238E27FC236}">
                <a16:creationId xmlns:a16="http://schemas.microsoft.com/office/drawing/2014/main" id="{C30C9B1D-F85B-1244-9D6A-C3D6569F828C}"/>
              </a:ext>
            </a:extLst>
          </p:cNvPr>
          <p:cNvSpPr>
            <a:spLocks noGrp="1"/>
          </p:cNvSpPr>
          <p:nvPr>
            <p:ph type="body" sz="quarter" idx="11" hasCustomPrompt="1"/>
          </p:nvPr>
        </p:nvSpPr>
        <p:spPr>
          <a:xfrm>
            <a:off x="892548" y="1990577"/>
            <a:ext cx="8015288" cy="3506788"/>
          </a:xfrm>
          <a:prstGeom prst="rect">
            <a:avLst/>
          </a:prstGeom>
        </p:spPr>
        <p:txBody>
          <a:bodyPr/>
          <a:lstStyle>
            <a:lvl1pPr marL="0" indent="0">
              <a:lnSpc>
                <a:spcPct val="100000"/>
              </a:lnSpc>
              <a:spcAft>
                <a:spcPts val="1333"/>
              </a:spcAft>
              <a:buNone/>
              <a:defRPr sz="2800">
                <a:solidFill>
                  <a:srgbClr val="6E6259"/>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a:lnSpc>
                <a:spcPct val="100000"/>
              </a:lnSpc>
              <a:spcAft>
                <a:spcPts val="1000"/>
              </a:spcAft>
            </a:pPr>
            <a:r>
              <a:rPr lang="en-GB" sz="2000" dirty="0">
                <a:solidFill>
                  <a:srgbClr val="2C2D8B"/>
                </a:solidFill>
              </a:rPr>
              <a:t>Lorem ipsum </a:t>
            </a:r>
            <a:r>
              <a:rPr lang="en-GB" sz="2000" dirty="0" err="1">
                <a:solidFill>
                  <a:srgbClr val="2C2D8B"/>
                </a:solidFill>
              </a:rPr>
              <a:t>dolor</a:t>
            </a:r>
            <a:r>
              <a:rPr lang="en-GB" sz="2000" dirty="0">
                <a:solidFill>
                  <a:srgbClr val="2C2D8B"/>
                </a:solidFill>
              </a:rPr>
              <a:t> sit </a:t>
            </a:r>
            <a:r>
              <a:rPr lang="en-GB" sz="2000" dirty="0" err="1">
                <a:solidFill>
                  <a:srgbClr val="2C2D8B"/>
                </a:solidFill>
              </a:rPr>
              <a:t>amet</a:t>
            </a:r>
            <a:r>
              <a:rPr lang="en-GB" sz="2000" dirty="0">
                <a:solidFill>
                  <a:srgbClr val="2C2D8B"/>
                </a:solidFill>
              </a:rPr>
              <a:t>, </a:t>
            </a:r>
            <a:r>
              <a:rPr lang="en-GB" sz="2000" dirty="0" err="1">
                <a:solidFill>
                  <a:srgbClr val="2C2D8B"/>
                </a:solidFill>
              </a:rPr>
              <a:t>consectetuer</a:t>
            </a:r>
            <a:r>
              <a:rPr lang="en-GB" sz="2000" dirty="0">
                <a:solidFill>
                  <a:srgbClr val="2C2D8B"/>
                </a:solidFill>
              </a:rPr>
              <a:t> </a:t>
            </a:r>
            <a:r>
              <a:rPr lang="en-GB" sz="2000" dirty="0" err="1">
                <a:solidFill>
                  <a:srgbClr val="2C2D8B"/>
                </a:solidFill>
              </a:rPr>
              <a:t>adipiscing</a:t>
            </a:r>
            <a:r>
              <a:rPr lang="en-GB" sz="2000" dirty="0">
                <a:solidFill>
                  <a:srgbClr val="2C2D8B"/>
                </a:solidFill>
              </a:rPr>
              <a:t> </a:t>
            </a:r>
            <a:r>
              <a:rPr lang="en-GB" sz="2000" dirty="0" err="1">
                <a:solidFill>
                  <a:srgbClr val="2C2D8B"/>
                </a:solidFill>
              </a:rPr>
              <a:t>elit</a:t>
            </a:r>
            <a:r>
              <a:rPr lang="en-GB" sz="2000" dirty="0">
                <a:solidFill>
                  <a:srgbClr val="2C2D8B"/>
                </a:solidFill>
              </a:rPr>
              <a:t>, sed </a:t>
            </a:r>
            <a:r>
              <a:rPr lang="en-GB" sz="2000" dirty="0" err="1">
                <a:solidFill>
                  <a:srgbClr val="2C2D8B"/>
                </a:solidFill>
              </a:rPr>
              <a:t>diam</a:t>
            </a:r>
            <a:r>
              <a:rPr lang="en-GB" sz="2000" dirty="0">
                <a:solidFill>
                  <a:srgbClr val="2C2D8B"/>
                </a:solidFill>
              </a:rPr>
              <a:t> nonummy </a:t>
            </a:r>
            <a:r>
              <a:rPr lang="en-GB" sz="2000" dirty="0" err="1">
                <a:solidFill>
                  <a:srgbClr val="2C2D8B"/>
                </a:solidFill>
              </a:rPr>
              <a:t>nibh</a:t>
            </a:r>
            <a:r>
              <a:rPr lang="en-GB" sz="2000" dirty="0">
                <a:solidFill>
                  <a:srgbClr val="2C2D8B"/>
                </a:solidFill>
              </a:rPr>
              <a:t> </a:t>
            </a:r>
            <a:r>
              <a:rPr lang="en-GB" sz="2000" dirty="0" err="1">
                <a:solidFill>
                  <a:srgbClr val="2C2D8B"/>
                </a:solidFill>
              </a:rPr>
              <a:t>euismod</a:t>
            </a:r>
            <a:r>
              <a:rPr lang="en-GB" sz="2000" dirty="0">
                <a:solidFill>
                  <a:srgbClr val="2C2D8B"/>
                </a:solidFill>
              </a:rPr>
              <a:t>.</a:t>
            </a:r>
          </a:p>
          <a:p>
            <a:pPr>
              <a:lnSpc>
                <a:spcPct val="100000"/>
              </a:lnSpc>
              <a:spcAft>
                <a:spcPts val="1000"/>
              </a:spcAft>
            </a:pPr>
            <a:r>
              <a:rPr lang="en-US" sz="2400" b="1" dirty="0">
                <a:solidFill>
                  <a:srgbClr val="2C2D8B"/>
                </a:solidFill>
              </a:rPr>
              <a:t>First steps</a:t>
            </a:r>
          </a:p>
          <a:p>
            <a:pPr>
              <a:lnSpc>
                <a:spcPct val="100000"/>
              </a:lnSpc>
              <a:spcAft>
                <a:spcPts val="1000"/>
              </a:spcAft>
            </a:pPr>
            <a:r>
              <a:rPr lang="en-US" sz="1800" dirty="0">
                <a:solidFill>
                  <a:srgbClr val="6E6259"/>
                </a:solidFill>
              </a:rPr>
              <a:t>Lorem ipsum dolor sit </a:t>
            </a:r>
            <a:r>
              <a:rPr lang="en-US" sz="1800" dirty="0" err="1">
                <a:solidFill>
                  <a:srgbClr val="6E6259"/>
                </a:solidFill>
              </a:rPr>
              <a:t>amet</a:t>
            </a:r>
            <a:r>
              <a:rPr lang="en-US" sz="1800" dirty="0">
                <a:solidFill>
                  <a:srgbClr val="6E6259"/>
                </a:solidFill>
              </a:rPr>
              <a:t>, </a:t>
            </a:r>
            <a:r>
              <a:rPr lang="en-US" sz="1800" dirty="0" err="1">
                <a:solidFill>
                  <a:srgbClr val="6E6259"/>
                </a:solidFill>
              </a:rPr>
              <a:t>consectetuer</a:t>
            </a:r>
            <a:r>
              <a:rPr lang="en-US" sz="1800" dirty="0">
                <a:solidFill>
                  <a:srgbClr val="6E6259"/>
                </a:solidFill>
              </a:rPr>
              <a:t> </a:t>
            </a:r>
            <a:r>
              <a:rPr lang="en-US" sz="1800" dirty="0" err="1">
                <a:solidFill>
                  <a:srgbClr val="6E6259"/>
                </a:solidFill>
              </a:rPr>
              <a:t>adipiscing</a:t>
            </a:r>
            <a:r>
              <a:rPr lang="en-US" sz="1800" dirty="0">
                <a:solidFill>
                  <a:srgbClr val="6E6259"/>
                </a:solidFill>
              </a:rPr>
              <a:t> </a:t>
            </a:r>
            <a:r>
              <a:rPr lang="en-US" sz="1800" dirty="0" err="1">
                <a:solidFill>
                  <a:srgbClr val="6E6259"/>
                </a:solidFill>
              </a:rPr>
              <a:t>elit</a:t>
            </a:r>
            <a:r>
              <a:rPr lang="en-US" sz="1800" dirty="0">
                <a:solidFill>
                  <a:srgbClr val="6E6259"/>
                </a:solidFill>
              </a:rPr>
              <a:t>, sed diam nonummy </a:t>
            </a:r>
            <a:r>
              <a:rPr lang="en-US" sz="1800" dirty="0" err="1">
                <a:solidFill>
                  <a:srgbClr val="6E6259"/>
                </a:solidFill>
              </a:rPr>
              <a:t>nibh</a:t>
            </a:r>
            <a:r>
              <a:rPr lang="en-US" sz="1800" dirty="0">
                <a:solidFill>
                  <a:srgbClr val="6E6259"/>
                </a:solidFill>
              </a:rPr>
              <a:t> </a:t>
            </a:r>
            <a:r>
              <a:rPr lang="en-US" sz="1800" dirty="0" err="1">
                <a:solidFill>
                  <a:srgbClr val="6E6259"/>
                </a:solidFill>
              </a:rPr>
              <a:t>euismod</a:t>
            </a:r>
            <a:r>
              <a:rPr lang="en-US" sz="1800" dirty="0">
                <a:solidFill>
                  <a:srgbClr val="6E6259"/>
                </a:solidFill>
              </a:rPr>
              <a:t> </a:t>
            </a:r>
            <a:r>
              <a:rPr lang="en-US" sz="1800" dirty="0" err="1">
                <a:solidFill>
                  <a:srgbClr val="6E6259"/>
                </a:solidFill>
              </a:rPr>
              <a:t>tincidunt</a:t>
            </a:r>
            <a:r>
              <a:rPr lang="en-US" sz="1800" dirty="0">
                <a:solidFill>
                  <a:srgbClr val="6E6259"/>
                </a:solidFill>
              </a:rPr>
              <a:t> </a:t>
            </a:r>
            <a:r>
              <a:rPr lang="en-US" sz="1800" dirty="0" err="1">
                <a:solidFill>
                  <a:srgbClr val="6E6259"/>
                </a:solidFill>
              </a:rPr>
              <a:t>ut</a:t>
            </a:r>
            <a:r>
              <a:rPr lang="en-US" sz="1800" dirty="0">
                <a:solidFill>
                  <a:srgbClr val="6E6259"/>
                </a:solidFill>
              </a:rPr>
              <a:t> </a:t>
            </a:r>
            <a:r>
              <a:rPr lang="en-US" sz="1800" dirty="0" err="1">
                <a:solidFill>
                  <a:srgbClr val="6E6259"/>
                </a:solidFill>
              </a:rPr>
              <a:t>laoreet</a:t>
            </a:r>
            <a:r>
              <a:rPr lang="en-US" sz="1800" dirty="0">
                <a:solidFill>
                  <a:srgbClr val="6E6259"/>
                </a:solidFill>
              </a:rPr>
              <a:t> dolore magna </a:t>
            </a:r>
            <a:r>
              <a:rPr lang="en-US" sz="1800" dirty="0" err="1">
                <a:solidFill>
                  <a:srgbClr val="6E6259"/>
                </a:solidFill>
              </a:rPr>
              <a:t>aliquam</a:t>
            </a:r>
            <a:r>
              <a:rPr lang="en-US" sz="1800" dirty="0">
                <a:solidFill>
                  <a:srgbClr val="6E6259"/>
                </a:solidFill>
              </a:rPr>
              <a:t> </a:t>
            </a:r>
            <a:r>
              <a:rPr lang="en-US" sz="1800" dirty="0" err="1">
                <a:solidFill>
                  <a:srgbClr val="6E6259"/>
                </a:solidFill>
              </a:rPr>
              <a:t>erat</a:t>
            </a:r>
            <a:r>
              <a:rPr lang="en-US" sz="1800" dirty="0">
                <a:solidFill>
                  <a:srgbClr val="6E6259"/>
                </a:solidFill>
              </a:rPr>
              <a:t>.</a:t>
            </a:r>
          </a:p>
          <a:p>
            <a:pPr>
              <a:lnSpc>
                <a:spcPct val="100000"/>
              </a:lnSpc>
            </a:pPr>
            <a:r>
              <a:rPr lang="en-US" sz="2400" b="1" dirty="0">
                <a:solidFill>
                  <a:srgbClr val="2C2D8B"/>
                </a:solidFill>
              </a:rPr>
              <a:t>Second Principles</a:t>
            </a:r>
          </a:p>
          <a:p>
            <a:pPr>
              <a:lnSpc>
                <a:spcPct val="100000"/>
              </a:lnSpc>
            </a:pPr>
            <a:r>
              <a:rPr lang="en-US" sz="1800" dirty="0">
                <a:solidFill>
                  <a:srgbClr val="6E6259"/>
                </a:solidFill>
              </a:rPr>
              <a:t>Lorem ipsum dolor sit </a:t>
            </a:r>
            <a:r>
              <a:rPr lang="en-US" sz="1800" dirty="0" err="1">
                <a:solidFill>
                  <a:srgbClr val="6E6259"/>
                </a:solidFill>
              </a:rPr>
              <a:t>amet</a:t>
            </a:r>
            <a:r>
              <a:rPr lang="en-US" sz="1800" dirty="0">
                <a:solidFill>
                  <a:srgbClr val="6E6259"/>
                </a:solidFill>
              </a:rPr>
              <a:t>, </a:t>
            </a:r>
            <a:r>
              <a:rPr lang="en-US" sz="1800" dirty="0" err="1">
                <a:solidFill>
                  <a:srgbClr val="6E6259"/>
                </a:solidFill>
              </a:rPr>
              <a:t>consectetuer</a:t>
            </a:r>
            <a:r>
              <a:rPr lang="en-US" sz="1800" dirty="0">
                <a:solidFill>
                  <a:srgbClr val="6E6259"/>
                </a:solidFill>
              </a:rPr>
              <a:t> </a:t>
            </a:r>
            <a:r>
              <a:rPr lang="en-US" sz="1800" dirty="0" err="1">
                <a:solidFill>
                  <a:srgbClr val="6E6259"/>
                </a:solidFill>
              </a:rPr>
              <a:t>adipiscing</a:t>
            </a:r>
            <a:r>
              <a:rPr lang="en-US" sz="1800" dirty="0">
                <a:solidFill>
                  <a:srgbClr val="6E6259"/>
                </a:solidFill>
              </a:rPr>
              <a:t> </a:t>
            </a:r>
            <a:r>
              <a:rPr lang="en-US" sz="1800" dirty="0" err="1">
                <a:solidFill>
                  <a:srgbClr val="6E6259"/>
                </a:solidFill>
              </a:rPr>
              <a:t>elit</a:t>
            </a:r>
            <a:r>
              <a:rPr lang="en-US" sz="1800" dirty="0">
                <a:solidFill>
                  <a:srgbClr val="6E6259"/>
                </a:solidFill>
              </a:rPr>
              <a:t>, sed diam nonummy </a:t>
            </a:r>
            <a:r>
              <a:rPr lang="en-US" sz="1800" dirty="0" err="1">
                <a:solidFill>
                  <a:srgbClr val="6E6259"/>
                </a:solidFill>
              </a:rPr>
              <a:t>nibh</a:t>
            </a:r>
            <a:r>
              <a:rPr lang="en-US" sz="1800" dirty="0">
                <a:solidFill>
                  <a:srgbClr val="6E6259"/>
                </a:solidFill>
              </a:rPr>
              <a:t> </a:t>
            </a:r>
            <a:r>
              <a:rPr lang="en-US" sz="1800" dirty="0" err="1">
                <a:solidFill>
                  <a:srgbClr val="6E6259"/>
                </a:solidFill>
              </a:rPr>
              <a:t>euismod</a:t>
            </a:r>
            <a:r>
              <a:rPr lang="en-US" sz="1800" dirty="0">
                <a:solidFill>
                  <a:srgbClr val="6E6259"/>
                </a:solidFill>
              </a:rPr>
              <a:t> </a:t>
            </a:r>
            <a:r>
              <a:rPr lang="en-US" sz="1800" dirty="0" err="1">
                <a:solidFill>
                  <a:srgbClr val="6E6259"/>
                </a:solidFill>
              </a:rPr>
              <a:t>tincidunt</a:t>
            </a:r>
            <a:r>
              <a:rPr lang="en-US" sz="1800" dirty="0">
                <a:solidFill>
                  <a:srgbClr val="6E6259"/>
                </a:solidFill>
              </a:rPr>
              <a:t> </a:t>
            </a:r>
            <a:r>
              <a:rPr lang="en-US" sz="1800" dirty="0" err="1">
                <a:solidFill>
                  <a:srgbClr val="6E6259"/>
                </a:solidFill>
              </a:rPr>
              <a:t>ut</a:t>
            </a:r>
            <a:r>
              <a:rPr lang="en-US" sz="1800" dirty="0">
                <a:solidFill>
                  <a:srgbClr val="6E6259"/>
                </a:solidFill>
              </a:rPr>
              <a:t> </a:t>
            </a:r>
            <a:r>
              <a:rPr lang="en-US" sz="1800" dirty="0" err="1">
                <a:solidFill>
                  <a:srgbClr val="6E6259"/>
                </a:solidFill>
              </a:rPr>
              <a:t>laoreet</a:t>
            </a:r>
            <a:r>
              <a:rPr lang="en-US" sz="1800" dirty="0">
                <a:solidFill>
                  <a:srgbClr val="6E6259"/>
                </a:solidFill>
              </a:rPr>
              <a:t> dolore magna </a:t>
            </a:r>
            <a:r>
              <a:rPr lang="en-US" sz="1800" dirty="0" err="1">
                <a:solidFill>
                  <a:srgbClr val="6E6259"/>
                </a:solidFill>
              </a:rPr>
              <a:t>aliquam</a:t>
            </a:r>
            <a:r>
              <a:rPr lang="en-US" sz="1800" dirty="0">
                <a:solidFill>
                  <a:srgbClr val="6E6259"/>
                </a:solidFill>
              </a:rPr>
              <a:t> </a:t>
            </a:r>
            <a:r>
              <a:rPr lang="en-US" sz="1800" dirty="0" err="1">
                <a:solidFill>
                  <a:srgbClr val="6E6259"/>
                </a:solidFill>
              </a:rPr>
              <a:t>erat</a:t>
            </a:r>
            <a:r>
              <a:rPr lang="en-US" sz="1800" dirty="0">
                <a:solidFill>
                  <a:srgbClr val="6E6259"/>
                </a:solidFill>
              </a:rPr>
              <a:t>.</a:t>
            </a:r>
          </a:p>
        </p:txBody>
      </p:sp>
      <p:cxnSp>
        <p:nvCxnSpPr>
          <p:cNvPr id="24" name="Straight Connector 23">
            <a:extLst>
              <a:ext uri="{FF2B5EF4-FFF2-40B4-BE49-F238E27FC236}">
                <a16:creationId xmlns:a16="http://schemas.microsoft.com/office/drawing/2014/main" id="{D653897F-D318-5C4E-8A54-02F6F7FA8040}"/>
              </a:ext>
            </a:extLst>
          </p:cNvPr>
          <p:cNvCxnSpPr>
            <a:cxnSpLocks/>
          </p:cNvCxnSpPr>
          <p:nvPr userDrawn="1"/>
        </p:nvCxnSpPr>
        <p:spPr>
          <a:xfrm>
            <a:off x="8787379" y="0"/>
            <a:ext cx="170355" cy="690680"/>
          </a:xfrm>
          <a:prstGeom prst="line">
            <a:avLst/>
          </a:prstGeom>
          <a:ln w="12700">
            <a:solidFill>
              <a:srgbClr val="5C61AC">
                <a:alpha val="50196"/>
              </a:srgb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10A77D0-C55B-504D-A467-E970B08EADDF}"/>
              </a:ext>
            </a:extLst>
          </p:cNvPr>
          <p:cNvSpPr txBox="1"/>
          <p:nvPr userDrawn="1"/>
        </p:nvSpPr>
        <p:spPr>
          <a:xfrm>
            <a:off x="8957734" y="262127"/>
            <a:ext cx="3234265" cy="30777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400" dirty="0">
                <a:solidFill>
                  <a:srgbClr val="6E6259"/>
                </a:solidFill>
              </a:rPr>
              <a:t>Helping people build better futures</a:t>
            </a:r>
            <a:endParaRPr lang="en-US" sz="1400" dirty="0">
              <a:solidFill>
                <a:srgbClr val="6E6259"/>
              </a:solidFill>
            </a:endParaRPr>
          </a:p>
        </p:txBody>
      </p:sp>
      <p:sp>
        <p:nvSpPr>
          <p:cNvPr id="10" name="Slide Number Placeholder 5">
            <a:extLst>
              <a:ext uri="{FF2B5EF4-FFF2-40B4-BE49-F238E27FC236}">
                <a16:creationId xmlns:a16="http://schemas.microsoft.com/office/drawing/2014/main" id="{A9E397AD-BA1B-6043-AAA8-9BA1934C95E9}"/>
              </a:ext>
            </a:extLst>
          </p:cNvPr>
          <p:cNvSpPr>
            <a:spLocks noGrp="1"/>
          </p:cNvSpPr>
          <p:nvPr>
            <p:ph type="sldNum" sz="quarter" idx="4"/>
          </p:nvPr>
        </p:nvSpPr>
        <p:spPr>
          <a:xfrm>
            <a:off x="417473" y="6368404"/>
            <a:ext cx="452859" cy="365125"/>
          </a:xfrm>
          <a:prstGeom prst="rect">
            <a:avLst/>
          </a:prstGeom>
        </p:spPr>
        <p:txBody>
          <a:bodyPr/>
          <a:lstStyle>
            <a:lvl1pPr algn="r">
              <a:defRPr sz="1400">
                <a:solidFill>
                  <a:srgbClr val="6E6259"/>
                </a:solidFill>
              </a:defRPr>
            </a:lvl1pPr>
          </a:lstStyle>
          <a:p>
            <a:fld id="{7C03740C-C44E-9A4C-BFBE-17CCF94B0B05}" type="slidenum">
              <a:rPr lang="en-US" smtClean="0"/>
              <a:pPr/>
              <a:t>‹#›</a:t>
            </a:fld>
            <a:endParaRPr lang="en-US" dirty="0"/>
          </a:p>
        </p:txBody>
      </p:sp>
      <p:cxnSp>
        <p:nvCxnSpPr>
          <p:cNvPr id="11" name="Straight Connector 10">
            <a:extLst>
              <a:ext uri="{FF2B5EF4-FFF2-40B4-BE49-F238E27FC236}">
                <a16:creationId xmlns:a16="http://schemas.microsoft.com/office/drawing/2014/main" id="{DC88D9A1-F034-2F4A-BAB9-A207317B7EDB}"/>
              </a:ext>
            </a:extLst>
          </p:cNvPr>
          <p:cNvCxnSpPr>
            <a:cxnSpLocks/>
          </p:cNvCxnSpPr>
          <p:nvPr userDrawn="1"/>
        </p:nvCxnSpPr>
        <p:spPr>
          <a:xfrm>
            <a:off x="879512" y="6414571"/>
            <a:ext cx="112007" cy="526056"/>
          </a:xfrm>
          <a:prstGeom prst="line">
            <a:avLst/>
          </a:prstGeom>
          <a:ln w="12700">
            <a:solidFill>
              <a:srgbClr val="5C61A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9391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erior text layout med">
    <p:spTree>
      <p:nvGrpSpPr>
        <p:cNvPr id="1" name=""/>
        <p:cNvGrpSpPr/>
        <p:nvPr/>
      </p:nvGrpSpPr>
      <p:grpSpPr>
        <a:xfrm>
          <a:off x="0" y="0"/>
          <a:ext cx="0" cy="0"/>
          <a:chOff x="0" y="0"/>
          <a:chExt cx="0" cy="0"/>
        </a:xfrm>
      </p:grpSpPr>
      <p:pic>
        <p:nvPicPr>
          <p:cNvPr id="9" name="Picture 8" descr="Text&#10;&#10;Description automatically generated with medium confidence">
            <a:extLst>
              <a:ext uri="{FF2B5EF4-FFF2-40B4-BE49-F238E27FC236}">
                <a16:creationId xmlns:a16="http://schemas.microsoft.com/office/drawing/2014/main" id="{56E99EC6-7AAA-8945-B639-2ABE96A4CE3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01431" y="5896275"/>
            <a:ext cx="2126204" cy="994000"/>
          </a:xfrm>
          <a:prstGeom prst="rect">
            <a:avLst/>
          </a:prstGeom>
        </p:spPr>
      </p:pic>
      <p:sp>
        <p:nvSpPr>
          <p:cNvPr id="15" name="Text Placeholder 14">
            <a:extLst>
              <a:ext uri="{FF2B5EF4-FFF2-40B4-BE49-F238E27FC236}">
                <a16:creationId xmlns:a16="http://schemas.microsoft.com/office/drawing/2014/main" id="{F3A811B5-D314-114E-A969-220C29723404}"/>
              </a:ext>
            </a:extLst>
          </p:cNvPr>
          <p:cNvSpPr>
            <a:spLocks noGrp="1"/>
          </p:cNvSpPr>
          <p:nvPr>
            <p:ph type="body" sz="quarter" idx="10"/>
          </p:nvPr>
        </p:nvSpPr>
        <p:spPr>
          <a:xfrm>
            <a:off x="860090" y="431404"/>
            <a:ext cx="8456613" cy="635000"/>
          </a:xfrm>
          <a:prstGeom prst="rect">
            <a:avLst/>
          </a:prstGeom>
        </p:spPr>
        <p:txBody>
          <a:bodyPr/>
          <a:lstStyle>
            <a:lvl1pPr marL="0" indent="0">
              <a:buNone/>
              <a:defRPr sz="3400" b="1">
                <a:solidFill>
                  <a:srgbClr val="5C61AC"/>
                </a:solidFill>
              </a:defRPr>
            </a:lvl1pPr>
            <a:lvl2pPr marL="457189" indent="0">
              <a:buNone/>
              <a:defRPr sz="3400" b="1">
                <a:solidFill>
                  <a:srgbClr val="2C2D8B"/>
                </a:solidFill>
              </a:defRPr>
            </a:lvl2pPr>
            <a:lvl3pPr marL="914377" indent="0">
              <a:buNone/>
              <a:defRPr sz="3400" b="1">
                <a:solidFill>
                  <a:srgbClr val="2C2D8B"/>
                </a:solidFill>
              </a:defRPr>
            </a:lvl3pPr>
            <a:lvl4pPr marL="1371566" indent="0">
              <a:buNone/>
              <a:defRPr sz="3400" b="1">
                <a:solidFill>
                  <a:srgbClr val="2C2D8B"/>
                </a:solidFill>
              </a:defRPr>
            </a:lvl4pPr>
            <a:lvl5pPr marL="1828754" indent="0">
              <a:buNone/>
              <a:defRPr sz="3400" b="1">
                <a:solidFill>
                  <a:srgbClr val="2C2D8B"/>
                </a:solidFill>
              </a:defRPr>
            </a:lvl5pPr>
          </a:lstStyle>
          <a:p>
            <a:pPr lvl="0"/>
            <a:r>
              <a:rPr lang="en-GB" dirty="0"/>
              <a:t>Click to edit Master text styles</a:t>
            </a:r>
            <a:endParaRPr lang="en-US" dirty="0"/>
          </a:p>
        </p:txBody>
      </p:sp>
      <p:sp>
        <p:nvSpPr>
          <p:cNvPr id="17" name="Text Placeholder 16">
            <a:extLst>
              <a:ext uri="{FF2B5EF4-FFF2-40B4-BE49-F238E27FC236}">
                <a16:creationId xmlns:a16="http://schemas.microsoft.com/office/drawing/2014/main" id="{C30C9B1D-F85B-1244-9D6A-C3D6569F828C}"/>
              </a:ext>
            </a:extLst>
          </p:cNvPr>
          <p:cNvSpPr>
            <a:spLocks noGrp="1"/>
          </p:cNvSpPr>
          <p:nvPr>
            <p:ph type="body" sz="quarter" idx="11" hasCustomPrompt="1"/>
          </p:nvPr>
        </p:nvSpPr>
        <p:spPr>
          <a:xfrm>
            <a:off x="892548" y="1990577"/>
            <a:ext cx="8015288" cy="3506788"/>
          </a:xfrm>
          <a:prstGeom prst="rect">
            <a:avLst/>
          </a:prstGeom>
        </p:spPr>
        <p:txBody>
          <a:bodyPr/>
          <a:lstStyle>
            <a:lvl1pPr marL="0" indent="0">
              <a:lnSpc>
                <a:spcPct val="100000"/>
              </a:lnSpc>
              <a:spcAft>
                <a:spcPts val="1333"/>
              </a:spcAft>
              <a:buNone/>
              <a:defRPr sz="2800">
                <a:solidFill>
                  <a:srgbClr val="5C61AC"/>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a:lnSpc>
                <a:spcPct val="100000"/>
              </a:lnSpc>
              <a:spcAft>
                <a:spcPts val="1000"/>
              </a:spcAft>
            </a:pPr>
            <a:r>
              <a:rPr lang="en-GB" sz="2000" dirty="0">
                <a:solidFill>
                  <a:srgbClr val="2C2D8B"/>
                </a:solidFill>
              </a:rPr>
              <a:t>Lorem ipsum </a:t>
            </a:r>
            <a:r>
              <a:rPr lang="en-GB" sz="2000" dirty="0" err="1">
                <a:solidFill>
                  <a:srgbClr val="2C2D8B"/>
                </a:solidFill>
              </a:rPr>
              <a:t>dolor</a:t>
            </a:r>
            <a:r>
              <a:rPr lang="en-GB" sz="2000" dirty="0">
                <a:solidFill>
                  <a:srgbClr val="2C2D8B"/>
                </a:solidFill>
              </a:rPr>
              <a:t> sit </a:t>
            </a:r>
            <a:r>
              <a:rPr lang="en-GB" sz="2000" dirty="0" err="1">
                <a:solidFill>
                  <a:srgbClr val="2C2D8B"/>
                </a:solidFill>
              </a:rPr>
              <a:t>amet</a:t>
            </a:r>
            <a:r>
              <a:rPr lang="en-GB" sz="2000" dirty="0">
                <a:solidFill>
                  <a:srgbClr val="2C2D8B"/>
                </a:solidFill>
              </a:rPr>
              <a:t>, </a:t>
            </a:r>
            <a:r>
              <a:rPr lang="en-GB" sz="2000" dirty="0" err="1">
                <a:solidFill>
                  <a:srgbClr val="2C2D8B"/>
                </a:solidFill>
              </a:rPr>
              <a:t>consectetuer</a:t>
            </a:r>
            <a:r>
              <a:rPr lang="en-GB" sz="2000" dirty="0">
                <a:solidFill>
                  <a:srgbClr val="2C2D8B"/>
                </a:solidFill>
              </a:rPr>
              <a:t> </a:t>
            </a:r>
            <a:r>
              <a:rPr lang="en-GB" sz="2000" dirty="0" err="1">
                <a:solidFill>
                  <a:srgbClr val="2C2D8B"/>
                </a:solidFill>
              </a:rPr>
              <a:t>adipiscing</a:t>
            </a:r>
            <a:r>
              <a:rPr lang="en-GB" sz="2000" dirty="0">
                <a:solidFill>
                  <a:srgbClr val="2C2D8B"/>
                </a:solidFill>
              </a:rPr>
              <a:t> </a:t>
            </a:r>
            <a:r>
              <a:rPr lang="en-GB" sz="2000" dirty="0" err="1">
                <a:solidFill>
                  <a:srgbClr val="2C2D8B"/>
                </a:solidFill>
              </a:rPr>
              <a:t>elit</a:t>
            </a:r>
            <a:r>
              <a:rPr lang="en-GB" sz="2000" dirty="0">
                <a:solidFill>
                  <a:srgbClr val="2C2D8B"/>
                </a:solidFill>
              </a:rPr>
              <a:t>, sed </a:t>
            </a:r>
            <a:r>
              <a:rPr lang="en-GB" sz="2000" dirty="0" err="1">
                <a:solidFill>
                  <a:srgbClr val="2C2D8B"/>
                </a:solidFill>
              </a:rPr>
              <a:t>diam</a:t>
            </a:r>
            <a:r>
              <a:rPr lang="en-GB" sz="2000" dirty="0">
                <a:solidFill>
                  <a:srgbClr val="2C2D8B"/>
                </a:solidFill>
              </a:rPr>
              <a:t> nonummy </a:t>
            </a:r>
            <a:r>
              <a:rPr lang="en-GB" sz="2000" dirty="0" err="1">
                <a:solidFill>
                  <a:srgbClr val="2C2D8B"/>
                </a:solidFill>
              </a:rPr>
              <a:t>nibh</a:t>
            </a:r>
            <a:r>
              <a:rPr lang="en-GB" sz="2000" dirty="0">
                <a:solidFill>
                  <a:srgbClr val="2C2D8B"/>
                </a:solidFill>
              </a:rPr>
              <a:t> </a:t>
            </a:r>
            <a:r>
              <a:rPr lang="en-GB" sz="2000" dirty="0" err="1">
                <a:solidFill>
                  <a:srgbClr val="2C2D8B"/>
                </a:solidFill>
              </a:rPr>
              <a:t>euismod</a:t>
            </a:r>
            <a:r>
              <a:rPr lang="en-GB" sz="2000" dirty="0">
                <a:solidFill>
                  <a:srgbClr val="2C2D8B"/>
                </a:solidFill>
              </a:rPr>
              <a:t>.</a:t>
            </a:r>
          </a:p>
          <a:p>
            <a:pPr>
              <a:lnSpc>
                <a:spcPct val="100000"/>
              </a:lnSpc>
              <a:spcAft>
                <a:spcPts val="1000"/>
              </a:spcAft>
            </a:pPr>
            <a:r>
              <a:rPr lang="en-US" sz="2400" b="1" dirty="0">
                <a:solidFill>
                  <a:srgbClr val="2C2D8B"/>
                </a:solidFill>
              </a:rPr>
              <a:t>First steps</a:t>
            </a:r>
          </a:p>
          <a:p>
            <a:pPr>
              <a:lnSpc>
                <a:spcPct val="100000"/>
              </a:lnSpc>
              <a:spcAft>
                <a:spcPts val="1000"/>
              </a:spcAft>
            </a:pPr>
            <a:r>
              <a:rPr lang="en-US" sz="1800" dirty="0">
                <a:solidFill>
                  <a:srgbClr val="6E6259"/>
                </a:solidFill>
              </a:rPr>
              <a:t>Lorem ipsum dolor sit </a:t>
            </a:r>
            <a:r>
              <a:rPr lang="en-US" sz="1800" dirty="0" err="1">
                <a:solidFill>
                  <a:srgbClr val="6E6259"/>
                </a:solidFill>
              </a:rPr>
              <a:t>amet</a:t>
            </a:r>
            <a:r>
              <a:rPr lang="en-US" sz="1800" dirty="0">
                <a:solidFill>
                  <a:srgbClr val="6E6259"/>
                </a:solidFill>
              </a:rPr>
              <a:t>, </a:t>
            </a:r>
            <a:r>
              <a:rPr lang="en-US" sz="1800" dirty="0" err="1">
                <a:solidFill>
                  <a:srgbClr val="6E6259"/>
                </a:solidFill>
              </a:rPr>
              <a:t>consectetuer</a:t>
            </a:r>
            <a:r>
              <a:rPr lang="en-US" sz="1800" dirty="0">
                <a:solidFill>
                  <a:srgbClr val="6E6259"/>
                </a:solidFill>
              </a:rPr>
              <a:t> </a:t>
            </a:r>
            <a:r>
              <a:rPr lang="en-US" sz="1800" dirty="0" err="1">
                <a:solidFill>
                  <a:srgbClr val="6E6259"/>
                </a:solidFill>
              </a:rPr>
              <a:t>adipiscing</a:t>
            </a:r>
            <a:r>
              <a:rPr lang="en-US" sz="1800" dirty="0">
                <a:solidFill>
                  <a:srgbClr val="6E6259"/>
                </a:solidFill>
              </a:rPr>
              <a:t> </a:t>
            </a:r>
            <a:r>
              <a:rPr lang="en-US" sz="1800" dirty="0" err="1">
                <a:solidFill>
                  <a:srgbClr val="6E6259"/>
                </a:solidFill>
              </a:rPr>
              <a:t>elit</a:t>
            </a:r>
            <a:r>
              <a:rPr lang="en-US" sz="1800" dirty="0">
                <a:solidFill>
                  <a:srgbClr val="6E6259"/>
                </a:solidFill>
              </a:rPr>
              <a:t>, sed diam nonummy </a:t>
            </a:r>
            <a:r>
              <a:rPr lang="en-US" sz="1800" dirty="0" err="1">
                <a:solidFill>
                  <a:srgbClr val="6E6259"/>
                </a:solidFill>
              </a:rPr>
              <a:t>nibh</a:t>
            </a:r>
            <a:r>
              <a:rPr lang="en-US" sz="1800" dirty="0">
                <a:solidFill>
                  <a:srgbClr val="6E6259"/>
                </a:solidFill>
              </a:rPr>
              <a:t> </a:t>
            </a:r>
            <a:r>
              <a:rPr lang="en-US" sz="1800" dirty="0" err="1">
                <a:solidFill>
                  <a:srgbClr val="6E6259"/>
                </a:solidFill>
              </a:rPr>
              <a:t>euismod</a:t>
            </a:r>
            <a:r>
              <a:rPr lang="en-US" sz="1800" dirty="0">
                <a:solidFill>
                  <a:srgbClr val="6E6259"/>
                </a:solidFill>
              </a:rPr>
              <a:t> </a:t>
            </a:r>
            <a:r>
              <a:rPr lang="en-US" sz="1800" dirty="0" err="1">
                <a:solidFill>
                  <a:srgbClr val="6E6259"/>
                </a:solidFill>
              </a:rPr>
              <a:t>tincidunt</a:t>
            </a:r>
            <a:r>
              <a:rPr lang="en-US" sz="1800" dirty="0">
                <a:solidFill>
                  <a:srgbClr val="6E6259"/>
                </a:solidFill>
              </a:rPr>
              <a:t> </a:t>
            </a:r>
            <a:r>
              <a:rPr lang="en-US" sz="1800" dirty="0" err="1">
                <a:solidFill>
                  <a:srgbClr val="6E6259"/>
                </a:solidFill>
              </a:rPr>
              <a:t>ut</a:t>
            </a:r>
            <a:r>
              <a:rPr lang="en-US" sz="1800" dirty="0">
                <a:solidFill>
                  <a:srgbClr val="6E6259"/>
                </a:solidFill>
              </a:rPr>
              <a:t> </a:t>
            </a:r>
            <a:r>
              <a:rPr lang="en-US" sz="1800" dirty="0" err="1">
                <a:solidFill>
                  <a:srgbClr val="6E6259"/>
                </a:solidFill>
              </a:rPr>
              <a:t>laoreet</a:t>
            </a:r>
            <a:r>
              <a:rPr lang="en-US" sz="1800" dirty="0">
                <a:solidFill>
                  <a:srgbClr val="6E6259"/>
                </a:solidFill>
              </a:rPr>
              <a:t> dolore magna </a:t>
            </a:r>
            <a:r>
              <a:rPr lang="en-US" sz="1800" dirty="0" err="1">
                <a:solidFill>
                  <a:srgbClr val="6E6259"/>
                </a:solidFill>
              </a:rPr>
              <a:t>aliquam</a:t>
            </a:r>
            <a:r>
              <a:rPr lang="en-US" sz="1800" dirty="0">
                <a:solidFill>
                  <a:srgbClr val="6E6259"/>
                </a:solidFill>
              </a:rPr>
              <a:t> </a:t>
            </a:r>
            <a:r>
              <a:rPr lang="en-US" sz="1800" dirty="0" err="1">
                <a:solidFill>
                  <a:srgbClr val="6E6259"/>
                </a:solidFill>
              </a:rPr>
              <a:t>erat</a:t>
            </a:r>
            <a:r>
              <a:rPr lang="en-US" sz="1800" dirty="0">
                <a:solidFill>
                  <a:srgbClr val="6E6259"/>
                </a:solidFill>
              </a:rPr>
              <a:t>.</a:t>
            </a:r>
          </a:p>
          <a:p>
            <a:pPr>
              <a:lnSpc>
                <a:spcPct val="100000"/>
              </a:lnSpc>
            </a:pPr>
            <a:r>
              <a:rPr lang="en-US" sz="2400" b="1" dirty="0">
                <a:solidFill>
                  <a:srgbClr val="2C2D8B"/>
                </a:solidFill>
              </a:rPr>
              <a:t>Second Principles</a:t>
            </a:r>
          </a:p>
          <a:p>
            <a:pPr>
              <a:lnSpc>
                <a:spcPct val="100000"/>
              </a:lnSpc>
            </a:pPr>
            <a:r>
              <a:rPr lang="en-US" sz="1800" dirty="0">
                <a:solidFill>
                  <a:srgbClr val="6E6259"/>
                </a:solidFill>
              </a:rPr>
              <a:t>Lorem ipsum dolor sit </a:t>
            </a:r>
            <a:r>
              <a:rPr lang="en-US" sz="1800" dirty="0" err="1">
                <a:solidFill>
                  <a:srgbClr val="6E6259"/>
                </a:solidFill>
              </a:rPr>
              <a:t>amet</a:t>
            </a:r>
            <a:r>
              <a:rPr lang="en-US" sz="1800" dirty="0">
                <a:solidFill>
                  <a:srgbClr val="6E6259"/>
                </a:solidFill>
              </a:rPr>
              <a:t>, </a:t>
            </a:r>
            <a:r>
              <a:rPr lang="en-US" sz="1800" dirty="0" err="1">
                <a:solidFill>
                  <a:srgbClr val="6E6259"/>
                </a:solidFill>
              </a:rPr>
              <a:t>consectetuer</a:t>
            </a:r>
            <a:r>
              <a:rPr lang="en-US" sz="1800" dirty="0">
                <a:solidFill>
                  <a:srgbClr val="6E6259"/>
                </a:solidFill>
              </a:rPr>
              <a:t> </a:t>
            </a:r>
            <a:r>
              <a:rPr lang="en-US" sz="1800" dirty="0" err="1">
                <a:solidFill>
                  <a:srgbClr val="6E6259"/>
                </a:solidFill>
              </a:rPr>
              <a:t>adipiscing</a:t>
            </a:r>
            <a:r>
              <a:rPr lang="en-US" sz="1800" dirty="0">
                <a:solidFill>
                  <a:srgbClr val="6E6259"/>
                </a:solidFill>
              </a:rPr>
              <a:t> </a:t>
            </a:r>
            <a:r>
              <a:rPr lang="en-US" sz="1800" dirty="0" err="1">
                <a:solidFill>
                  <a:srgbClr val="6E6259"/>
                </a:solidFill>
              </a:rPr>
              <a:t>elit</a:t>
            </a:r>
            <a:r>
              <a:rPr lang="en-US" sz="1800" dirty="0">
                <a:solidFill>
                  <a:srgbClr val="6E6259"/>
                </a:solidFill>
              </a:rPr>
              <a:t>, sed diam nonummy </a:t>
            </a:r>
            <a:r>
              <a:rPr lang="en-US" sz="1800" dirty="0" err="1">
                <a:solidFill>
                  <a:srgbClr val="6E6259"/>
                </a:solidFill>
              </a:rPr>
              <a:t>nibh</a:t>
            </a:r>
            <a:r>
              <a:rPr lang="en-US" sz="1800" dirty="0">
                <a:solidFill>
                  <a:srgbClr val="6E6259"/>
                </a:solidFill>
              </a:rPr>
              <a:t> </a:t>
            </a:r>
            <a:r>
              <a:rPr lang="en-US" sz="1800" dirty="0" err="1">
                <a:solidFill>
                  <a:srgbClr val="6E6259"/>
                </a:solidFill>
              </a:rPr>
              <a:t>euismod</a:t>
            </a:r>
            <a:r>
              <a:rPr lang="en-US" sz="1800" dirty="0">
                <a:solidFill>
                  <a:srgbClr val="6E6259"/>
                </a:solidFill>
              </a:rPr>
              <a:t> </a:t>
            </a:r>
            <a:r>
              <a:rPr lang="en-US" sz="1800" dirty="0" err="1">
                <a:solidFill>
                  <a:srgbClr val="6E6259"/>
                </a:solidFill>
              </a:rPr>
              <a:t>tincidunt</a:t>
            </a:r>
            <a:r>
              <a:rPr lang="en-US" sz="1800" dirty="0">
                <a:solidFill>
                  <a:srgbClr val="6E6259"/>
                </a:solidFill>
              </a:rPr>
              <a:t> </a:t>
            </a:r>
            <a:r>
              <a:rPr lang="en-US" sz="1800" dirty="0" err="1">
                <a:solidFill>
                  <a:srgbClr val="6E6259"/>
                </a:solidFill>
              </a:rPr>
              <a:t>ut</a:t>
            </a:r>
            <a:r>
              <a:rPr lang="en-US" sz="1800" dirty="0">
                <a:solidFill>
                  <a:srgbClr val="6E6259"/>
                </a:solidFill>
              </a:rPr>
              <a:t> </a:t>
            </a:r>
            <a:r>
              <a:rPr lang="en-US" sz="1800" dirty="0" err="1">
                <a:solidFill>
                  <a:srgbClr val="6E6259"/>
                </a:solidFill>
              </a:rPr>
              <a:t>laoreet</a:t>
            </a:r>
            <a:r>
              <a:rPr lang="en-US" sz="1800" dirty="0">
                <a:solidFill>
                  <a:srgbClr val="6E6259"/>
                </a:solidFill>
              </a:rPr>
              <a:t> dolore magna </a:t>
            </a:r>
            <a:r>
              <a:rPr lang="en-US" sz="1800" dirty="0" err="1">
                <a:solidFill>
                  <a:srgbClr val="6E6259"/>
                </a:solidFill>
              </a:rPr>
              <a:t>aliquam</a:t>
            </a:r>
            <a:r>
              <a:rPr lang="en-US" sz="1800" dirty="0">
                <a:solidFill>
                  <a:srgbClr val="6E6259"/>
                </a:solidFill>
              </a:rPr>
              <a:t> </a:t>
            </a:r>
            <a:r>
              <a:rPr lang="en-US" sz="1800" dirty="0" err="1">
                <a:solidFill>
                  <a:srgbClr val="6E6259"/>
                </a:solidFill>
              </a:rPr>
              <a:t>erat</a:t>
            </a:r>
            <a:r>
              <a:rPr lang="en-US" sz="1800" dirty="0">
                <a:solidFill>
                  <a:srgbClr val="6E6259"/>
                </a:solidFill>
              </a:rPr>
              <a:t>.</a:t>
            </a:r>
          </a:p>
        </p:txBody>
      </p:sp>
      <p:sp>
        <p:nvSpPr>
          <p:cNvPr id="21" name="Slide Number Placeholder 5">
            <a:extLst>
              <a:ext uri="{FF2B5EF4-FFF2-40B4-BE49-F238E27FC236}">
                <a16:creationId xmlns:a16="http://schemas.microsoft.com/office/drawing/2014/main" id="{15029F1C-5BC5-884F-A7EF-B216B1AD7F61}"/>
              </a:ext>
            </a:extLst>
          </p:cNvPr>
          <p:cNvSpPr>
            <a:spLocks noGrp="1"/>
          </p:cNvSpPr>
          <p:nvPr>
            <p:ph type="sldNum" sz="quarter" idx="4"/>
          </p:nvPr>
        </p:nvSpPr>
        <p:spPr>
          <a:xfrm>
            <a:off x="417473" y="6368404"/>
            <a:ext cx="452859" cy="365125"/>
          </a:xfrm>
          <a:prstGeom prst="rect">
            <a:avLst/>
          </a:prstGeom>
        </p:spPr>
        <p:txBody>
          <a:bodyPr/>
          <a:lstStyle>
            <a:lvl1pPr algn="r">
              <a:defRPr sz="1400">
                <a:solidFill>
                  <a:srgbClr val="6E6259"/>
                </a:solidFill>
              </a:defRPr>
            </a:lvl1pPr>
          </a:lstStyle>
          <a:p>
            <a:fld id="{7C03740C-C44E-9A4C-BFBE-17CCF94B0B05}" type="slidenum">
              <a:rPr lang="en-US" smtClean="0"/>
              <a:pPr/>
              <a:t>‹#›</a:t>
            </a:fld>
            <a:endParaRPr lang="en-US" dirty="0"/>
          </a:p>
        </p:txBody>
      </p:sp>
      <p:cxnSp>
        <p:nvCxnSpPr>
          <p:cNvPr id="7" name="Straight Connector 6">
            <a:extLst>
              <a:ext uri="{FF2B5EF4-FFF2-40B4-BE49-F238E27FC236}">
                <a16:creationId xmlns:a16="http://schemas.microsoft.com/office/drawing/2014/main" id="{D3299682-A116-9541-9499-145545035B0D}"/>
              </a:ext>
            </a:extLst>
          </p:cNvPr>
          <p:cNvCxnSpPr>
            <a:cxnSpLocks/>
          </p:cNvCxnSpPr>
          <p:nvPr userDrawn="1"/>
        </p:nvCxnSpPr>
        <p:spPr>
          <a:xfrm>
            <a:off x="879512" y="6414571"/>
            <a:ext cx="112007" cy="526056"/>
          </a:xfrm>
          <a:prstGeom prst="line">
            <a:avLst/>
          </a:prstGeom>
          <a:ln w="12700">
            <a:solidFill>
              <a:srgbClr val="5C61A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142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column and style chart">
    <p:spTree>
      <p:nvGrpSpPr>
        <p:cNvPr id="1" name=""/>
        <p:cNvGrpSpPr/>
        <p:nvPr/>
      </p:nvGrpSpPr>
      <p:grpSpPr>
        <a:xfrm>
          <a:off x="0" y="0"/>
          <a:ext cx="0" cy="0"/>
          <a:chOff x="0" y="0"/>
          <a:chExt cx="0" cy="0"/>
        </a:xfrm>
      </p:grpSpPr>
      <p:pic>
        <p:nvPicPr>
          <p:cNvPr id="9" name="Picture 8" descr="Text&#10;&#10;Description automatically generated with medium confidence">
            <a:extLst>
              <a:ext uri="{FF2B5EF4-FFF2-40B4-BE49-F238E27FC236}">
                <a16:creationId xmlns:a16="http://schemas.microsoft.com/office/drawing/2014/main" id="{56E99EC6-7AAA-8945-B639-2ABE96A4CE3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01431" y="5896275"/>
            <a:ext cx="2126204" cy="994000"/>
          </a:xfrm>
          <a:prstGeom prst="rect">
            <a:avLst/>
          </a:prstGeom>
        </p:spPr>
      </p:pic>
      <p:sp>
        <p:nvSpPr>
          <p:cNvPr id="7" name="Text Placeholder 14">
            <a:extLst>
              <a:ext uri="{FF2B5EF4-FFF2-40B4-BE49-F238E27FC236}">
                <a16:creationId xmlns:a16="http://schemas.microsoft.com/office/drawing/2014/main" id="{3804FDEA-AE7B-B34B-9AF9-D780199FA9DC}"/>
              </a:ext>
            </a:extLst>
          </p:cNvPr>
          <p:cNvSpPr>
            <a:spLocks noGrp="1"/>
          </p:cNvSpPr>
          <p:nvPr>
            <p:ph type="body" sz="quarter" idx="10"/>
          </p:nvPr>
        </p:nvSpPr>
        <p:spPr>
          <a:xfrm>
            <a:off x="860089" y="431404"/>
            <a:ext cx="6692179" cy="635000"/>
          </a:xfrm>
          <a:prstGeom prst="rect">
            <a:avLst/>
          </a:prstGeom>
        </p:spPr>
        <p:txBody>
          <a:bodyPr/>
          <a:lstStyle>
            <a:lvl1pPr marL="0" indent="0">
              <a:buNone/>
              <a:defRPr sz="3400" b="1">
                <a:solidFill>
                  <a:srgbClr val="5C61AC"/>
                </a:solidFill>
              </a:defRPr>
            </a:lvl1pPr>
            <a:lvl2pPr marL="457189" indent="0">
              <a:buNone/>
              <a:defRPr sz="3400" b="1">
                <a:solidFill>
                  <a:srgbClr val="2C2D8B"/>
                </a:solidFill>
              </a:defRPr>
            </a:lvl2pPr>
            <a:lvl3pPr marL="914377" indent="0">
              <a:buNone/>
              <a:defRPr sz="3400" b="1">
                <a:solidFill>
                  <a:srgbClr val="2C2D8B"/>
                </a:solidFill>
              </a:defRPr>
            </a:lvl3pPr>
            <a:lvl4pPr marL="1371566" indent="0">
              <a:buNone/>
              <a:defRPr sz="3400" b="1">
                <a:solidFill>
                  <a:srgbClr val="2C2D8B"/>
                </a:solidFill>
              </a:defRPr>
            </a:lvl4pPr>
            <a:lvl5pPr marL="1828754" indent="0">
              <a:buNone/>
              <a:defRPr sz="3400" b="1">
                <a:solidFill>
                  <a:srgbClr val="2C2D8B"/>
                </a:solidFill>
              </a:defRPr>
            </a:lvl5pPr>
          </a:lstStyle>
          <a:p>
            <a:pPr lvl="0"/>
            <a:r>
              <a:rPr lang="en-GB" dirty="0"/>
              <a:t>Click to edit Master text styles</a:t>
            </a:r>
            <a:endParaRPr lang="en-US" dirty="0"/>
          </a:p>
        </p:txBody>
      </p:sp>
      <p:sp>
        <p:nvSpPr>
          <p:cNvPr id="8" name="Text Placeholder 4">
            <a:extLst>
              <a:ext uri="{FF2B5EF4-FFF2-40B4-BE49-F238E27FC236}">
                <a16:creationId xmlns:a16="http://schemas.microsoft.com/office/drawing/2014/main" id="{FAC5EC9E-5AB5-2843-BA69-330940E692F4}"/>
              </a:ext>
            </a:extLst>
          </p:cNvPr>
          <p:cNvSpPr>
            <a:spLocks noGrp="1"/>
          </p:cNvSpPr>
          <p:nvPr>
            <p:ph type="body" sz="quarter" idx="12"/>
          </p:nvPr>
        </p:nvSpPr>
        <p:spPr>
          <a:xfrm>
            <a:off x="1316416" y="2077932"/>
            <a:ext cx="4707595" cy="3174440"/>
          </a:xfrm>
          <a:prstGeom prst="rect">
            <a:avLst/>
          </a:prstGeom>
        </p:spPr>
        <p:txBody>
          <a:bodyPr/>
          <a:lstStyle>
            <a:lvl1pPr marL="0" indent="0">
              <a:lnSpc>
                <a:spcPct val="100000"/>
              </a:lnSpc>
              <a:spcBef>
                <a:spcPts val="0"/>
              </a:spcBef>
              <a:spcAft>
                <a:spcPts val="1600"/>
              </a:spcAft>
              <a:buNone/>
              <a:defRPr>
                <a:solidFill>
                  <a:srgbClr val="6E6259"/>
                </a:solidFill>
              </a:defRPr>
            </a:lvl1pPr>
          </a:lstStyle>
          <a:p>
            <a:pPr>
              <a:lnSpc>
                <a:spcPct val="100000"/>
              </a:lnSpc>
              <a:spcBef>
                <a:spcPts val="0"/>
              </a:spcBef>
              <a:spcAft>
                <a:spcPts val="1200"/>
              </a:spcAft>
            </a:pPr>
            <a:r>
              <a:rPr lang="en-US" sz="2400" b="1" dirty="0">
                <a:solidFill>
                  <a:srgbClr val="2C2D8B"/>
                </a:solidFill>
              </a:rPr>
              <a:t>Decreasing life cover</a:t>
            </a:r>
          </a:p>
          <a:p>
            <a:pPr>
              <a:lnSpc>
                <a:spcPct val="100000"/>
              </a:lnSpc>
              <a:spcBef>
                <a:spcPts val="0"/>
              </a:spcBef>
              <a:spcAft>
                <a:spcPts val="1200"/>
              </a:spcAft>
            </a:pPr>
            <a:r>
              <a:rPr lang="en-US" sz="1800" dirty="0"/>
              <a:t>Lorem ipsum dolor sit </a:t>
            </a:r>
            <a:r>
              <a:rPr lang="en-US" sz="1800" dirty="0" err="1"/>
              <a:t>amet</a:t>
            </a:r>
            <a:r>
              <a:rPr lang="en-US" sz="1800" dirty="0"/>
              <a:t>, </a:t>
            </a:r>
            <a:r>
              <a:rPr lang="en-US" sz="1800" dirty="0" err="1"/>
              <a:t>consectetuer</a:t>
            </a:r>
            <a:r>
              <a:rPr lang="en-US" sz="1800" dirty="0"/>
              <a:t> </a:t>
            </a:r>
            <a:r>
              <a:rPr lang="en-US" sz="1800" dirty="0" err="1"/>
              <a:t>adipiscing</a:t>
            </a:r>
            <a:r>
              <a:rPr lang="en-US" sz="1800" dirty="0"/>
              <a:t> </a:t>
            </a:r>
            <a:r>
              <a:rPr lang="en-US" sz="1800" dirty="0" err="1"/>
              <a:t>elit</a:t>
            </a:r>
            <a:r>
              <a:rPr lang="en-US" sz="1800" dirty="0"/>
              <a:t>, sed diam nonummy nibh </a:t>
            </a:r>
            <a:r>
              <a:rPr lang="en-US" sz="1800" dirty="0" err="1"/>
              <a:t>euismod</a:t>
            </a:r>
            <a:r>
              <a:rPr lang="en-US" sz="1800" dirty="0"/>
              <a:t> </a:t>
            </a:r>
            <a:r>
              <a:rPr lang="en-US" sz="1800" dirty="0" err="1"/>
              <a:t>tincidunt</a:t>
            </a:r>
            <a:r>
              <a:rPr lang="en-US" sz="1800" dirty="0"/>
              <a:t> </a:t>
            </a:r>
            <a:r>
              <a:rPr lang="en-US" sz="1800" dirty="0" err="1"/>
              <a:t>ut</a:t>
            </a:r>
            <a:r>
              <a:rPr lang="en-US" sz="1800" dirty="0"/>
              <a:t> </a:t>
            </a:r>
            <a:r>
              <a:rPr lang="en-US" sz="1800" dirty="0" err="1"/>
              <a:t>laoreet</a:t>
            </a:r>
            <a:r>
              <a:rPr lang="en-US" sz="1800" dirty="0"/>
              <a:t> dolore magna </a:t>
            </a:r>
            <a:r>
              <a:rPr lang="en-US" sz="1800" dirty="0" err="1"/>
              <a:t>euismod</a:t>
            </a:r>
            <a:r>
              <a:rPr lang="en-US" sz="1800" dirty="0"/>
              <a:t> </a:t>
            </a:r>
            <a:r>
              <a:rPr lang="en-US" sz="1800" dirty="0" err="1"/>
              <a:t>tincidunt</a:t>
            </a:r>
            <a:r>
              <a:rPr lang="en-US" sz="1800" dirty="0"/>
              <a:t> </a:t>
            </a:r>
            <a:r>
              <a:rPr lang="en-US" sz="1800" dirty="0" err="1"/>
              <a:t>ut</a:t>
            </a:r>
            <a:r>
              <a:rPr lang="en-US" sz="1800" dirty="0"/>
              <a:t> lorem ipsum dolor sit </a:t>
            </a:r>
            <a:r>
              <a:rPr lang="en-US" sz="1800" dirty="0" err="1"/>
              <a:t>amet</a:t>
            </a:r>
            <a:r>
              <a:rPr lang="en-US" sz="1800" dirty="0"/>
              <a:t>, </a:t>
            </a:r>
            <a:r>
              <a:rPr lang="en-US" sz="1800" dirty="0" err="1"/>
              <a:t>consectetuer</a:t>
            </a:r>
            <a:r>
              <a:rPr lang="en-US" sz="1800" dirty="0"/>
              <a:t> </a:t>
            </a:r>
            <a:r>
              <a:rPr lang="en-US" sz="1800" dirty="0" err="1"/>
              <a:t>adipiscing</a:t>
            </a:r>
            <a:r>
              <a:rPr lang="en-US" sz="1800" dirty="0"/>
              <a:t> </a:t>
            </a:r>
            <a:r>
              <a:rPr lang="en-US" sz="1800" dirty="0" err="1"/>
              <a:t>elit</a:t>
            </a:r>
            <a:r>
              <a:rPr lang="en-US" sz="1800" dirty="0"/>
              <a:t>, sed diam nonummy nibh </a:t>
            </a:r>
            <a:r>
              <a:rPr lang="en-US" sz="1800" dirty="0" err="1"/>
              <a:t>euismod</a:t>
            </a:r>
            <a:r>
              <a:rPr lang="en-US" sz="1800" dirty="0"/>
              <a:t> </a:t>
            </a:r>
            <a:r>
              <a:rPr lang="en-US" sz="1800" dirty="0" err="1"/>
              <a:t>tincidunt</a:t>
            </a:r>
            <a:r>
              <a:rPr lang="en-US" sz="1800" dirty="0"/>
              <a:t> </a:t>
            </a:r>
            <a:r>
              <a:rPr lang="en-US" sz="1800" dirty="0" err="1"/>
              <a:t>ut</a:t>
            </a:r>
            <a:r>
              <a:rPr lang="en-US" sz="1800" dirty="0"/>
              <a:t> </a:t>
            </a:r>
            <a:r>
              <a:rPr lang="en-US" sz="1800" dirty="0" err="1"/>
              <a:t>laoreet</a:t>
            </a:r>
            <a:r>
              <a:rPr lang="en-US" sz="1800" dirty="0"/>
              <a:t> dolore magna </a:t>
            </a:r>
            <a:r>
              <a:rPr lang="en-US" sz="1800" dirty="0" err="1"/>
              <a:t>aliquam</a:t>
            </a:r>
            <a:r>
              <a:rPr lang="en-US" sz="1800" dirty="0"/>
              <a:t> </a:t>
            </a:r>
            <a:r>
              <a:rPr lang="en-US" sz="1800" dirty="0" err="1"/>
              <a:t>erat</a:t>
            </a:r>
            <a:r>
              <a:rPr lang="en-US" sz="1800" dirty="0"/>
              <a:t>.</a:t>
            </a:r>
          </a:p>
          <a:p>
            <a:pPr>
              <a:lnSpc>
                <a:spcPct val="100000"/>
              </a:lnSpc>
              <a:spcBef>
                <a:spcPts val="0"/>
              </a:spcBef>
              <a:spcAft>
                <a:spcPts val="1200"/>
              </a:spcAft>
            </a:pPr>
            <a:endParaRPr lang="en-US" sz="3400" b="1" dirty="0">
              <a:solidFill>
                <a:srgbClr val="2C2D8B"/>
              </a:solidFill>
            </a:endParaRPr>
          </a:p>
        </p:txBody>
      </p:sp>
      <p:sp>
        <p:nvSpPr>
          <p:cNvPr id="10" name="Chart Placeholder 2">
            <a:extLst>
              <a:ext uri="{FF2B5EF4-FFF2-40B4-BE49-F238E27FC236}">
                <a16:creationId xmlns:a16="http://schemas.microsoft.com/office/drawing/2014/main" id="{E27727A4-099E-5543-A49C-CF8A47EE590B}"/>
              </a:ext>
            </a:extLst>
          </p:cNvPr>
          <p:cNvSpPr>
            <a:spLocks noGrp="1"/>
          </p:cNvSpPr>
          <p:nvPr>
            <p:ph type="chart" sz="quarter" idx="13"/>
          </p:nvPr>
        </p:nvSpPr>
        <p:spPr>
          <a:xfrm>
            <a:off x="6326201" y="2079938"/>
            <a:ext cx="4822992" cy="3175769"/>
          </a:xfrm>
          <a:prstGeom prst="rect">
            <a:avLst/>
          </a:prstGeom>
        </p:spPr>
        <p:txBody>
          <a:bodyPr/>
          <a:lstStyle/>
          <a:p>
            <a:endParaRPr lang="en-US" dirty="0"/>
          </a:p>
        </p:txBody>
      </p:sp>
      <p:sp>
        <p:nvSpPr>
          <p:cNvPr id="11" name="Slide Number Placeholder 5">
            <a:extLst>
              <a:ext uri="{FF2B5EF4-FFF2-40B4-BE49-F238E27FC236}">
                <a16:creationId xmlns:a16="http://schemas.microsoft.com/office/drawing/2014/main" id="{DF54DC79-219E-AE4B-BF63-0D921AB30D58}"/>
              </a:ext>
            </a:extLst>
          </p:cNvPr>
          <p:cNvSpPr>
            <a:spLocks noGrp="1"/>
          </p:cNvSpPr>
          <p:nvPr>
            <p:ph type="sldNum" sz="quarter" idx="4"/>
          </p:nvPr>
        </p:nvSpPr>
        <p:spPr>
          <a:xfrm>
            <a:off x="417473" y="6368404"/>
            <a:ext cx="452859" cy="365125"/>
          </a:xfrm>
          <a:prstGeom prst="rect">
            <a:avLst/>
          </a:prstGeom>
        </p:spPr>
        <p:txBody>
          <a:bodyPr/>
          <a:lstStyle>
            <a:lvl1pPr algn="r">
              <a:defRPr sz="1400">
                <a:solidFill>
                  <a:srgbClr val="6E6259"/>
                </a:solidFill>
              </a:defRPr>
            </a:lvl1pPr>
          </a:lstStyle>
          <a:p>
            <a:fld id="{7C03740C-C44E-9A4C-BFBE-17CCF94B0B05}" type="slidenum">
              <a:rPr lang="en-US" smtClean="0"/>
              <a:pPr/>
              <a:t>‹#›</a:t>
            </a:fld>
            <a:endParaRPr lang="en-US" dirty="0"/>
          </a:p>
        </p:txBody>
      </p:sp>
      <p:cxnSp>
        <p:nvCxnSpPr>
          <p:cNvPr id="13" name="Straight Connector 12">
            <a:extLst>
              <a:ext uri="{FF2B5EF4-FFF2-40B4-BE49-F238E27FC236}">
                <a16:creationId xmlns:a16="http://schemas.microsoft.com/office/drawing/2014/main" id="{4809EB32-0E97-8046-9C8B-99DD94E6F1E8}"/>
              </a:ext>
            </a:extLst>
          </p:cNvPr>
          <p:cNvCxnSpPr>
            <a:cxnSpLocks/>
          </p:cNvCxnSpPr>
          <p:nvPr userDrawn="1"/>
        </p:nvCxnSpPr>
        <p:spPr>
          <a:xfrm>
            <a:off x="879512" y="6414571"/>
            <a:ext cx="112007" cy="526056"/>
          </a:xfrm>
          <a:prstGeom prst="line">
            <a:avLst/>
          </a:prstGeom>
          <a:ln w="12700">
            <a:solidFill>
              <a:srgbClr val="5C61A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2888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erior text layout med +pic">
    <p:spTree>
      <p:nvGrpSpPr>
        <p:cNvPr id="1" name=""/>
        <p:cNvGrpSpPr/>
        <p:nvPr/>
      </p:nvGrpSpPr>
      <p:grpSpPr>
        <a:xfrm>
          <a:off x="0" y="0"/>
          <a:ext cx="0" cy="0"/>
          <a:chOff x="0" y="0"/>
          <a:chExt cx="0" cy="0"/>
        </a:xfrm>
      </p:grpSpPr>
      <p:pic>
        <p:nvPicPr>
          <p:cNvPr id="9" name="Picture 8" descr="Text&#10;&#10;Description automatically generated with medium confidence">
            <a:extLst>
              <a:ext uri="{FF2B5EF4-FFF2-40B4-BE49-F238E27FC236}">
                <a16:creationId xmlns:a16="http://schemas.microsoft.com/office/drawing/2014/main" id="{56E99EC6-7AAA-8945-B639-2ABE96A4CE3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01431" y="5896275"/>
            <a:ext cx="2126204" cy="994000"/>
          </a:xfrm>
          <a:prstGeom prst="rect">
            <a:avLst/>
          </a:prstGeom>
        </p:spPr>
      </p:pic>
      <p:sp>
        <p:nvSpPr>
          <p:cNvPr id="15" name="Text Placeholder 14">
            <a:extLst>
              <a:ext uri="{FF2B5EF4-FFF2-40B4-BE49-F238E27FC236}">
                <a16:creationId xmlns:a16="http://schemas.microsoft.com/office/drawing/2014/main" id="{F3A811B5-D314-114E-A969-220C29723404}"/>
              </a:ext>
            </a:extLst>
          </p:cNvPr>
          <p:cNvSpPr>
            <a:spLocks noGrp="1"/>
          </p:cNvSpPr>
          <p:nvPr>
            <p:ph type="body" sz="quarter" idx="10"/>
          </p:nvPr>
        </p:nvSpPr>
        <p:spPr>
          <a:xfrm>
            <a:off x="860090" y="431404"/>
            <a:ext cx="8456613" cy="635000"/>
          </a:xfrm>
          <a:prstGeom prst="rect">
            <a:avLst/>
          </a:prstGeom>
        </p:spPr>
        <p:txBody>
          <a:bodyPr/>
          <a:lstStyle>
            <a:lvl1pPr marL="0" indent="0">
              <a:buNone/>
              <a:defRPr sz="3400" b="1">
                <a:solidFill>
                  <a:srgbClr val="5C61AC"/>
                </a:solidFill>
              </a:defRPr>
            </a:lvl1pPr>
            <a:lvl2pPr marL="457189" indent="0">
              <a:buNone/>
              <a:defRPr sz="3400" b="1">
                <a:solidFill>
                  <a:srgbClr val="2C2D8B"/>
                </a:solidFill>
              </a:defRPr>
            </a:lvl2pPr>
            <a:lvl3pPr marL="914377" indent="0">
              <a:buNone/>
              <a:defRPr sz="3400" b="1">
                <a:solidFill>
                  <a:srgbClr val="2C2D8B"/>
                </a:solidFill>
              </a:defRPr>
            </a:lvl3pPr>
            <a:lvl4pPr marL="1371566" indent="0">
              <a:buNone/>
              <a:defRPr sz="3400" b="1">
                <a:solidFill>
                  <a:srgbClr val="2C2D8B"/>
                </a:solidFill>
              </a:defRPr>
            </a:lvl4pPr>
            <a:lvl5pPr marL="1828754" indent="0">
              <a:buNone/>
              <a:defRPr sz="3400" b="1">
                <a:solidFill>
                  <a:srgbClr val="2C2D8B"/>
                </a:solidFill>
              </a:defRPr>
            </a:lvl5pPr>
          </a:lstStyle>
          <a:p>
            <a:pPr lvl="0"/>
            <a:r>
              <a:rPr lang="en-GB" dirty="0"/>
              <a:t>Click to edit Master text styles</a:t>
            </a:r>
            <a:endParaRPr lang="en-US" dirty="0"/>
          </a:p>
        </p:txBody>
      </p:sp>
      <p:sp>
        <p:nvSpPr>
          <p:cNvPr id="17" name="Text Placeholder 16">
            <a:extLst>
              <a:ext uri="{FF2B5EF4-FFF2-40B4-BE49-F238E27FC236}">
                <a16:creationId xmlns:a16="http://schemas.microsoft.com/office/drawing/2014/main" id="{C30C9B1D-F85B-1244-9D6A-C3D6569F828C}"/>
              </a:ext>
            </a:extLst>
          </p:cNvPr>
          <p:cNvSpPr>
            <a:spLocks noGrp="1"/>
          </p:cNvSpPr>
          <p:nvPr>
            <p:ph type="body" sz="quarter" idx="11" hasCustomPrompt="1"/>
          </p:nvPr>
        </p:nvSpPr>
        <p:spPr>
          <a:xfrm>
            <a:off x="892548" y="1990577"/>
            <a:ext cx="8015288" cy="3506788"/>
          </a:xfrm>
          <a:prstGeom prst="rect">
            <a:avLst/>
          </a:prstGeom>
        </p:spPr>
        <p:txBody>
          <a:bodyPr/>
          <a:lstStyle>
            <a:lvl1pPr marL="0" indent="0">
              <a:lnSpc>
                <a:spcPct val="100000"/>
              </a:lnSpc>
              <a:spcAft>
                <a:spcPts val="1333"/>
              </a:spcAft>
              <a:buNone/>
              <a:defRPr sz="2800">
                <a:solidFill>
                  <a:srgbClr val="5C61AC"/>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a:lnSpc>
                <a:spcPct val="100000"/>
              </a:lnSpc>
              <a:spcAft>
                <a:spcPts val="1000"/>
              </a:spcAft>
            </a:pPr>
            <a:r>
              <a:rPr lang="en-GB" sz="2000" dirty="0">
                <a:solidFill>
                  <a:srgbClr val="2C2D8B"/>
                </a:solidFill>
              </a:rPr>
              <a:t>Lorem ipsum </a:t>
            </a:r>
            <a:r>
              <a:rPr lang="en-GB" sz="2000" dirty="0" err="1">
                <a:solidFill>
                  <a:srgbClr val="2C2D8B"/>
                </a:solidFill>
              </a:rPr>
              <a:t>dolor</a:t>
            </a:r>
            <a:r>
              <a:rPr lang="en-GB" sz="2000" dirty="0">
                <a:solidFill>
                  <a:srgbClr val="2C2D8B"/>
                </a:solidFill>
              </a:rPr>
              <a:t> sit </a:t>
            </a:r>
            <a:r>
              <a:rPr lang="en-GB" sz="2000" dirty="0" err="1">
                <a:solidFill>
                  <a:srgbClr val="2C2D8B"/>
                </a:solidFill>
              </a:rPr>
              <a:t>amet</a:t>
            </a:r>
            <a:r>
              <a:rPr lang="en-GB" sz="2000" dirty="0">
                <a:solidFill>
                  <a:srgbClr val="2C2D8B"/>
                </a:solidFill>
              </a:rPr>
              <a:t>, </a:t>
            </a:r>
            <a:r>
              <a:rPr lang="en-GB" sz="2000" dirty="0" err="1">
                <a:solidFill>
                  <a:srgbClr val="2C2D8B"/>
                </a:solidFill>
              </a:rPr>
              <a:t>consectetuer</a:t>
            </a:r>
            <a:r>
              <a:rPr lang="en-GB" sz="2000" dirty="0">
                <a:solidFill>
                  <a:srgbClr val="2C2D8B"/>
                </a:solidFill>
              </a:rPr>
              <a:t> </a:t>
            </a:r>
            <a:r>
              <a:rPr lang="en-GB" sz="2000" dirty="0" err="1">
                <a:solidFill>
                  <a:srgbClr val="2C2D8B"/>
                </a:solidFill>
              </a:rPr>
              <a:t>adipiscing</a:t>
            </a:r>
            <a:r>
              <a:rPr lang="en-GB" sz="2000" dirty="0">
                <a:solidFill>
                  <a:srgbClr val="2C2D8B"/>
                </a:solidFill>
              </a:rPr>
              <a:t> </a:t>
            </a:r>
            <a:r>
              <a:rPr lang="en-GB" sz="2000" dirty="0" err="1">
                <a:solidFill>
                  <a:srgbClr val="2C2D8B"/>
                </a:solidFill>
              </a:rPr>
              <a:t>elit</a:t>
            </a:r>
            <a:r>
              <a:rPr lang="en-GB" sz="2000" dirty="0">
                <a:solidFill>
                  <a:srgbClr val="2C2D8B"/>
                </a:solidFill>
              </a:rPr>
              <a:t>, sed </a:t>
            </a:r>
            <a:r>
              <a:rPr lang="en-GB" sz="2000" dirty="0" err="1">
                <a:solidFill>
                  <a:srgbClr val="2C2D8B"/>
                </a:solidFill>
              </a:rPr>
              <a:t>diam</a:t>
            </a:r>
            <a:r>
              <a:rPr lang="en-GB" sz="2000" dirty="0">
                <a:solidFill>
                  <a:srgbClr val="2C2D8B"/>
                </a:solidFill>
              </a:rPr>
              <a:t> nonummy </a:t>
            </a:r>
            <a:r>
              <a:rPr lang="en-GB" sz="2000" dirty="0" err="1">
                <a:solidFill>
                  <a:srgbClr val="2C2D8B"/>
                </a:solidFill>
              </a:rPr>
              <a:t>nibh</a:t>
            </a:r>
            <a:r>
              <a:rPr lang="en-GB" sz="2000" dirty="0">
                <a:solidFill>
                  <a:srgbClr val="2C2D8B"/>
                </a:solidFill>
              </a:rPr>
              <a:t> </a:t>
            </a:r>
            <a:r>
              <a:rPr lang="en-GB" sz="2000" dirty="0" err="1">
                <a:solidFill>
                  <a:srgbClr val="2C2D8B"/>
                </a:solidFill>
              </a:rPr>
              <a:t>euismod</a:t>
            </a:r>
            <a:r>
              <a:rPr lang="en-GB" sz="2000" dirty="0">
                <a:solidFill>
                  <a:srgbClr val="2C2D8B"/>
                </a:solidFill>
              </a:rPr>
              <a:t>.</a:t>
            </a:r>
          </a:p>
          <a:p>
            <a:pPr>
              <a:lnSpc>
                <a:spcPct val="100000"/>
              </a:lnSpc>
              <a:spcAft>
                <a:spcPts val="1000"/>
              </a:spcAft>
            </a:pPr>
            <a:r>
              <a:rPr lang="en-US" sz="2400" b="1" dirty="0">
                <a:solidFill>
                  <a:srgbClr val="2C2D8B"/>
                </a:solidFill>
              </a:rPr>
              <a:t>First steps</a:t>
            </a:r>
          </a:p>
          <a:p>
            <a:pPr>
              <a:lnSpc>
                <a:spcPct val="100000"/>
              </a:lnSpc>
              <a:spcAft>
                <a:spcPts val="1000"/>
              </a:spcAft>
            </a:pPr>
            <a:r>
              <a:rPr lang="en-US" sz="1800" dirty="0">
                <a:solidFill>
                  <a:srgbClr val="6E6259"/>
                </a:solidFill>
              </a:rPr>
              <a:t>Lorem ipsum dolor sit </a:t>
            </a:r>
            <a:r>
              <a:rPr lang="en-US" sz="1800" dirty="0" err="1">
                <a:solidFill>
                  <a:srgbClr val="6E6259"/>
                </a:solidFill>
              </a:rPr>
              <a:t>amet</a:t>
            </a:r>
            <a:r>
              <a:rPr lang="en-US" sz="1800" dirty="0">
                <a:solidFill>
                  <a:srgbClr val="6E6259"/>
                </a:solidFill>
              </a:rPr>
              <a:t>, </a:t>
            </a:r>
            <a:r>
              <a:rPr lang="en-US" sz="1800" dirty="0" err="1">
                <a:solidFill>
                  <a:srgbClr val="6E6259"/>
                </a:solidFill>
              </a:rPr>
              <a:t>consectetuer</a:t>
            </a:r>
            <a:r>
              <a:rPr lang="en-US" sz="1800" dirty="0">
                <a:solidFill>
                  <a:srgbClr val="6E6259"/>
                </a:solidFill>
              </a:rPr>
              <a:t> </a:t>
            </a:r>
            <a:r>
              <a:rPr lang="en-US" sz="1800" dirty="0" err="1">
                <a:solidFill>
                  <a:srgbClr val="6E6259"/>
                </a:solidFill>
              </a:rPr>
              <a:t>adipiscing</a:t>
            </a:r>
            <a:r>
              <a:rPr lang="en-US" sz="1800" dirty="0">
                <a:solidFill>
                  <a:srgbClr val="6E6259"/>
                </a:solidFill>
              </a:rPr>
              <a:t> </a:t>
            </a:r>
            <a:r>
              <a:rPr lang="en-US" sz="1800" dirty="0" err="1">
                <a:solidFill>
                  <a:srgbClr val="6E6259"/>
                </a:solidFill>
              </a:rPr>
              <a:t>elit</a:t>
            </a:r>
            <a:r>
              <a:rPr lang="en-US" sz="1800" dirty="0">
                <a:solidFill>
                  <a:srgbClr val="6E6259"/>
                </a:solidFill>
              </a:rPr>
              <a:t>, sed diam nonummy </a:t>
            </a:r>
            <a:r>
              <a:rPr lang="en-US" sz="1800" dirty="0" err="1">
                <a:solidFill>
                  <a:srgbClr val="6E6259"/>
                </a:solidFill>
              </a:rPr>
              <a:t>nibh</a:t>
            </a:r>
            <a:r>
              <a:rPr lang="en-US" sz="1800" dirty="0">
                <a:solidFill>
                  <a:srgbClr val="6E6259"/>
                </a:solidFill>
              </a:rPr>
              <a:t> </a:t>
            </a:r>
            <a:r>
              <a:rPr lang="en-US" sz="1800" dirty="0" err="1">
                <a:solidFill>
                  <a:srgbClr val="6E6259"/>
                </a:solidFill>
              </a:rPr>
              <a:t>euismod</a:t>
            </a:r>
            <a:r>
              <a:rPr lang="en-US" sz="1800" dirty="0">
                <a:solidFill>
                  <a:srgbClr val="6E6259"/>
                </a:solidFill>
              </a:rPr>
              <a:t> </a:t>
            </a:r>
            <a:r>
              <a:rPr lang="en-US" sz="1800" dirty="0" err="1">
                <a:solidFill>
                  <a:srgbClr val="6E6259"/>
                </a:solidFill>
              </a:rPr>
              <a:t>tincidunt</a:t>
            </a:r>
            <a:r>
              <a:rPr lang="en-US" sz="1800" dirty="0">
                <a:solidFill>
                  <a:srgbClr val="6E6259"/>
                </a:solidFill>
              </a:rPr>
              <a:t> </a:t>
            </a:r>
            <a:r>
              <a:rPr lang="en-US" sz="1800" dirty="0" err="1">
                <a:solidFill>
                  <a:srgbClr val="6E6259"/>
                </a:solidFill>
              </a:rPr>
              <a:t>ut</a:t>
            </a:r>
            <a:r>
              <a:rPr lang="en-US" sz="1800" dirty="0">
                <a:solidFill>
                  <a:srgbClr val="6E6259"/>
                </a:solidFill>
              </a:rPr>
              <a:t> </a:t>
            </a:r>
            <a:r>
              <a:rPr lang="en-US" sz="1800" dirty="0" err="1">
                <a:solidFill>
                  <a:srgbClr val="6E6259"/>
                </a:solidFill>
              </a:rPr>
              <a:t>laoreet</a:t>
            </a:r>
            <a:r>
              <a:rPr lang="en-US" sz="1800" dirty="0">
                <a:solidFill>
                  <a:srgbClr val="6E6259"/>
                </a:solidFill>
              </a:rPr>
              <a:t> dolore magna </a:t>
            </a:r>
            <a:r>
              <a:rPr lang="en-US" sz="1800" dirty="0" err="1">
                <a:solidFill>
                  <a:srgbClr val="6E6259"/>
                </a:solidFill>
              </a:rPr>
              <a:t>aliquam</a:t>
            </a:r>
            <a:r>
              <a:rPr lang="en-US" sz="1800" dirty="0">
                <a:solidFill>
                  <a:srgbClr val="6E6259"/>
                </a:solidFill>
              </a:rPr>
              <a:t> </a:t>
            </a:r>
            <a:r>
              <a:rPr lang="en-US" sz="1800" dirty="0" err="1">
                <a:solidFill>
                  <a:srgbClr val="6E6259"/>
                </a:solidFill>
              </a:rPr>
              <a:t>erat</a:t>
            </a:r>
            <a:r>
              <a:rPr lang="en-US" sz="1800" dirty="0">
                <a:solidFill>
                  <a:srgbClr val="6E6259"/>
                </a:solidFill>
              </a:rPr>
              <a:t>.</a:t>
            </a:r>
          </a:p>
          <a:p>
            <a:pPr>
              <a:lnSpc>
                <a:spcPct val="100000"/>
              </a:lnSpc>
            </a:pPr>
            <a:r>
              <a:rPr lang="en-US" sz="2400" b="1" dirty="0">
                <a:solidFill>
                  <a:srgbClr val="2C2D8B"/>
                </a:solidFill>
              </a:rPr>
              <a:t>Second Principles</a:t>
            </a:r>
          </a:p>
          <a:p>
            <a:pPr>
              <a:lnSpc>
                <a:spcPct val="100000"/>
              </a:lnSpc>
            </a:pPr>
            <a:r>
              <a:rPr lang="en-US" sz="1800" dirty="0">
                <a:solidFill>
                  <a:srgbClr val="6E6259"/>
                </a:solidFill>
              </a:rPr>
              <a:t>Lorem ipsum dolor sit </a:t>
            </a:r>
            <a:r>
              <a:rPr lang="en-US" sz="1800" dirty="0" err="1">
                <a:solidFill>
                  <a:srgbClr val="6E6259"/>
                </a:solidFill>
              </a:rPr>
              <a:t>amet</a:t>
            </a:r>
            <a:r>
              <a:rPr lang="en-US" sz="1800" dirty="0">
                <a:solidFill>
                  <a:srgbClr val="6E6259"/>
                </a:solidFill>
              </a:rPr>
              <a:t>, </a:t>
            </a:r>
            <a:r>
              <a:rPr lang="en-US" sz="1800" dirty="0" err="1">
                <a:solidFill>
                  <a:srgbClr val="6E6259"/>
                </a:solidFill>
              </a:rPr>
              <a:t>consectetuer</a:t>
            </a:r>
            <a:r>
              <a:rPr lang="en-US" sz="1800" dirty="0">
                <a:solidFill>
                  <a:srgbClr val="6E6259"/>
                </a:solidFill>
              </a:rPr>
              <a:t> </a:t>
            </a:r>
            <a:r>
              <a:rPr lang="en-US" sz="1800" dirty="0" err="1">
                <a:solidFill>
                  <a:srgbClr val="6E6259"/>
                </a:solidFill>
              </a:rPr>
              <a:t>adipiscing</a:t>
            </a:r>
            <a:r>
              <a:rPr lang="en-US" sz="1800" dirty="0">
                <a:solidFill>
                  <a:srgbClr val="6E6259"/>
                </a:solidFill>
              </a:rPr>
              <a:t> </a:t>
            </a:r>
            <a:r>
              <a:rPr lang="en-US" sz="1800" dirty="0" err="1">
                <a:solidFill>
                  <a:srgbClr val="6E6259"/>
                </a:solidFill>
              </a:rPr>
              <a:t>elit</a:t>
            </a:r>
            <a:r>
              <a:rPr lang="en-US" sz="1800" dirty="0">
                <a:solidFill>
                  <a:srgbClr val="6E6259"/>
                </a:solidFill>
              </a:rPr>
              <a:t>, sed diam nonummy </a:t>
            </a:r>
            <a:r>
              <a:rPr lang="en-US" sz="1800" dirty="0" err="1">
                <a:solidFill>
                  <a:srgbClr val="6E6259"/>
                </a:solidFill>
              </a:rPr>
              <a:t>nibh</a:t>
            </a:r>
            <a:r>
              <a:rPr lang="en-US" sz="1800" dirty="0">
                <a:solidFill>
                  <a:srgbClr val="6E6259"/>
                </a:solidFill>
              </a:rPr>
              <a:t> </a:t>
            </a:r>
            <a:r>
              <a:rPr lang="en-US" sz="1800" dirty="0" err="1">
                <a:solidFill>
                  <a:srgbClr val="6E6259"/>
                </a:solidFill>
              </a:rPr>
              <a:t>euismod</a:t>
            </a:r>
            <a:r>
              <a:rPr lang="en-US" sz="1800" dirty="0">
                <a:solidFill>
                  <a:srgbClr val="6E6259"/>
                </a:solidFill>
              </a:rPr>
              <a:t> </a:t>
            </a:r>
            <a:r>
              <a:rPr lang="en-US" sz="1800" dirty="0" err="1">
                <a:solidFill>
                  <a:srgbClr val="6E6259"/>
                </a:solidFill>
              </a:rPr>
              <a:t>tincidunt</a:t>
            </a:r>
            <a:r>
              <a:rPr lang="en-US" sz="1800" dirty="0">
                <a:solidFill>
                  <a:srgbClr val="6E6259"/>
                </a:solidFill>
              </a:rPr>
              <a:t> </a:t>
            </a:r>
            <a:r>
              <a:rPr lang="en-US" sz="1800" dirty="0" err="1">
                <a:solidFill>
                  <a:srgbClr val="6E6259"/>
                </a:solidFill>
              </a:rPr>
              <a:t>ut</a:t>
            </a:r>
            <a:r>
              <a:rPr lang="en-US" sz="1800" dirty="0">
                <a:solidFill>
                  <a:srgbClr val="6E6259"/>
                </a:solidFill>
              </a:rPr>
              <a:t> </a:t>
            </a:r>
            <a:r>
              <a:rPr lang="en-US" sz="1800" dirty="0" err="1">
                <a:solidFill>
                  <a:srgbClr val="6E6259"/>
                </a:solidFill>
              </a:rPr>
              <a:t>laoreet</a:t>
            </a:r>
            <a:r>
              <a:rPr lang="en-US" sz="1800" dirty="0">
                <a:solidFill>
                  <a:srgbClr val="6E6259"/>
                </a:solidFill>
              </a:rPr>
              <a:t> dolore magna </a:t>
            </a:r>
            <a:r>
              <a:rPr lang="en-US" sz="1800" dirty="0" err="1">
                <a:solidFill>
                  <a:srgbClr val="6E6259"/>
                </a:solidFill>
              </a:rPr>
              <a:t>aliquam</a:t>
            </a:r>
            <a:r>
              <a:rPr lang="en-US" sz="1800" dirty="0">
                <a:solidFill>
                  <a:srgbClr val="6E6259"/>
                </a:solidFill>
              </a:rPr>
              <a:t> </a:t>
            </a:r>
            <a:r>
              <a:rPr lang="en-US" sz="1800" dirty="0" err="1">
                <a:solidFill>
                  <a:srgbClr val="6E6259"/>
                </a:solidFill>
              </a:rPr>
              <a:t>erat</a:t>
            </a:r>
            <a:r>
              <a:rPr lang="en-US" sz="1800" dirty="0">
                <a:solidFill>
                  <a:srgbClr val="6E6259"/>
                </a:solidFill>
              </a:rPr>
              <a:t>.</a:t>
            </a:r>
          </a:p>
        </p:txBody>
      </p:sp>
      <p:sp>
        <p:nvSpPr>
          <p:cNvPr id="3" name="Picture Placeholder 2">
            <a:extLst>
              <a:ext uri="{FF2B5EF4-FFF2-40B4-BE49-F238E27FC236}">
                <a16:creationId xmlns:a16="http://schemas.microsoft.com/office/drawing/2014/main" id="{F7E8822D-E781-2244-8059-8F806E1FA86E}"/>
              </a:ext>
            </a:extLst>
          </p:cNvPr>
          <p:cNvSpPr>
            <a:spLocks noGrp="1"/>
          </p:cNvSpPr>
          <p:nvPr>
            <p:ph type="pic" sz="quarter" idx="12"/>
          </p:nvPr>
        </p:nvSpPr>
        <p:spPr>
          <a:xfrm>
            <a:off x="8886825" y="-100012"/>
            <a:ext cx="3429000" cy="6023055"/>
          </a:xfrm>
          <a:custGeom>
            <a:avLst/>
            <a:gdLst>
              <a:gd name="connsiteX0" fmla="*/ 0 w 3429000"/>
              <a:gd name="connsiteY0" fmla="*/ 0 h 5943601"/>
              <a:gd name="connsiteX1" fmla="*/ 3429000 w 3429000"/>
              <a:gd name="connsiteY1" fmla="*/ 0 h 5943601"/>
              <a:gd name="connsiteX2" fmla="*/ 3429000 w 3429000"/>
              <a:gd name="connsiteY2" fmla="*/ 5943601 h 5943601"/>
              <a:gd name="connsiteX3" fmla="*/ 0 w 3429000"/>
              <a:gd name="connsiteY3" fmla="*/ 5943601 h 5943601"/>
              <a:gd name="connsiteX4" fmla="*/ 0 w 3429000"/>
              <a:gd name="connsiteY4" fmla="*/ 0 h 5943601"/>
              <a:gd name="connsiteX0" fmla="*/ 0 w 3429000"/>
              <a:gd name="connsiteY0" fmla="*/ 0 h 6000751"/>
              <a:gd name="connsiteX1" fmla="*/ 3429000 w 3429000"/>
              <a:gd name="connsiteY1" fmla="*/ 0 h 6000751"/>
              <a:gd name="connsiteX2" fmla="*/ 3429000 w 3429000"/>
              <a:gd name="connsiteY2" fmla="*/ 5943601 h 6000751"/>
              <a:gd name="connsiteX3" fmla="*/ 1200150 w 3429000"/>
              <a:gd name="connsiteY3" fmla="*/ 6000751 h 6000751"/>
              <a:gd name="connsiteX4" fmla="*/ 0 w 3429000"/>
              <a:gd name="connsiteY4" fmla="*/ 0 h 6000751"/>
              <a:gd name="connsiteX0" fmla="*/ 0 w 3429000"/>
              <a:gd name="connsiteY0" fmla="*/ 0 h 6023054"/>
              <a:gd name="connsiteX1" fmla="*/ 3429000 w 3429000"/>
              <a:gd name="connsiteY1" fmla="*/ 0 h 6023054"/>
              <a:gd name="connsiteX2" fmla="*/ 3429000 w 3429000"/>
              <a:gd name="connsiteY2" fmla="*/ 5943601 h 6023054"/>
              <a:gd name="connsiteX3" fmla="*/ 1211302 w 3429000"/>
              <a:gd name="connsiteY3" fmla="*/ 6023054 h 6023054"/>
              <a:gd name="connsiteX4" fmla="*/ 0 w 3429000"/>
              <a:gd name="connsiteY4" fmla="*/ 0 h 6023054"/>
              <a:gd name="connsiteX0" fmla="*/ 0 w 3429000"/>
              <a:gd name="connsiteY0" fmla="*/ 0 h 6023054"/>
              <a:gd name="connsiteX1" fmla="*/ 3429000 w 3429000"/>
              <a:gd name="connsiteY1" fmla="*/ 0 h 6023054"/>
              <a:gd name="connsiteX2" fmla="*/ 3429000 w 3429000"/>
              <a:gd name="connsiteY2" fmla="*/ 5954752 h 6023054"/>
              <a:gd name="connsiteX3" fmla="*/ 1211302 w 3429000"/>
              <a:gd name="connsiteY3" fmla="*/ 6023054 h 6023054"/>
              <a:gd name="connsiteX4" fmla="*/ 0 w 3429000"/>
              <a:gd name="connsiteY4" fmla="*/ 0 h 6023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0" h="6023054">
                <a:moveTo>
                  <a:pt x="0" y="0"/>
                </a:moveTo>
                <a:lnTo>
                  <a:pt x="3429000" y="0"/>
                </a:lnTo>
                <a:lnTo>
                  <a:pt x="3429000" y="5954752"/>
                </a:lnTo>
                <a:lnTo>
                  <a:pt x="1211302" y="6023054"/>
                </a:lnTo>
                <a:lnTo>
                  <a:pt x="0" y="0"/>
                </a:lnTo>
                <a:close/>
              </a:path>
            </a:pathLst>
          </a:custGeom>
        </p:spPr>
        <p:txBody>
          <a:bodyPr/>
          <a:lstStyle/>
          <a:p>
            <a:endParaRPr lang="en-US" dirty="0"/>
          </a:p>
        </p:txBody>
      </p:sp>
      <p:sp>
        <p:nvSpPr>
          <p:cNvPr id="8" name="Slide Number Placeholder 5">
            <a:extLst>
              <a:ext uri="{FF2B5EF4-FFF2-40B4-BE49-F238E27FC236}">
                <a16:creationId xmlns:a16="http://schemas.microsoft.com/office/drawing/2014/main" id="{A2339C3E-91B8-7D4E-8489-AA6438D1A131}"/>
              </a:ext>
            </a:extLst>
          </p:cNvPr>
          <p:cNvSpPr>
            <a:spLocks noGrp="1"/>
          </p:cNvSpPr>
          <p:nvPr>
            <p:ph type="sldNum" sz="quarter" idx="4"/>
          </p:nvPr>
        </p:nvSpPr>
        <p:spPr>
          <a:xfrm>
            <a:off x="417473" y="6368404"/>
            <a:ext cx="452859" cy="365125"/>
          </a:xfrm>
          <a:prstGeom prst="rect">
            <a:avLst/>
          </a:prstGeom>
        </p:spPr>
        <p:txBody>
          <a:bodyPr/>
          <a:lstStyle>
            <a:lvl1pPr algn="r">
              <a:defRPr sz="1400">
                <a:solidFill>
                  <a:srgbClr val="6E6259"/>
                </a:solidFill>
              </a:defRPr>
            </a:lvl1pPr>
          </a:lstStyle>
          <a:p>
            <a:fld id="{7C03740C-C44E-9A4C-BFBE-17CCF94B0B05}" type="slidenum">
              <a:rPr lang="en-US" smtClean="0"/>
              <a:pPr/>
              <a:t>‹#›</a:t>
            </a:fld>
            <a:endParaRPr lang="en-US" dirty="0"/>
          </a:p>
        </p:txBody>
      </p:sp>
      <p:cxnSp>
        <p:nvCxnSpPr>
          <p:cNvPr id="10" name="Straight Connector 9">
            <a:extLst>
              <a:ext uri="{FF2B5EF4-FFF2-40B4-BE49-F238E27FC236}">
                <a16:creationId xmlns:a16="http://schemas.microsoft.com/office/drawing/2014/main" id="{57C9888B-C029-6843-B5CF-490BE80C5009}"/>
              </a:ext>
            </a:extLst>
          </p:cNvPr>
          <p:cNvCxnSpPr>
            <a:cxnSpLocks/>
          </p:cNvCxnSpPr>
          <p:nvPr userDrawn="1"/>
        </p:nvCxnSpPr>
        <p:spPr>
          <a:xfrm>
            <a:off x="879512" y="6414571"/>
            <a:ext cx="112007" cy="526056"/>
          </a:xfrm>
          <a:prstGeom prst="line">
            <a:avLst/>
          </a:prstGeom>
          <a:ln w="12700">
            <a:solidFill>
              <a:srgbClr val="5C61A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1969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erior text layout med with strapline">
    <p:spTree>
      <p:nvGrpSpPr>
        <p:cNvPr id="1" name=""/>
        <p:cNvGrpSpPr/>
        <p:nvPr/>
      </p:nvGrpSpPr>
      <p:grpSpPr>
        <a:xfrm>
          <a:off x="0" y="0"/>
          <a:ext cx="0" cy="0"/>
          <a:chOff x="0" y="0"/>
          <a:chExt cx="0" cy="0"/>
        </a:xfrm>
      </p:grpSpPr>
      <p:pic>
        <p:nvPicPr>
          <p:cNvPr id="9" name="Picture 8" descr="Text&#10;&#10;Description automatically generated with medium confidence">
            <a:extLst>
              <a:ext uri="{FF2B5EF4-FFF2-40B4-BE49-F238E27FC236}">
                <a16:creationId xmlns:a16="http://schemas.microsoft.com/office/drawing/2014/main" id="{56E99EC6-7AAA-8945-B639-2ABE96A4CE3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01431" y="5896275"/>
            <a:ext cx="2126204" cy="994000"/>
          </a:xfrm>
          <a:prstGeom prst="rect">
            <a:avLst/>
          </a:prstGeom>
        </p:spPr>
      </p:pic>
      <p:sp>
        <p:nvSpPr>
          <p:cNvPr id="15" name="Text Placeholder 14">
            <a:extLst>
              <a:ext uri="{FF2B5EF4-FFF2-40B4-BE49-F238E27FC236}">
                <a16:creationId xmlns:a16="http://schemas.microsoft.com/office/drawing/2014/main" id="{F3A811B5-D314-114E-A969-220C29723404}"/>
              </a:ext>
            </a:extLst>
          </p:cNvPr>
          <p:cNvSpPr>
            <a:spLocks noGrp="1"/>
          </p:cNvSpPr>
          <p:nvPr>
            <p:ph type="body" sz="quarter" idx="10"/>
          </p:nvPr>
        </p:nvSpPr>
        <p:spPr>
          <a:xfrm>
            <a:off x="860089" y="431404"/>
            <a:ext cx="6692179" cy="635000"/>
          </a:xfrm>
          <a:prstGeom prst="rect">
            <a:avLst/>
          </a:prstGeom>
        </p:spPr>
        <p:txBody>
          <a:bodyPr/>
          <a:lstStyle>
            <a:lvl1pPr marL="0" indent="0">
              <a:buNone/>
              <a:defRPr sz="3400" b="1">
                <a:solidFill>
                  <a:srgbClr val="5C61AC"/>
                </a:solidFill>
              </a:defRPr>
            </a:lvl1pPr>
            <a:lvl2pPr marL="457189" indent="0">
              <a:buNone/>
              <a:defRPr sz="3400" b="1">
                <a:solidFill>
                  <a:srgbClr val="2C2D8B"/>
                </a:solidFill>
              </a:defRPr>
            </a:lvl2pPr>
            <a:lvl3pPr marL="914377" indent="0">
              <a:buNone/>
              <a:defRPr sz="3400" b="1">
                <a:solidFill>
                  <a:srgbClr val="2C2D8B"/>
                </a:solidFill>
              </a:defRPr>
            </a:lvl3pPr>
            <a:lvl4pPr marL="1371566" indent="0">
              <a:buNone/>
              <a:defRPr sz="3400" b="1">
                <a:solidFill>
                  <a:srgbClr val="2C2D8B"/>
                </a:solidFill>
              </a:defRPr>
            </a:lvl4pPr>
            <a:lvl5pPr marL="1828754" indent="0">
              <a:buNone/>
              <a:defRPr sz="3400" b="1">
                <a:solidFill>
                  <a:srgbClr val="2C2D8B"/>
                </a:solidFill>
              </a:defRPr>
            </a:lvl5pPr>
          </a:lstStyle>
          <a:p>
            <a:pPr lvl="0"/>
            <a:r>
              <a:rPr lang="en-GB" dirty="0"/>
              <a:t>Click to edit Master text styles</a:t>
            </a:r>
            <a:endParaRPr lang="en-US" dirty="0"/>
          </a:p>
        </p:txBody>
      </p:sp>
      <p:sp>
        <p:nvSpPr>
          <p:cNvPr id="17" name="Text Placeholder 16">
            <a:extLst>
              <a:ext uri="{FF2B5EF4-FFF2-40B4-BE49-F238E27FC236}">
                <a16:creationId xmlns:a16="http://schemas.microsoft.com/office/drawing/2014/main" id="{C30C9B1D-F85B-1244-9D6A-C3D6569F828C}"/>
              </a:ext>
            </a:extLst>
          </p:cNvPr>
          <p:cNvSpPr>
            <a:spLocks noGrp="1"/>
          </p:cNvSpPr>
          <p:nvPr>
            <p:ph type="body" sz="quarter" idx="11" hasCustomPrompt="1"/>
          </p:nvPr>
        </p:nvSpPr>
        <p:spPr>
          <a:xfrm>
            <a:off x="892548" y="1990577"/>
            <a:ext cx="8015288" cy="3506788"/>
          </a:xfrm>
          <a:prstGeom prst="rect">
            <a:avLst/>
          </a:prstGeom>
        </p:spPr>
        <p:txBody>
          <a:bodyPr/>
          <a:lstStyle>
            <a:lvl1pPr marL="0" indent="0">
              <a:lnSpc>
                <a:spcPct val="100000"/>
              </a:lnSpc>
              <a:spcAft>
                <a:spcPts val="1333"/>
              </a:spcAft>
              <a:buNone/>
              <a:defRPr sz="2800">
                <a:solidFill>
                  <a:srgbClr val="6E6259"/>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a:lnSpc>
                <a:spcPct val="100000"/>
              </a:lnSpc>
              <a:spcAft>
                <a:spcPts val="1000"/>
              </a:spcAft>
            </a:pPr>
            <a:r>
              <a:rPr lang="en-GB" sz="2000" dirty="0">
                <a:solidFill>
                  <a:srgbClr val="2C2D8B"/>
                </a:solidFill>
              </a:rPr>
              <a:t>Lorem ipsum </a:t>
            </a:r>
            <a:r>
              <a:rPr lang="en-GB" sz="2000" dirty="0" err="1">
                <a:solidFill>
                  <a:srgbClr val="2C2D8B"/>
                </a:solidFill>
              </a:rPr>
              <a:t>dolor</a:t>
            </a:r>
            <a:r>
              <a:rPr lang="en-GB" sz="2000" dirty="0">
                <a:solidFill>
                  <a:srgbClr val="2C2D8B"/>
                </a:solidFill>
              </a:rPr>
              <a:t> sit </a:t>
            </a:r>
            <a:r>
              <a:rPr lang="en-GB" sz="2000" dirty="0" err="1">
                <a:solidFill>
                  <a:srgbClr val="2C2D8B"/>
                </a:solidFill>
              </a:rPr>
              <a:t>amet</a:t>
            </a:r>
            <a:r>
              <a:rPr lang="en-GB" sz="2000" dirty="0">
                <a:solidFill>
                  <a:srgbClr val="2C2D8B"/>
                </a:solidFill>
              </a:rPr>
              <a:t>, </a:t>
            </a:r>
            <a:r>
              <a:rPr lang="en-GB" sz="2000" dirty="0" err="1">
                <a:solidFill>
                  <a:srgbClr val="2C2D8B"/>
                </a:solidFill>
              </a:rPr>
              <a:t>consectetuer</a:t>
            </a:r>
            <a:r>
              <a:rPr lang="en-GB" sz="2000" dirty="0">
                <a:solidFill>
                  <a:srgbClr val="2C2D8B"/>
                </a:solidFill>
              </a:rPr>
              <a:t> </a:t>
            </a:r>
            <a:r>
              <a:rPr lang="en-GB" sz="2000" dirty="0" err="1">
                <a:solidFill>
                  <a:srgbClr val="2C2D8B"/>
                </a:solidFill>
              </a:rPr>
              <a:t>adipiscing</a:t>
            </a:r>
            <a:r>
              <a:rPr lang="en-GB" sz="2000" dirty="0">
                <a:solidFill>
                  <a:srgbClr val="2C2D8B"/>
                </a:solidFill>
              </a:rPr>
              <a:t> </a:t>
            </a:r>
            <a:r>
              <a:rPr lang="en-GB" sz="2000" dirty="0" err="1">
                <a:solidFill>
                  <a:srgbClr val="2C2D8B"/>
                </a:solidFill>
              </a:rPr>
              <a:t>elit</a:t>
            </a:r>
            <a:r>
              <a:rPr lang="en-GB" sz="2000" dirty="0">
                <a:solidFill>
                  <a:srgbClr val="2C2D8B"/>
                </a:solidFill>
              </a:rPr>
              <a:t>, sed </a:t>
            </a:r>
            <a:r>
              <a:rPr lang="en-GB" sz="2000" dirty="0" err="1">
                <a:solidFill>
                  <a:srgbClr val="2C2D8B"/>
                </a:solidFill>
              </a:rPr>
              <a:t>diam</a:t>
            </a:r>
            <a:r>
              <a:rPr lang="en-GB" sz="2000" dirty="0">
                <a:solidFill>
                  <a:srgbClr val="2C2D8B"/>
                </a:solidFill>
              </a:rPr>
              <a:t> nonummy </a:t>
            </a:r>
            <a:r>
              <a:rPr lang="en-GB" sz="2000" dirty="0" err="1">
                <a:solidFill>
                  <a:srgbClr val="2C2D8B"/>
                </a:solidFill>
              </a:rPr>
              <a:t>nibh</a:t>
            </a:r>
            <a:r>
              <a:rPr lang="en-GB" sz="2000" dirty="0">
                <a:solidFill>
                  <a:srgbClr val="2C2D8B"/>
                </a:solidFill>
              </a:rPr>
              <a:t> </a:t>
            </a:r>
            <a:r>
              <a:rPr lang="en-GB" sz="2000" dirty="0" err="1">
                <a:solidFill>
                  <a:srgbClr val="2C2D8B"/>
                </a:solidFill>
              </a:rPr>
              <a:t>euismod</a:t>
            </a:r>
            <a:r>
              <a:rPr lang="en-GB" sz="2000" dirty="0">
                <a:solidFill>
                  <a:srgbClr val="2C2D8B"/>
                </a:solidFill>
              </a:rPr>
              <a:t>.</a:t>
            </a:r>
          </a:p>
          <a:p>
            <a:pPr>
              <a:lnSpc>
                <a:spcPct val="100000"/>
              </a:lnSpc>
              <a:spcAft>
                <a:spcPts val="1000"/>
              </a:spcAft>
            </a:pPr>
            <a:r>
              <a:rPr lang="en-US" sz="2400" b="1" dirty="0">
                <a:solidFill>
                  <a:srgbClr val="2C2D8B"/>
                </a:solidFill>
              </a:rPr>
              <a:t>First steps</a:t>
            </a:r>
          </a:p>
          <a:p>
            <a:pPr>
              <a:lnSpc>
                <a:spcPct val="100000"/>
              </a:lnSpc>
              <a:spcAft>
                <a:spcPts val="1000"/>
              </a:spcAft>
            </a:pPr>
            <a:r>
              <a:rPr lang="en-US" sz="1800" dirty="0">
                <a:solidFill>
                  <a:srgbClr val="6E6259"/>
                </a:solidFill>
              </a:rPr>
              <a:t>Lorem ipsum dolor sit </a:t>
            </a:r>
            <a:r>
              <a:rPr lang="en-US" sz="1800" dirty="0" err="1">
                <a:solidFill>
                  <a:srgbClr val="6E6259"/>
                </a:solidFill>
              </a:rPr>
              <a:t>amet</a:t>
            </a:r>
            <a:r>
              <a:rPr lang="en-US" sz="1800" dirty="0">
                <a:solidFill>
                  <a:srgbClr val="6E6259"/>
                </a:solidFill>
              </a:rPr>
              <a:t>, </a:t>
            </a:r>
            <a:r>
              <a:rPr lang="en-US" sz="1800" dirty="0" err="1">
                <a:solidFill>
                  <a:srgbClr val="6E6259"/>
                </a:solidFill>
              </a:rPr>
              <a:t>consectetuer</a:t>
            </a:r>
            <a:r>
              <a:rPr lang="en-US" sz="1800" dirty="0">
                <a:solidFill>
                  <a:srgbClr val="6E6259"/>
                </a:solidFill>
              </a:rPr>
              <a:t> </a:t>
            </a:r>
            <a:r>
              <a:rPr lang="en-US" sz="1800" dirty="0" err="1">
                <a:solidFill>
                  <a:srgbClr val="6E6259"/>
                </a:solidFill>
              </a:rPr>
              <a:t>adipiscing</a:t>
            </a:r>
            <a:r>
              <a:rPr lang="en-US" sz="1800" dirty="0">
                <a:solidFill>
                  <a:srgbClr val="6E6259"/>
                </a:solidFill>
              </a:rPr>
              <a:t> </a:t>
            </a:r>
            <a:r>
              <a:rPr lang="en-US" sz="1800" dirty="0" err="1">
                <a:solidFill>
                  <a:srgbClr val="6E6259"/>
                </a:solidFill>
              </a:rPr>
              <a:t>elit</a:t>
            </a:r>
            <a:r>
              <a:rPr lang="en-US" sz="1800" dirty="0">
                <a:solidFill>
                  <a:srgbClr val="6E6259"/>
                </a:solidFill>
              </a:rPr>
              <a:t>, sed diam nonummy </a:t>
            </a:r>
            <a:r>
              <a:rPr lang="en-US" sz="1800" dirty="0" err="1">
                <a:solidFill>
                  <a:srgbClr val="6E6259"/>
                </a:solidFill>
              </a:rPr>
              <a:t>nibh</a:t>
            </a:r>
            <a:r>
              <a:rPr lang="en-US" sz="1800" dirty="0">
                <a:solidFill>
                  <a:srgbClr val="6E6259"/>
                </a:solidFill>
              </a:rPr>
              <a:t> </a:t>
            </a:r>
            <a:r>
              <a:rPr lang="en-US" sz="1800" dirty="0" err="1">
                <a:solidFill>
                  <a:srgbClr val="6E6259"/>
                </a:solidFill>
              </a:rPr>
              <a:t>euismod</a:t>
            </a:r>
            <a:r>
              <a:rPr lang="en-US" sz="1800" dirty="0">
                <a:solidFill>
                  <a:srgbClr val="6E6259"/>
                </a:solidFill>
              </a:rPr>
              <a:t> </a:t>
            </a:r>
            <a:r>
              <a:rPr lang="en-US" sz="1800" dirty="0" err="1">
                <a:solidFill>
                  <a:srgbClr val="6E6259"/>
                </a:solidFill>
              </a:rPr>
              <a:t>tincidunt</a:t>
            </a:r>
            <a:r>
              <a:rPr lang="en-US" sz="1800" dirty="0">
                <a:solidFill>
                  <a:srgbClr val="6E6259"/>
                </a:solidFill>
              </a:rPr>
              <a:t> </a:t>
            </a:r>
            <a:r>
              <a:rPr lang="en-US" sz="1800" dirty="0" err="1">
                <a:solidFill>
                  <a:srgbClr val="6E6259"/>
                </a:solidFill>
              </a:rPr>
              <a:t>ut</a:t>
            </a:r>
            <a:r>
              <a:rPr lang="en-US" sz="1800" dirty="0">
                <a:solidFill>
                  <a:srgbClr val="6E6259"/>
                </a:solidFill>
              </a:rPr>
              <a:t> </a:t>
            </a:r>
            <a:r>
              <a:rPr lang="en-US" sz="1800" dirty="0" err="1">
                <a:solidFill>
                  <a:srgbClr val="6E6259"/>
                </a:solidFill>
              </a:rPr>
              <a:t>laoreet</a:t>
            </a:r>
            <a:r>
              <a:rPr lang="en-US" sz="1800" dirty="0">
                <a:solidFill>
                  <a:srgbClr val="6E6259"/>
                </a:solidFill>
              </a:rPr>
              <a:t> dolore magna </a:t>
            </a:r>
            <a:r>
              <a:rPr lang="en-US" sz="1800" dirty="0" err="1">
                <a:solidFill>
                  <a:srgbClr val="6E6259"/>
                </a:solidFill>
              </a:rPr>
              <a:t>aliquam</a:t>
            </a:r>
            <a:r>
              <a:rPr lang="en-US" sz="1800" dirty="0">
                <a:solidFill>
                  <a:srgbClr val="6E6259"/>
                </a:solidFill>
              </a:rPr>
              <a:t> </a:t>
            </a:r>
            <a:r>
              <a:rPr lang="en-US" sz="1800" dirty="0" err="1">
                <a:solidFill>
                  <a:srgbClr val="6E6259"/>
                </a:solidFill>
              </a:rPr>
              <a:t>erat</a:t>
            </a:r>
            <a:r>
              <a:rPr lang="en-US" sz="1800" dirty="0">
                <a:solidFill>
                  <a:srgbClr val="6E6259"/>
                </a:solidFill>
              </a:rPr>
              <a:t>.</a:t>
            </a:r>
          </a:p>
          <a:p>
            <a:pPr>
              <a:lnSpc>
                <a:spcPct val="100000"/>
              </a:lnSpc>
            </a:pPr>
            <a:r>
              <a:rPr lang="en-US" sz="2400" b="1" dirty="0">
                <a:solidFill>
                  <a:srgbClr val="2C2D8B"/>
                </a:solidFill>
              </a:rPr>
              <a:t>Second Principles</a:t>
            </a:r>
          </a:p>
          <a:p>
            <a:pPr>
              <a:lnSpc>
                <a:spcPct val="100000"/>
              </a:lnSpc>
            </a:pPr>
            <a:r>
              <a:rPr lang="en-US" sz="1800" dirty="0">
                <a:solidFill>
                  <a:srgbClr val="6E6259"/>
                </a:solidFill>
              </a:rPr>
              <a:t>Lorem ipsum dolor sit </a:t>
            </a:r>
            <a:r>
              <a:rPr lang="en-US" sz="1800" dirty="0" err="1">
                <a:solidFill>
                  <a:srgbClr val="6E6259"/>
                </a:solidFill>
              </a:rPr>
              <a:t>amet</a:t>
            </a:r>
            <a:r>
              <a:rPr lang="en-US" sz="1800" dirty="0">
                <a:solidFill>
                  <a:srgbClr val="6E6259"/>
                </a:solidFill>
              </a:rPr>
              <a:t>, </a:t>
            </a:r>
            <a:r>
              <a:rPr lang="en-US" sz="1800" dirty="0" err="1">
                <a:solidFill>
                  <a:srgbClr val="6E6259"/>
                </a:solidFill>
              </a:rPr>
              <a:t>consectetuer</a:t>
            </a:r>
            <a:r>
              <a:rPr lang="en-US" sz="1800" dirty="0">
                <a:solidFill>
                  <a:srgbClr val="6E6259"/>
                </a:solidFill>
              </a:rPr>
              <a:t> </a:t>
            </a:r>
            <a:r>
              <a:rPr lang="en-US" sz="1800" dirty="0" err="1">
                <a:solidFill>
                  <a:srgbClr val="6E6259"/>
                </a:solidFill>
              </a:rPr>
              <a:t>adipiscing</a:t>
            </a:r>
            <a:r>
              <a:rPr lang="en-US" sz="1800" dirty="0">
                <a:solidFill>
                  <a:srgbClr val="6E6259"/>
                </a:solidFill>
              </a:rPr>
              <a:t> </a:t>
            </a:r>
            <a:r>
              <a:rPr lang="en-US" sz="1800" dirty="0" err="1">
                <a:solidFill>
                  <a:srgbClr val="6E6259"/>
                </a:solidFill>
              </a:rPr>
              <a:t>elit</a:t>
            </a:r>
            <a:r>
              <a:rPr lang="en-US" sz="1800" dirty="0">
                <a:solidFill>
                  <a:srgbClr val="6E6259"/>
                </a:solidFill>
              </a:rPr>
              <a:t>, sed diam nonummy </a:t>
            </a:r>
            <a:r>
              <a:rPr lang="en-US" sz="1800" dirty="0" err="1">
                <a:solidFill>
                  <a:srgbClr val="6E6259"/>
                </a:solidFill>
              </a:rPr>
              <a:t>nibh</a:t>
            </a:r>
            <a:r>
              <a:rPr lang="en-US" sz="1800" dirty="0">
                <a:solidFill>
                  <a:srgbClr val="6E6259"/>
                </a:solidFill>
              </a:rPr>
              <a:t> </a:t>
            </a:r>
            <a:r>
              <a:rPr lang="en-US" sz="1800" dirty="0" err="1">
                <a:solidFill>
                  <a:srgbClr val="6E6259"/>
                </a:solidFill>
              </a:rPr>
              <a:t>euismod</a:t>
            </a:r>
            <a:r>
              <a:rPr lang="en-US" sz="1800" dirty="0">
                <a:solidFill>
                  <a:srgbClr val="6E6259"/>
                </a:solidFill>
              </a:rPr>
              <a:t> </a:t>
            </a:r>
            <a:r>
              <a:rPr lang="en-US" sz="1800" dirty="0" err="1">
                <a:solidFill>
                  <a:srgbClr val="6E6259"/>
                </a:solidFill>
              </a:rPr>
              <a:t>tincidunt</a:t>
            </a:r>
            <a:r>
              <a:rPr lang="en-US" sz="1800" dirty="0">
                <a:solidFill>
                  <a:srgbClr val="6E6259"/>
                </a:solidFill>
              </a:rPr>
              <a:t> </a:t>
            </a:r>
            <a:r>
              <a:rPr lang="en-US" sz="1800" dirty="0" err="1">
                <a:solidFill>
                  <a:srgbClr val="6E6259"/>
                </a:solidFill>
              </a:rPr>
              <a:t>ut</a:t>
            </a:r>
            <a:r>
              <a:rPr lang="en-US" sz="1800" dirty="0">
                <a:solidFill>
                  <a:srgbClr val="6E6259"/>
                </a:solidFill>
              </a:rPr>
              <a:t> </a:t>
            </a:r>
            <a:r>
              <a:rPr lang="en-US" sz="1800" dirty="0" err="1">
                <a:solidFill>
                  <a:srgbClr val="6E6259"/>
                </a:solidFill>
              </a:rPr>
              <a:t>laoreet</a:t>
            </a:r>
            <a:r>
              <a:rPr lang="en-US" sz="1800" dirty="0">
                <a:solidFill>
                  <a:srgbClr val="6E6259"/>
                </a:solidFill>
              </a:rPr>
              <a:t> dolore magna </a:t>
            </a:r>
            <a:r>
              <a:rPr lang="en-US" sz="1800" dirty="0" err="1">
                <a:solidFill>
                  <a:srgbClr val="6E6259"/>
                </a:solidFill>
              </a:rPr>
              <a:t>aliquam</a:t>
            </a:r>
            <a:r>
              <a:rPr lang="en-US" sz="1800" dirty="0">
                <a:solidFill>
                  <a:srgbClr val="6E6259"/>
                </a:solidFill>
              </a:rPr>
              <a:t> </a:t>
            </a:r>
            <a:r>
              <a:rPr lang="en-US" sz="1800" dirty="0" err="1">
                <a:solidFill>
                  <a:srgbClr val="6E6259"/>
                </a:solidFill>
              </a:rPr>
              <a:t>erat</a:t>
            </a:r>
            <a:r>
              <a:rPr lang="en-US" sz="1800" dirty="0">
                <a:solidFill>
                  <a:srgbClr val="6E6259"/>
                </a:solidFill>
              </a:rPr>
              <a:t>.</a:t>
            </a:r>
          </a:p>
        </p:txBody>
      </p:sp>
      <p:cxnSp>
        <p:nvCxnSpPr>
          <p:cNvPr id="24" name="Straight Connector 23">
            <a:extLst>
              <a:ext uri="{FF2B5EF4-FFF2-40B4-BE49-F238E27FC236}">
                <a16:creationId xmlns:a16="http://schemas.microsoft.com/office/drawing/2014/main" id="{D653897F-D318-5C4E-8A54-02F6F7FA8040}"/>
              </a:ext>
            </a:extLst>
          </p:cNvPr>
          <p:cNvCxnSpPr>
            <a:cxnSpLocks/>
          </p:cNvCxnSpPr>
          <p:nvPr userDrawn="1"/>
        </p:nvCxnSpPr>
        <p:spPr>
          <a:xfrm>
            <a:off x="8787379" y="0"/>
            <a:ext cx="170355" cy="690680"/>
          </a:xfrm>
          <a:prstGeom prst="line">
            <a:avLst/>
          </a:prstGeom>
          <a:ln w="12700">
            <a:solidFill>
              <a:srgbClr val="5C61AC">
                <a:alpha val="50196"/>
              </a:srgb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10A77D0-C55B-504D-A467-E970B08EADDF}"/>
              </a:ext>
            </a:extLst>
          </p:cNvPr>
          <p:cNvSpPr txBox="1"/>
          <p:nvPr userDrawn="1"/>
        </p:nvSpPr>
        <p:spPr>
          <a:xfrm>
            <a:off x="8957734" y="262127"/>
            <a:ext cx="3234265" cy="30777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400" dirty="0">
                <a:solidFill>
                  <a:srgbClr val="6E6259"/>
                </a:solidFill>
              </a:rPr>
              <a:t>Helping people build better futures</a:t>
            </a:r>
            <a:endParaRPr lang="en-US" sz="1400" dirty="0">
              <a:solidFill>
                <a:srgbClr val="6E6259"/>
              </a:solidFill>
            </a:endParaRPr>
          </a:p>
        </p:txBody>
      </p:sp>
      <p:sp>
        <p:nvSpPr>
          <p:cNvPr id="10" name="Slide Number Placeholder 5">
            <a:extLst>
              <a:ext uri="{FF2B5EF4-FFF2-40B4-BE49-F238E27FC236}">
                <a16:creationId xmlns:a16="http://schemas.microsoft.com/office/drawing/2014/main" id="{A9E397AD-BA1B-6043-AAA8-9BA1934C95E9}"/>
              </a:ext>
            </a:extLst>
          </p:cNvPr>
          <p:cNvSpPr>
            <a:spLocks noGrp="1"/>
          </p:cNvSpPr>
          <p:nvPr>
            <p:ph type="sldNum" sz="quarter" idx="4"/>
          </p:nvPr>
        </p:nvSpPr>
        <p:spPr>
          <a:xfrm>
            <a:off x="417473" y="6368404"/>
            <a:ext cx="452859" cy="365125"/>
          </a:xfrm>
          <a:prstGeom prst="rect">
            <a:avLst/>
          </a:prstGeom>
        </p:spPr>
        <p:txBody>
          <a:bodyPr/>
          <a:lstStyle>
            <a:lvl1pPr algn="r">
              <a:defRPr sz="1400">
                <a:solidFill>
                  <a:srgbClr val="6E6259"/>
                </a:solidFill>
              </a:defRPr>
            </a:lvl1pPr>
          </a:lstStyle>
          <a:p>
            <a:fld id="{7C03740C-C44E-9A4C-BFBE-17CCF94B0B05}" type="slidenum">
              <a:rPr lang="en-US" smtClean="0"/>
              <a:pPr/>
              <a:t>‹#›</a:t>
            </a:fld>
            <a:endParaRPr lang="en-US" dirty="0"/>
          </a:p>
        </p:txBody>
      </p:sp>
      <p:cxnSp>
        <p:nvCxnSpPr>
          <p:cNvPr id="11" name="Straight Connector 10">
            <a:extLst>
              <a:ext uri="{FF2B5EF4-FFF2-40B4-BE49-F238E27FC236}">
                <a16:creationId xmlns:a16="http://schemas.microsoft.com/office/drawing/2014/main" id="{DC88D9A1-F034-2F4A-BAB9-A207317B7EDB}"/>
              </a:ext>
            </a:extLst>
          </p:cNvPr>
          <p:cNvCxnSpPr>
            <a:cxnSpLocks/>
          </p:cNvCxnSpPr>
          <p:nvPr userDrawn="1"/>
        </p:nvCxnSpPr>
        <p:spPr>
          <a:xfrm>
            <a:off x="879512" y="6414571"/>
            <a:ext cx="112007" cy="526056"/>
          </a:xfrm>
          <a:prstGeom prst="line">
            <a:avLst/>
          </a:prstGeom>
          <a:ln w="12700">
            <a:solidFill>
              <a:srgbClr val="5C61A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9590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Full Side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C72CD81-CF2F-7649-8916-49518E1F28C8}"/>
              </a:ext>
            </a:extLst>
          </p:cNvPr>
          <p:cNvSpPr>
            <a:spLocks noGrp="1"/>
          </p:cNvSpPr>
          <p:nvPr>
            <p:ph type="pic" sz="quarter" idx="13"/>
          </p:nvPr>
        </p:nvSpPr>
        <p:spPr>
          <a:xfrm>
            <a:off x="5705103" y="-179293"/>
            <a:ext cx="6637152" cy="7369829"/>
          </a:xfrm>
          <a:custGeom>
            <a:avLst/>
            <a:gdLst>
              <a:gd name="connsiteX0" fmla="*/ 0 w 4449763"/>
              <a:gd name="connsiteY0" fmla="*/ 0 h 7100888"/>
              <a:gd name="connsiteX1" fmla="*/ 4449763 w 4449763"/>
              <a:gd name="connsiteY1" fmla="*/ 0 h 7100888"/>
              <a:gd name="connsiteX2" fmla="*/ 4449763 w 4449763"/>
              <a:gd name="connsiteY2" fmla="*/ 7100888 h 7100888"/>
              <a:gd name="connsiteX3" fmla="*/ 0 w 4449763"/>
              <a:gd name="connsiteY3" fmla="*/ 7100888 h 7100888"/>
              <a:gd name="connsiteX4" fmla="*/ 0 w 4449763"/>
              <a:gd name="connsiteY4" fmla="*/ 0 h 7100888"/>
              <a:gd name="connsiteX0" fmla="*/ 1497106 w 4449763"/>
              <a:gd name="connsiteY0" fmla="*/ 0 h 7199500"/>
              <a:gd name="connsiteX1" fmla="*/ 4449763 w 4449763"/>
              <a:gd name="connsiteY1" fmla="*/ 98612 h 7199500"/>
              <a:gd name="connsiteX2" fmla="*/ 4449763 w 4449763"/>
              <a:gd name="connsiteY2" fmla="*/ 7199500 h 7199500"/>
              <a:gd name="connsiteX3" fmla="*/ 0 w 4449763"/>
              <a:gd name="connsiteY3" fmla="*/ 7199500 h 7199500"/>
              <a:gd name="connsiteX4" fmla="*/ 1497106 w 4449763"/>
              <a:gd name="connsiteY4" fmla="*/ 0 h 7199500"/>
              <a:gd name="connsiteX0" fmla="*/ 1541930 w 4494587"/>
              <a:gd name="connsiteY0" fmla="*/ 0 h 7217429"/>
              <a:gd name="connsiteX1" fmla="*/ 4494587 w 4494587"/>
              <a:gd name="connsiteY1" fmla="*/ 98612 h 7217429"/>
              <a:gd name="connsiteX2" fmla="*/ 4494587 w 4494587"/>
              <a:gd name="connsiteY2" fmla="*/ 7199500 h 7217429"/>
              <a:gd name="connsiteX3" fmla="*/ 0 w 4494587"/>
              <a:gd name="connsiteY3" fmla="*/ 7217429 h 7217429"/>
              <a:gd name="connsiteX4" fmla="*/ 1541930 w 4494587"/>
              <a:gd name="connsiteY4" fmla="*/ 0 h 7217429"/>
              <a:gd name="connsiteX0" fmla="*/ 1541930 w 6637152"/>
              <a:gd name="connsiteY0" fmla="*/ 0 h 7289147"/>
              <a:gd name="connsiteX1" fmla="*/ 4494587 w 6637152"/>
              <a:gd name="connsiteY1" fmla="*/ 98612 h 7289147"/>
              <a:gd name="connsiteX2" fmla="*/ 6637152 w 6637152"/>
              <a:gd name="connsiteY2" fmla="*/ 7289147 h 7289147"/>
              <a:gd name="connsiteX3" fmla="*/ 0 w 6637152"/>
              <a:gd name="connsiteY3" fmla="*/ 7217429 h 7289147"/>
              <a:gd name="connsiteX4" fmla="*/ 1541930 w 6637152"/>
              <a:gd name="connsiteY4" fmla="*/ 0 h 7289147"/>
              <a:gd name="connsiteX0" fmla="*/ 1541930 w 6637152"/>
              <a:gd name="connsiteY0" fmla="*/ 80682 h 7369829"/>
              <a:gd name="connsiteX1" fmla="*/ 6610257 w 6637152"/>
              <a:gd name="connsiteY1" fmla="*/ 0 h 7369829"/>
              <a:gd name="connsiteX2" fmla="*/ 6637152 w 6637152"/>
              <a:gd name="connsiteY2" fmla="*/ 7369829 h 7369829"/>
              <a:gd name="connsiteX3" fmla="*/ 0 w 6637152"/>
              <a:gd name="connsiteY3" fmla="*/ 7298111 h 7369829"/>
              <a:gd name="connsiteX4" fmla="*/ 1541930 w 6637152"/>
              <a:gd name="connsiteY4" fmla="*/ 80682 h 7369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7152" h="7369829">
                <a:moveTo>
                  <a:pt x="1541930" y="80682"/>
                </a:moveTo>
                <a:lnTo>
                  <a:pt x="6610257" y="0"/>
                </a:lnTo>
                <a:lnTo>
                  <a:pt x="6637152" y="7369829"/>
                </a:lnTo>
                <a:lnTo>
                  <a:pt x="0" y="7298111"/>
                </a:lnTo>
                <a:lnTo>
                  <a:pt x="1541930" y="80682"/>
                </a:lnTo>
                <a:close/>
              </a:path>
            </a:pathLst>
          </a:custGeom>
        </p:spPr>
        <p:txBody>
          <a:bodyPr/>
          <a:lstStyle/>
          <a:p>
            <a:endParaRPr lang="en-US" dirty="0"/>
          </a:p>
        </p:txBody>
      </p:sp>
      <p:sp>
        <p:nvSpPr>
          <p:cNvPr id="11" name="Text Placeholder 9">
            <a:extLst>
              <a:ext uri="{FF2B5EF4-FFF2-40B4-BE49-F238E27FC236}">
                <a16:creationId xmlns:a16="http://schemas.microsoft.com/office/drawing/2014/main" id="{CEDFA950-8E54-1E40-A9A2-8CCF8CB7D0C3}"/>
              </a:ext>
            </a:extLst>
          </p:cNvPr>
          <p:cNvSpPr>
            <a:spLocks noGrp="1"/>
          </p:cNvSpPr>
          <p:nvPr>
            <p:ph type="body" sz="quarter" idx="12" hasCustomPrompt="1"/>
          </p:nvPr>
        </p:nvSpPr>
        <p:spPr>
          <a:xfrm>
            <a:off x="7921130" y="389873"/>
            <a:ext cx="3885391" cy="376611"/>
          </a:xfrm>
          <a:prstGeom prst="rect">
            <a:avLst/>
          </a:prstGeom>
        </p:spPr>
        <p:txBody>
          <a:bodyPr/>
          <a:lstStyle>
            <a:lvl1pPr marL="0" indent="0" algn="r">
              <a:buFont typeface="Arial" panose="020B0604020202020204" pitchFamily="34" charset="0"/>
              <a:buNone/>
              <a:defRPr sz="1500" b="0">
                <a:solidFill>
                  <a:srgbClr val="6E6259"/>
                </a:solidFill>
              </a:defRPr>
            </a:lvl1pPr>
            <a:lvl2pPr marL="457189" indent="0">
              <a:buNone/>
              <a:defRPr sz="1500">
                <a:solidFill>
                  <a:srgbClr val="6E6259"/>
                </a:solidFill>
              </a:defRPr>
            </a:lvl2pPr>
            <a:lvl3pPr marL="914377" indent="0">
              <a:buNone/>
              <a:defRPr sz="1500">
                <a:solidFill>
                  <a:srgbClr val="6E6259"/>
                </a:solidFill>
              </a:defRPr>
            </a:lvl3pPr>
            <a:lvl4pPr marL="1371566" indent="0">
              <a:buNone/>
              <a:defRPr sz="1500">
                <a:solidFill>
                  <a:srgbClr val="6E6259"/>
                </a:solidFill>
              </a:defRPr>
            </a:lvl4pPr>
            <a:lvl5pPr marL="1828754" indent="0">
              <a:buNone/>
              <a:defRPr sz="1500">
                <a:solidFill>
                  <a:srgbClr val="6E6259"/>
                </a:solidFill>
              </a:defRPr>
            </a:lvl5pPr>
          </a:lstStyle>
          <a:p>
            <a:r>
              <a:rPr lang="en-US" dirty="0"/>
              <a:t>Health</a:t>
            </a:r>
            <a:r>
              <a:rPr lang="en-US" dirty="0">
                <a:solidFill>
                  <a:srgbClr val="5C61AC"/>
                </a:solidFill>
              </a:rPr>
              <a:t> </a:t>
            </a:r>
            <a:r>
              <a:rPr lang="en-US" dirty="0">
                <a:solidFill>
                  <a:srgbClr val="5261AC"/>
                </a:solidFill>
              </a:rPr>
              <a:t>\</a:t>
            </a:r>
            <a:r>
              <a:rPr lang="en-US" dirty="0">
                <a:solidFill>
                  <a:srgbClr val="5C61AC"/>
                </a:solidFill>
              </a:rPr>
              <a:t> </a:t>
            </a:r>
            <a:r>
              <a:rPr lang="en-US" dirty="0"/>
              <a:t>Life</a:t>
            </a:r>
            <a:r>
              <a:rPr lang="en-US" dirty="0">
                <a:solidFill>
                  <a:srgbClr val="5C61AC"/>
                </a:solidFill>
              </a:rPr>
              <a:t> </a:t>
            </a:r>
            <a:r>
              <a:rPr lang="en-US" dirty="0">
                <a:solidFill>
                  <a:srgbClr val="5261AC"/>
                </a:solidFill>
              </a:rPr>
              <a:t>\</a:t>
            </a:r>
            <a:r>
              <a:rPr lang="en-US" dirty="0">
                <a:solidFill>
                  <a:srgbClr val="5C61AC"/>
                </a:solidFill>
              </a:rPr>
              <a:t> </a:t>
            </a:r>
            <a:r>
              <a:rPr lang="en-US" b="1" dirty="0">
                <a:solidFill>
                  <a:srgbClr val="5C61AC"/>
                </a:solidFill>
              </a:rPr>
              <a:t>Pensions</a:t>
            </a:r>
            <a:r>
              <a:rPr lang="en-US" dirty="0">
                <a:solidFill>
                  <a:srgbClr val="5C61AC"/>
                </a:solidFill>
              </a:rPr>
              <a:t> </a:t>
            </a:r>
            <a:r>
              <a:rPr lang="en-US" dirty="0">
                <a:solidFill>
                  <a:srgbClr val="5261AC"/>
                </a:solidFill>
              </a:rPr>
              <a:t>\</a:t>
            </a:r>
            <a:r>
              <a:rPr lang="en-US" dirty="0">
                <a:solidFill>
                  <a:srgbClr val="5C61AC"/>
                </a:solidFill>
              </a:rPr>
              <a:t> </a:t>
            </a:r>
            <a:r>
              <a:rPr lang="en-US" dirty="0"/>
              <a:t>Investments</a:t>
            </a:r>
          </a:p>
        </p:txBody>
      </p:sp>
      <p:sp>
        <p:nvSpPr>
          <p:cNvPr id="12" name="Text Placeholder 7">
            <a:extLst>
              <a:ext uri="{FF2B5EF4-FFF2-40B4-BE49-F238E27FC236}">
                <a16:creationId xmlns:a16="http://schemas.microsoft.com/office/drawing/2014/main" id="{B960B24D-10EF-0147-A77B-66C5EF7A8409}"/>
              </a:ext>
            </a:extLst>
          </p:cNvPr>
          <p:cNvSpPr>
            <a:spLocks noGrp="1"/>
          </p:cNvSpPr>
          <p:nvPr>
            <p:ph type="body" sz="quarter" idx="10"/>
          </p:nvPr>
        </p:nvSpPr>
        <p:spPr>
          <a:xfrm>
            <a:off x="839471" y="2344384"/>
            <a:ext cx="4378325" cy="3368675"/>
          </a:xfrm>
          <a:prstGeom prst="rect">
            <a:avLst/>
          </a:prstGeom>
        </p:spPr>
        <p:txBody>
          <a:bodyPr/>
          <a:lstStyle>
            <a:lvl1pPr>
              <a:defRPr>
                <a:solidFill>
                  <a:schemeClr val="bg1"/>
                </a:solidFill>
              </a:defRPr>
            </a:lvl1pPr>
            <a:lvl2pPr marL="457189" indent="0">
              <a:buNone/>
              <a:defRPr/>
            </a:lvl2pPr>
          </a:lstStyle>
          <a:p>
            <a:pPr lvl="0"/>
            <a:r>
              <a:rPr lang="en-GB" dirty="0"/>
              <a:t>Click to edit Master text styles</a:t>
            </a:r>
          </a:p>
        </p:txBody>
      </p:sp>
    </p:spTree>
    <p:extLst>
      <p:ext uri="{BB962C8B-B14F-4D97-AF65-F5344CB8AC3E}">
        <p14:creationId xmlns:p14="http://schemas.microsoft.com/office/powerpoint/2010/main" val="24955894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4.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10.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11.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theme" Target="../theme/theme7.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8.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image" Target="../media/image2.png"/><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Text&#10;&#10;Description automatically generated with medium confidence">
            <a:extLst>
              <a:ext uri="{FF2B5EF4-FFF2-40B4-BE49-F238E27FC236}">
                <a16:creationId xmlns:a16="http://schemas.microsoft.com/office/drawing/2014/main" id="{6F1CF57C-3499-F348-89CB-19AA8D6DBF3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2960336" cy="1383957"/>
          </a:xfrm>
          <a:prstGeom prst="rect">
            <a:avLst/>
          </a:prstGeom>
        </p:spPr>
      </p:pic>
      <p:sp>
        <p:nvSpPr>
          <p:cNvPr id="7" name="Rectangle 6">
            <a:extLst>
              <a:ext uri="{FF2B5EF4-FFF2-40B4-BE49-F238E27FC236}">
                <a16:creationId xmlns:a16="http://schemas.microsoft.com/office/drawing/2014/main" id="{76FF3E4C-9C9A-604B-8748-D4E18106E316}"/>
              </a:ext>
            </a:extLst>
          </p:cNvPr>
          <p:cNvSpPr/>
          <p:nvPr userDrawn="1"/>
        </p:nvSpPr>
        <p:spPr>
          <a:xfrm>
            <a:off x="-40340" y="1062317"/>
            <a:ext cx="12304059" cy="5795683"/>
          </a:xfrm>
          <a:custGeom>
            <a:avLst/>
            <a:gdLst>
              <a:gd name="connsiteX0" fmla="*/ 0 w 12290612"/>
              <a:gd name="connsiteY0" fmla="*/ 0 h 5419165"/>
              <a:gd name="connsiteX1" fmla="*/ 12290612 w 12290612"/>
              <a:gd name="connsiteY1" fmla="*/ 0 h 5419165"/>
              <a:gd name="connsiteX2" fmla="*/ 12290612 w 12290612"/>
              <a:gd name="connsiteY2" fmla="*/ 5419165 h 5419165"/>
              <a:gd name="connsiteX3" fmla="*/ 0 w 12290612"/>
              <a:gd name="connsiteY3" fmla="*/ 5419165 h 5419165"/>
              <a:gd name="connsiteX4" fmla="*/ 0 w 12290612"/>
              <a:gd name="connsiteY4" fmla="*/ 0 h 5419165"/>
              <a:gd name="connsiteX0" fmla="*/ 0 w 12304059"/>
              <a:gd name="connsiteY0" fmla="*/ 349623 h 5768788"/>
              <a:gd name="connsiteX1" fmla="*/ 12304059 w 12304059"/>
              <a:gd name="connsiteY1" fmla="*/ 0 h 5768788"/>
              <a:gd name="connsiteX2" fmla="*/ 12290612 w 12304059"/>
              <a:gd name="connsiteY2" fmla="*/ 5768788 h 5768788"/>
              <a:gd name="connsiteX3" fmla="*/ 0 w 12304059"/>
              <a:gd name="connsiteY3" fmla="*/ 5768788 h 5768788"/>
              <a:gd name="connsiteX4" fmla="*/ 0 w 12304059"/>
              <a:gd name="connsiteY4" fmla="*/ 349623 h 5768788"/>
              <a:gd name="connsiteX0" fmla="*/ 0 w 12304059"/>
              <a:gd name="connsiteY0" fmla="*/ 376517 h 5795682"/>
              <a:gd name="connsiteX1" fmla="*/ 12304059 w 12304059"/>
              <a:gd name="connsiteY1" fmla="*/ 0 h 5795682"/>
              <a:gd name="connsiteX2" fmla="*/ 12290612 w 12304059"/>
              <a:gd name="connsiteY2" fmla="*/ 5795682 h 5795682"/>
              <a:gd name="connsiteX3" fmla="*/ 0 w 12304059"/>
              <a:gd name="connsiteY3" fmla="*/ 5795682 h 5795682"/>
              <a:gd name="connsiteX4" fmla="*/ 0 w 12304059"/>
              <a:gd name="connsiteY4" fmla="*/ 376517 h 5795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59" h="5795682">
                <a:moveTo>
                  <a:pt x="0" y="376517"/>
                </a:moveTo>
                <a:lnTo>
                  <a:pt x="12304059" y="0"/>
                </a:lnTo>
                <a:cubicBezTo>
                  <a:pt x="12299577" y="1922929"/>
                  <a:pt x="12295094" y="3872753"/>
                  <a:pt x="12290612" y="5795682"/>
                </a:cubicBezTo>
                <a:lnTo>
                  <a:pt x="0" y="5795682"/>
                </a:lnTo>
                <a:lnTo>
                  <a:pt x="0" y="376517"/>
                </a:lnTo>
                <a:close/>
              </a:path>
            </a:pathLst>
          </a:custGeom>
          <a:gradFill flip="none" rotWithShape="1">
            <a:gsLst>
              <a:gs pos="100000">
                <a:srgbClr val="00B1D9">
                  <a:alpha val="70196"/>
                </a:srgbClr>
              </a:gs>
              <a:gs pos="60000">
                <a:srgbClr val="5C61AC"/>
              </a:gs>
              <a:gs pos="0">
                <a:srgbClr val="2C2D8B"/>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1" dirty="0"/>
          </a:p>
        </p:txBody>
      </p:sp>
      <p:grpSp>
        <p:nvGrpSpPr>
          <p:cNvPr id="9" name="Group 8">
            <a:extLst>
              <a:ext uri="{FF2B5EF4-FFF2-40B4-BE49-F238E27FC236}">
                <a16:creationId xmlns:a16="http://schemas.microsoft.com/office/drawing/2014/main" id="{9908E365-B4EA-C949-800C-CCBCF5FD3227}"/>
              </a:ext>
            </a:extLst>
          </p:cNvPr>
          <p:cNvGrpSpPr/>
          <p:nvPr userDrawn="1"/>
        </p:nvGrpSpPr>
        <p:grpSpPr>
          <a:xfrm>
            <a:off x="12364720" y="0"/>
            <a:ext cx="1283240" cy="5259401"/>
            <a:chOff x="12364720" y="0"/>
            <a:chExt cx="1283240" cy="5259402"/>
          </a:xfrm>
        </p:grpSpPr>
        <p:sp>
          <p:nvSpPr>
            <p:cNvPr id="12" name="Rectangle 11">
              <a:extLst>
                <a:ext uri="{FF2B5EF4-FFF2-40B4-BE49-F238E27FC236}">
                  <a16:creationId xmlns:a16="http://schemas.microsoft.com/office/drawing/2014/main" id="{48D43A87-BAB4-6C41-9CCD-6A1AB1CF4E91}"/>
                </a:ext>
              </a:extLst>
            </p:cNvPr>
            <p:cNvSpPr/>
            <p:nvPr/>
          </p:nvSpPr>
          <p:spPr>
            <a:xfrm>
              <a:off x="12551569" y="0"/>
              <a:ext cx="342900" cy="342900"/>
            </a:xfrm>
            <a:prstGeom prst="rect">
              <a:avLst/>
            </a:prstGeom>
            <a:solidFill>
              <a:srgbClr val="2C2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13" name="TextBox 12">
              <a:extLst>
                <a:ext uri="{FF2B5EF4-FFF2-40B4-BE49-F238E27FC236}">
                  <a16:creationId xmlns:a16="http://schemas.microsoft.com/office/drawing/2014/main" id="{976675E4-BA7C-574A-9F95-69AAE5489D17}"/>
                </a:ext>
              </a:extLst>
            </p:cNvPr>
            <p:cNvSpPr txBox="1"/>
            <p:nvPr/>
          </p:nvSpPr>
          <p:spPr>
            <a:xfrm>
              <a:off x="12415520" y="312417"/>
              <a:ext cx="618491" cy="338554"/>
            </a:xfrm>
            <a:prstGeom prst="rect">
              <a:avLst/>
            </a:prstGeom>
            <a:noFill/>
          </p:spPr>
          <p:txBody>
            <a:bodyPr wrap="square" rtlCol="0">
              <a:spAutoFit/>
            </a:bodyPr>
            <a:lstStyle/>
            <a:p>
              <a:pPr algn="ctr"/>
              <a:r>
                <a:rPr lang="en-US" sz="800" dirty="0"/>
                <a:t>R44 G45 B139</a:t>
              </a:r>
            </a:p>
          </p:txBody>
        </p:sp>
        <p:grpSp>
          <p:nvGrpSpPr>
            <p:cNvPr id="14" name="Group 13">
              <a:extLst>
                <a:ext uri="{FF2B5EF4-FFF2-40B4-BE49-F238E27FC236}">
                  <a16:creationId xmlns:a16="http://schemas.microsoft.com/office/drawing/2014/main" id="{C904E2C4-8C7D-8A4A-A141-3B1630B9532C}"/>
                </a:ext>
              </a:extLst>
            </p:cNvPr>
            <p:cNvGrpSpPr/>
            <p:nvPr/>
          </p:nvGrpSpPr>
          <p:grpSpPr>
            <a:xfrm>
              <a:off x="12936760" y="0"/>
              <a:ext cx="657320" cy="661132"/>
              <a:chOff x="12472988" y="571501"/>
              <a:chExt cx="657320" cy="661132"/>
            </a:xfrm>
          </p:grpSpPr>
          <p:sp>
            <p:nvSpPr>
              <p:cNvPr id="43" name="Rectangle 42">
                <a:extLst>
                  <a:ext uri="{FF2B5EF4-FFF2-40B4-BE49-F238E27FC236}">
                    <a16:creationId xmlns:a16="http://schemas.microsoft.com/office/drawing/2014/main" id="{6B85A38A-7631-2E41-9E93-40D0B8FC56A9}"/>
                  </a:ext>
                </a:extLst>
              </p:cNvPr>
              <p:cNvSpPr/>
              <p:nvPr/>
            </p:nvSpPr>
            <p:spPr>
              <a:xfrm>
                <a:off x="12622689" y="571501"/>
                <a:ext cx="342900" cy="342900"/>
              </a:xfrm>
              <a:prstGeom prst="rect">
                <a:avLst/>
              </a:prstGeom>
              <a:solidFill>
                <a:srgbClr val="5C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44" name="TextBox 43">
                <a:extLst>
                  <a:ext uri="{FF2B5EF4-FFF2-40B4-BE49-F238E27FC236}">
                    <a16:creationId xmlns:a16="http://schemas.microsoft.com/office/drawing/2014/main" id="{4B3A6CF2-1C4A-3E4F-BBD0-6A185A0645EF}"/>
                  </a:ext>
                </a:extLst>
              </p:cNvPr>
              <p:cNvSpPr txBox="1"/>
              <p:nvPr/>
            </p:nvSpPr>
            <p:spPr>
              <a:xfrm>
                <a:off x="12472988" y="894079"/>
                <a:ext cx="657320" cy="338554"/>
              </a:xfrm>
              <a:prstGeom prst="rect">
                <a:avLst/>
              </a:prstGeom>
              <a:noFill/>
            </p:spPr>
            <p:txBody>
              <a:bodyPr wrap="square" rtlCol="0">
                <a:spAutoFit/>
              </a:bodyPr>
              <a:lstStyle/>
              <a:p>
                <a:pPr algn="ctr"/>
                <a:r>
                  <a:rPr lang="en-US" sz="800" dirty="0"/>
                  <a:t>R92 G97 B172</a:t>
                </a:r>
              </a:p>
            </p:txBody>
          </p:sp>
        </p:grpSp>
        <p:sp>
          <p:nvSpPr>
            <p:cNvPr id="15" name="Rectangle 14">
              <a:extLst>
                <a:ext uri="{FF2B5EF4-FFF2-40B4-BE49-F238E27FC236}">
                  <a16:creationId xmlns:a16="http://schemas.microsoft.com/office/drawing/2014/main" id="{5B9577E2-DF8E-274D-8FBA-50301AE8EC12}"/>
                </a:ext>
              </a:extLst>
            </p:cNvPr>
            <p:cNvSpPr/>
            <p:nvPr/>
          </p:nvSpPr>
          <p:spPr>
            <a:xfrm>
              <a:off x="12551569" y="655731"/>
              <a:ext cx="342900" cy="342900"/>
            </a:xfrm>
            <a:prstGeom prst="rect">
              <a:avLst/>
            </a:prstGeom>
            <a:solidFill>
              <a:srgbClr val="55C2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16" name="TextBox 15">
              <a:extLst>
                <a:ext uri="{FF2B5EF4-FFF2-40B4-BE49-F238E27FC236}">
                  <a16:creationId xmlns:a16="http://schemas.microsoft.com/office/drawing/2014/main" id="{AAC25D3C-29F8-884E-B31E-8E14B9ECF731}"/>
                </a:ext>
              </a:extLst>
            </p:cNvPr>
            <p:cNvSpPr txBox="1"/>
            <p:nvPr/>
          </p:nvSpPr>
          <p:spPr>
            <a:xfrm>
              <a:off x="12395200" y="968149"/>
              <a:ext cx="650240" cy="338554"/>
            </a:xfrm>
            <a:prstGeom prst="rect">
              <a:avLst/>
            </a:prstGeom>
            <a:noFill/>
          </p:spPr>
          <p:txBody>
            <a:bodyPr wrap="square" rtlCol="0">
              <a:spAutoFit/>
            </a:bodyPr>
            <a:lstStyle/>
            <a:p>
              <a:pPr algn="ctr"/>
              <a:r>
                <a:rPr lang="en-US" sz="800" dirty="0"/>
                <a:t>R85 G194 B182</a:t>
              </a:r>
            </a:p>
          </p:txBody>
        </p:sp>
        <p:sp>
          <p:nvSpPr>
            <p:cNvPr id="17" name="Rectangle 16">
              <a:extLst>
                <a:ext uri="{FF2B5EF4-FFF2-40B4-BE49-F238E27FC236}">
                  <a16:creationId xmlns:a16="http://schemas.microsoft.com/office/drawing/2014/main" id="{11CAB171-52BC-6446-835E-70A759CDF65C}"/>
                </a:ext>
              </a:extLst>
            </p:cNvPr>
            <p:cNvSpPr/>
            <p:nvPr/>
          </p:nvSpPr>
          <p:spPr>
            <a:xfrm>
              <a:off x="13106781" y="655731"/>
              <a:ext cx="342900" cy="342900"/>
            </a:xfrm>
            <a:prstGeom prst="rect">
              <a:avLst/>
            </a:prstGeom>
            <a:solidFill>
              <a:srgbClr val="00B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18" name="Rectangle 17">
              <a:extLst>
                <a:ext uri="{FF2B5EF4-FFF2-40B4-BE49-F238E27FC236}">
                  <a16:creationId xmlns:a16="http://schemas.microsoft.com/office/drawing/2014/main" id="{5CBB098F-3DCF-0446-90C8-98C5B3E620FA}"/>
                </a:ext>
              </a:extLst>
            </p:cNvPr>
            <p:cNvSpPr/>
            <p:nvPr/>
          </p:nvSpPr>
          <p:spPr>
            <a:xfrm>
              <a:off x="12551569" y="1319995"/>
              <a:ext cx="342900" cy="342900"/>
            </a:xfrm>
            <a:prstGeom prst="rect">
              <a:avLst/>
            </a:prstGeom>
            <a:solidFill>
              <a:srgbClr val="4681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19" name="Rectangle 18">
              <a:extLst>
                <a:ext uri="{FF2B5EF4-FFF2-40B4-BE49-F238E27FC236}">
                  <a16:creationId xmlns:a16="http://schemas.microsoft.com/office/drawing/2014/main" id="{C166C6E0-C32D-504C-B6E5-6D081431DA7C}"/>
                </a:ext>
              </a:extLst>
            </p:cNvPr>
            <p:cNvSpPr/>
            <p:nvPr/>
          </p:nvSpPr>
          <p:spPr>
            <a:xfrm>
              <a:off x="13106781" y="1319995"/>
              <a:ext cx="342900" cy="342900"/>
            </a:xfrm>
            <a:prstGeom prst="rect">
              <a:avLst/>
            </a:prstGeom>
            <a:solidFill>
              <a:srgbClr val="4E8A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20" name="Rectangle 19">
              <a:extLst>
                <a:ext uri="{FF2B5EF4-FFF2-40B4-BE49-F238E27FC236}">
                  <a16:creationId xmlns:a16="http://schemas.microsoft.com/office/drawing/2014/main" id="{16DC1FE0-B563-1345-ABBC-4DE98D5B21D6}"/>
                </a:ext>
              </a:extLst>
            </p:cNvPr>
            <p:cNvSpPr/>
            <p:nvPr/>
          </p:nvSpPr>
          <p:spPr>
            <a:xfrm>
              <a:off x="12551569" y="1975726"/>
              <a:ext cx="342900" cy="342900"/>
            </a:xfrm>
            <a:prstGeom prst="rect">
              <a:avLst/>
            </a:prstGeom>
            <a:solidFill>
              <a:srgbClr val="1F3D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21" name="Rectangle 20">
              <a:extLst>
                <a:ext uri="{FF2B5EF4-FFF2-40B4-BE49-F238E27FC236}">
                  <a16:creationId xmlns:a16="http://schemas.microsoft.com/office/drawing/2014/main" id="{AEDE4194-015A-7F4F-8F2D-E1F87BD20E5A}"/>
                </a:ext>
              </a:extLst>
            </p:cNvPr>
            <p:cNvSpPr/>
            <p:nvPr/>
          </p:nvSpPr>
          <p:spPr>
            <a:xfrm>
              <a:off x="13106781" y="1975726"/>
              <a:ext cx="342900" cy="342900"/>
            </a:xfrm>
            <a:prstGeom prst="rect">
              <a:avLst/>
            </a:prstGeom>
            <a:solidFill>
              <a:srgbClr val="E03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22" name="Rectangle 21">
              <a:extLst>
                <a:ext uri="{FF2B5EF4-FFF2-40B4-BE49-F238E27FC236}">
                  <a16:creationId xmlns:a16="http://schemas.microsoft.com/office/drawing/2014/main" id="{3CB85C81-8966-BD4C-895F-305B81EE1EA3}"/>
                </a:ext>
              </a:extLst>
            </p:cNvPr>
            <p:cNvSpPr/>
            <p:nvPr/>
          </p:nvSpPr>
          <p:spPr>
            <a:xfrm>
              <a:off x="12551569" y="2619379"/>
              <a:ext cx="342900" cy="342900"/>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23" name="Rectangle 22">
              <a:extLst>
                <a:ext uri="{FF2B5EF4-FFF2-40B4-BE49-F238E27FC236}">
                  <a16:creationId xmlns:a16="http://schemas.microsoft.com/office/drawing/2014/main" id="{4C3F7731-30C6-C043-8E95-55519DD08783}"/>
                </a:ext>
              </a:extLst>
            </p:cNvPr>
            <p:cNvSpPr/>
            <p:nvPr/>
          </p:nvSpPr>
          <p:spPr>
            <a:xfrm>
              <a:off x="13106781" y="2619379"/>
              <a:ext cx="342900" cy="342900"/>
            </a:xfrm>
            <a:prstGeom prst="rect">
              <a:avLst/>
            </a:prstGeom>
            <a:solidFill>
              <a:srgbClr val="FAB8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24" name="Rectangle 23">
              <a:extLst>
                <a:ext uri="{FF2B5EF4-FFF2-40B4-BE49-F238E27FC236}">
                  <a16:creationId xmlns:a16="http://schemas.microsoft.com/office/drawing/2014/main" id="{4EAB2856-3C10-694C-8E02-BFB63BD88594}"/>
                </a:ext>
              </a:extLst>
            </p:cNvPr>
            <p:cNvSpPr/>
            <p:nvPr/>
          </p:nvSpPr>
          <p:spPr>
            <a:xfrm>
              <a:off x="12551569" y="3275110"/>
              <a:ext cx="342900" cy="342900"/>
            </a:xfrm>
            <a:prstGeom prst="rect">
              <a:avLst/>
            </a:prstGeom>
            <a:solidFill>
              <a:srgbClr val="FFE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25" name="Rectangle 24">
              <a:extLst>
                <a:ext uri="{FF2B5EF4-FFF2-40B4-BE49-F238E27FC236}">
                  <a16:creationId xmlns:a16="http://schemas.microsoft.com/office/drawing/2014/main" id="{1D0FAE80-E3CB-5F4D-B40B-40B8D1B2D48F}"/>
                </a:ext>
              </a:extLst>
            </p:cNvPr>
            <p:cNvSpPr/>
            <p:nvPr/>
          </p:nvSpPr>
          <p:spPr>
            <a:xfrm>
              <a:off x="13106781" y="3275110"/>
              <a:ext cx="342900" cy="342900"/>
            </a:xfrm>
            <a:prstGeom prst="rect">
              <a:avLst/>
            </a:prstGeom>
            <a:solidFill>
              <a:srgbClr val="96C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26" name="Rectangle 25">
              <a:extLst>
                <a:ext uri="{FF2B5EF4-FFF2-40B4-BE49-F238E27FC236}">
                  <a16:creationId xmlns:a16="http://schemas.microsoft.com/office/drawing/2014/main" id="{85FB1BA4-D173-AB49-831C-0B416B062C3F}"/>
                </a:ext>
              </a:extLst>
            </p:cNvPr>
            <p:cNvSpPr/>
            <p:nvPr/>
          </p:nvSpPr>
          <p:spPr>
            <a:xfrm>
              <a:off x="12551569" y="3939374"/>
              <a:ext cx="342900" cy="342900"/>
            </a:xfrm>
            <a:prstGeom prst="rect">
              <a:avLst/>
            </a:prstGeom>
            <a:solidFill>
              <a:srgbClr val="DAD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27" name="Rectangle 26">
              <a:extLst>
                <a:ext uri="{FF2B5EF4-FFF2-40B4-BE49-F238E27FC236}">
                  <a16:creationId xmlns:a16="http://schemas.microsoft.com/office/drawing/2014/main" id="{9D5B20F1-6A3C-7648-8E3A-425DC0EFA6AF}"/>
                </a:ext>
              </a:extLst>
            </p:cNvPr>
            <p:cNvSpPr/>
            <p:nvPr/>
          </p:nvSpPr>
          <p:spPr>
            <a:xfrm>
              <a:off x="13106781" y="3939374"/>
              <a:ext cx="342900" cy="342900"/>
            </a:xfrm>
            <a:prstGeom prst="rect">
              <a:avLst/>
            </a:prstGeom>
            <a:solidFill>
              <a:srgbClr val="A69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28" name="Rectangle 27">
              <a:extLst>
                <a:ext uri="{FF2B5EF4-FFF2-40B4-BE49-F238E27FC236}">
                  <a16:creationId xmlns:a16="http://schemas.microsoft.com/office/drawing/2014/main" id="{815D9C82-D214-AE45-94C3-CB93FDE68256}"/>
                </a:ext>
              </a:extLst>
            </p:cNvPr>
            <p:cNvSpPr/>
            <p:nvPr/>
          </p:nvSpPr>
          <p:spPr>
            <a:xfrm>
              <a:off x="12551569" y="4595105"/>
              <a:ext cx="342900" cy="342900"/>
            </a:xfrm>
            <a:prstGeom prst="rect">
              <a:avLst/>
            </a:prstGeom>
            <a:solidFill>
              <a:srgbClr val="6E62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29" name="Rectangle 28">
              <a:extLst>
                <a:ext uri="{FF2B5EF4-FFF2-40B4-BE49-F238E27FC236}">
                  <a16:creationId xmlns:a16="http://schemas.microsoft.com/office/drawing/2014/main" id="{DD413F35-6D6C-8E45-BC48-C31CC4152D3E}"/>
                </a:ext>
              </a:extLst>
            </p:cNvPr>
            <p:cNvSpPr/>
            <p:nvPr/>
          </p:nvSpPr>
          <p:spPr>
            <a:xfrm>
              <a:off x="13106781" y="4595105"/>
              <a:ext cx="342900" cy="342900"/>
            </a:xfrm>
            <a:prstGeom prst="rect">
              <a:avLst/>
            </a:prstGeom>
            <a:solidFill>
              <a:srgbClr val="53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30" name="TextBox 29">
              <a:extLst>
                <a:ext uri="{FF2B5EF4-FFF2-40B4-BE49-F238E27FC236}">
                  <a16:creationId xmlns:a16="http://schemas.microsoft.com/office/drawing/2014/main" id="{02A6F674-25FB-0847-AB09-E48DF9F428F4}"/>
                </a:ext>
              </a:extLst>
            </p:cNvPr>
            <p:cNvSpPr txBox="1"/>
            <p:nvPr userDrawn="1"/>
          </p:nvSpPr>
          <p:spPr>
            <a:xfrm>
              <a:off x="12977400" y="968149"/>
              <a:ext cx="629920" cy="338554"/>
            </a:xfrm>
            <a:prstGeom prst="rect">
              <a:avLst/>
            </a:prstGeom>
            <a:noFill/>
          </p:spPr>
          <p:txBody>
            <a:bodyPr wrap="square" rtlCol="0">
              <a:spAutoFit/>
            </a:bodyPr>
            <a:lstStyle/>
            <a:p>
              <a:pPr algn="ctr"/>
              <a:r>
                <a:rPr lang="en-US" sz="800" dirty="0"/>
                <a:t>R0 G177 B217</a:t>
              </a:r>
            </a:p>
          </p:txBody>
        </p:sp>
        <p:sp>
          <p:nvSpPr>
            <p:cNvPr id="31" name="TextBox 30">
              <a:extLst>
                <a:ext uri="{FF2B5EF4-FFF2-40B4-BE49-F238E27FC236}">
                  <a16:creationId xmlns:a16="http://schemas.microsoft.com/office/drawing/2014/main" id="{EA3BE772-FB2A-3245-B8D4-0495AA2143BE}"/>
                </a:ext>
              </a:extLst>
            </p:cNvPr>
            <p:cNvSpPr txBox="1"/>
            <p:nvPr userDrawn="1"/>
          </p:nvSpPr>
          <p:spPr>
            <a:xfrm>
              <a:off x="12364720" y="1628800"/>
              <a:ext cx="680720" cy="338554"/>
            </a:xfrm>
            <a:prstGeom prst="rect">
              <a:avLst/>
            </a:prstGeom>
            <a:noFill/>
          </p:spPr>
          <p:txBody>
            <a:bodyPr wrap="square" rtlCol="0">
              <a:spAutoFit/>
            </a:bodyPr>
            <a:lstStyle/>
            <a:p>
              <a:pPr algn="ctr"/>
              <a:r>
                <a:rPr lang="en-US" sz="800" dirty="0"/>
                <a:t>R70 G129 B194</a:t>
              </a:r>
            </a:p>
          </p:txBody>
        </p:sp>
        <p:sp>
          <p:nvSpPr>
            <p:cNvPr id="32" name="TextBox 31">
              <a:extLst>
                <a:ext uri="{FF2B5EF4-FFF2-40B4-BE49-F238E27FC236}">
                  <a16:creationId xmlns:a16="http://schemas.microsoft.com/office/drawing/2014/main" id="{196CE5B3-1654-7841-8518-14D47CC21E33}"/>
                </a:ext>
              </a:extLst>
            </p:cNvPr>
            <p:cNvSpPr txBox="1"/>
            <p:nvPr userDrawn="1"/>
          </p:nvSpPr>
          <p:spPr>
            <a:xfrm>
              <a:off x="12946920" y="1628800"/>
              <a:ext cx="667480" cy="338554"/>
            </a:xfrm>
            <a:prstGeom prst="rect">
              <a:avLst/>
            </a:prstGeom>
            <a:noFill/>
          </p:spPr>
          <p:txBody>
            <a:bodyPr wrap="square" rtlCol="0">
              <a:spAutoFit/>
            </a:bodyPr>
            <a:lstStyle/>
            <a:p>
              <a:pPr algn="ctr"/>
              <a:r>
                <a:rPr lang="en-US" sz="800" dirty="0"/>
                <a:t>R78 G138 B156</a:t>
              </a:r>
            </a:p>
          </p:txBody>
        </p:sp>
        <p:sp>
          <p:nvSpPr>
            <p:cNvPr id="33" name="TextBox 32">
              <a:extLst>
                <a:ext uri="{FF2B5EF4-FFF2-40B4-BE49-F238E27FC236}">
                  <a16:creationId xmlns:a16="http://schemas.microsoft.com/office/drawing/2014/main" id="{70962966-8D67-204C-89A0-36F589CAD380}"/>
                </a:ext>
              </a:extLst>
            </p:cNvPr>
            <p:cNvSpPr txBox="1"/>
            <p:nvPr userDrawn="1"/>
          </p:nvSpPr>
          <p:spPr>
            <a:xfrm>
              <a:off x="12415520" y="2276872"/>
              <a:ext cx="629920" cy="338554"/>
            </a:xfrm>
            <a:prstGeom prst="rect">
              <a:avLst/>
            </a:prstGeom>
            <a:noFill/>
          </p:spPr>
          <p:txBody>
            <a:bodyPr wrap="square" rtlCol="0">
              <a:spAutoFit/>
            </a:bodyPr>
            <a:lstStyle/>
            <a:p>
              <a:pPr algn="ctr"/>
              <a:r>
                <a:rPr lang="en-US" sz="800" dirty="0"/>
                <a:t>R31 G61 B149</a:t>
              </a:r>
            </a:p>
          </p:txBody>
        </p:sp>
        <p:sp>
          <p:nvSpPr>
            <p:cNvPr id="34" name="TextBox 33">
              <a:extLst>
                <a:ext uri="{FF2B5EF4-FFF2-40B4-BE49-F238E27FC236}">
                  <a16:creationId xmlns:a16="http://schemas.microsoft.com/office/drawing/2014/main" id="{ABD1C856-A83F-3848-BB11-4F1D77C40998}"/>
                </a:ext>
              </a:extLst>
            </p:cNvPr>
            <p:cNvSpPr txBox="1"/>
            <p:nvPr userDrawn="1"/>
          </p:nvSpPr>
          <p:spPr>
            <a:xfrm>
              <a:off x="12964160" y="2276872"/>
              <a:ext cx="663480" cy="338554"/>
            </a:xfrm>
            <a:prstGeom prst="rect">
              <a:avLst/>
            </a:prstGeom>
            <a:noFill/>
          </p:spPr>
          <p:txBody>
            <a:bodyPr wrap="square" rtlCol="0">
              <a:spAutoFit/>
            </a:bodyPr>
            <a:lstStyle/>
            <a:p>
              <a:pPr algn="ctr"/>
              <a:r>
                <a:rPr lang="en-US" sz="800" dirty="0"/>
                <a:t>R224 G62 B82</a:t>
              </a:r>
            </a:p>
          </p:txBody>
        </p:sp>
        <p:sp>
          <p:nvSpPr>
            <p:cNvPr id="35" name="TextBox 34">
              <a:extLst>
                <a:ext uri="{FF2B5EF4-FFF2-40B4-BE49-F238E27FC236}">
                  <a16:creationId xmlns:a16="http://schemas.microsoft.com/office/drawing/2014/main" id="{473F0467-54ED-C242-94FD-23682EB14918}"/>
                </a:ext>
              </a:extLst>
            </p:cNvPr>
            <p:cNvSpPr txBox="1"/>
            <p:nvPr userDrawn="1"/>
          </p:nvSpPr>
          <p:spPr>
            <a:xfrm>
              <a:off x="12415520" y="2924944"/>
              <a:ext cx="629920" cy="338554"/>
            </a:xfrm>
            <a:prstGeom prst="rect">
              <a:avLst/>
            </a:prstGeom>
            <a:noFill/>
          </p:spPr>
          <p:txBody>
            <a:bodyPr wrap="square" rtlCol="0">
              <a:spAutoFit/>
            </a:bodyPr>
            <a:lstStyle/>
            <a:p>
              <a:pPr algn="ctr"/>
              <a:r>
                <a:rPr lang="en-US" sz="800" dirty="0"/>
                <a:t>R237 G139 B0</a:t>
              </a:r>
            </a:p>
          </p:txBody>
        </p:sp>
        <p:sp>
          <p:nvSpPr>
            <p:cNvPr id="36" name="TextBox 35">
              <a:extLst>
                <a:ext uri="{FF2B5EF4-FFF2-40B4-BE49-F238E27FC236}">
                  <a16:creationId xmlns:a16="http://schemas.microsoft.com/office/drawing/2014/main" id="{4CA5DF8A-F325-4942-9890-60FBFA62467C}"/>
                </a:ext>
              </a:extLst>
            </p:cNvPr>
            <p:cNvSpPr txBox="1"/>
            <p:nvPr userDrawn="1"/>
          </p:nvSpPr>
          <p:spPr>
            <a:xfrm>
              <a:off x="12946920" y="2924944"/>
              <a:ext cx="697960" cy="338554"/>
            </a:xfrm>
            <a:prstGeom prst="rect">
              <a:avLst/>
            </a:prstGeom>
            <a:noFill/>
          </p:spPr>
          <p:txBody>
            <a:bodyPr wrap="square" rtlCol="0">
              <a:spAutoFit/>
            </a:bodyPr>
            <a:lstStyle/>
            <a:p>
              <a:pPr algn="ctr"/>
              <a:r>
                <a:rPr lang="en-US" sz="800" dirty="0"/>
                <a:t>R250 G184 B18</a:t>
              </a:r>
            </a:p>
          </p:txBody>
        </p:sp>
        <p:sp>
          <p:nvSpPr>
            <p:cNvPr id="37" name="TextBox 36">
              <a:extLst>
                <a:ext uri="{FF2B5EF4-FFF2-40B4-BE49-F238E27FC236}">
                  <a16:creationId xmlns:a16="http://schemas.microsoft.com/office/drawing/2014/main" id="{83FE157E-55C2-1943-904A-B8A2AC367527}"/>
                </a:ext>
              </a:extLst>
            </p:cNvPr>
            <p:cNvSpPr txBox="1"/>
            <p:nvPr userDrawn="1"/>
          </p:nvSpPr>
          <p:spPr>
            <a:xfrm>
              <a:off x="12364720" y="3583176"/>
              <a:ext cx="711200" cy="338554"/>
            </a:xfrm>
            <a:prstGeom prst="rect">
              <a:avLst/>
            </a:prstGeom>
            <a:noFill/>
          </p:spPr>
          <p:txBody>
            <a:bodyPr wrap="square" rtlCol="0">
              <a:spAutoFit/>
            </a:bodyPr>
            <a:lstStyle/>
            <a:p>
              <a:pPr algn="ctr"/>
              <a:r>
                <a:rPr lang="en-US" sz="800" dirty="0"/>
                <a:t>R255 G233 B117</a:t>
              </a:r>
            </a:p>
          </p:txBody>
        </p:sp>
        <p:sp>
          <p:nvSpPr>
            <p:cNvPr id="38" name="TextBox 37">
              <a:extLst>
                <a:ext uri="{FF2B5EF4-FFF2-40B4-BE49-F238E27FC236}">
                  <a16:creationId xmlns:a16="http://schemas.microsoft.com/office/drawing/2014/main" id="{7A7E9DED-772A-DB48-8576-C4F7AC42FD73}"/>
                </a:ext>
              </a:extLst>
            </p:cNvPr>
            <p:cNvSpPr txBox="1"/>
            <p:nvPr userDrawn="1"/>
          </p:nvSpPr>
          <p:spPr>
            <a:xfrm>
              <a:off x="12957080" y="3583176"/>
              <a:ext cx="687800" cy="338554"/>
            </a:xfrm>
            <a:prstGeom prst="rect">
              <a:avLst/>
            </a:prstGeom>
            <a:noFill/>
          </p:spPr>
          <p:txBody>
            <a:bodyPr wrap="square" rtlCol="0">
              <a:spAutoFit/>
            </a:bodyPr>
            <a:lstStyle/>
            <a:p>
              <a:pPr algn="ctr"/>
              <a:r>
                <a:rPr lang="en-US" sz="800" dirty="0"/>
                <a:t>R150 G201 B25</a:t>
              </a:r>
            </a:p>
          </p:txBody>
        </p:sp>
        <p:sp>
          <p:nvSpPr>
            <p:cNvPr id="39" name="TextBox 38">
              <a:extLst>
                <a:ext uri="{FF2B5EF4-FFF2-40B4-BE49-F238E27FC236}">
                  <a16:creationId xmlns:a16="http://schemas.microsoft.com/office/drawing/2014/main" id="{14FF39DD-E9AB-2D4E-9600-9BC4DF5AF1BD}"/>
                </a:ext>
              </a:extLst>
            </p:cNvPr>
            <p:cNvSpPr txBox="1"/>
            <p:nvPr userDrawn="1"/>
          </p:nvSpPr>
          <p:spPr>
            <a:xfrm>
              <a:off x="12374880" y="4262616"/>
              <a:ext cx="711200" cy="338554"/>
            </a:xfrm>
            <a:prstGeom prst="rect">
              <a:avLst/>
            </a:prstGeom>
            <a:noFill/>
          </p:spPr>
          <p:txBody>
            <a:bodyPr wrap="square" rtlCol="0">
              <a:spAutoFit/>
            </a:bodyPr>
            <a:lstStyle/>
            <a:p>
              <a:pPr algn="ctr"/>
              <a:r>
                <a:rPr lang="en-US" sz="800" dirty="0"/>
                <a:t>R218 G213 B205</a:t>
              </a:r>
            </a:p>
          </p:txBody>
        </p:sp>
        <p:sp>
          <p:nvSpPr>
            <p:cNvPr id="40" name="TextBox 39">
              <a:extLst>
                <a:ext uri="{FF2B5EF4-FFF2-40B4-BE49-F238E27FC236}">
                  <a16:creationId xmlns:a16="http://schemas.microsoft.com/office/drawing/2014/main" id="{97756AF9-D395-9640-BB72-CEB69FEDE839}"/>
                </a:ext>
              </a:extLst>
            </p:cNvPr>
            <p:cNvSpPr txBox="1"/>
            <p:nvPr userDrawn="1"/>
          </p:nvSpPr>
          <p:spPr>
            <a:xfrm>
              <a:off x="12943840" y="4262616"/>
              <a:ext cx="704120" cy="338554"/>
            </a:xfrm>
            <a:prstGeom prst="rect">
              <a:avLst/>
            </a:prstGeom>
            <a:noFill/>
          </p:spPr>
          <p:txBody>
            <a:bodyPr wrap="square" rtlCol="0">
              <a:spAutoFit/>
            </a:bodyPr>
            <a:lstStyle/>
            <a:p>
              <a:pPr algn="ctr"/>
              <a:r>
                <a:rPr lang="en-US" sz="800" dirty="0"/>
                <a:t>R166 G159 B136</a:t>
              </a:r>
            </a:p>
          </p:txBody>
        </p:sp>
        <p:sp>
          <p:nvSpPr>
            <p:cNvPr id="41" name="TextBox 40">
              <a:extLst>
                <a:ext uri="{FF2B5EF4-FFF2-40B4-BE49-F238E27FC236}">
                  <a16:creationId xmlns:a16="http://schemas.microsoft.com/office/drawing/2014/main" id="{C549E0F0-E130-FF4D-BD42-806D703D4439}"/>
                </a:ext>
              </a:extLst>
            </p:cNvPr>
            <p:cNvSpPr txBox="1"/>
            <p:nvPr userDrawn="1"/>
          </p:nvSpPr>
          <p:spPr>
            <a:xfrm>
              <a:off x="12415520" y="4920848"/>
              <a:ext cx="629920" cy="338554"/>
            </a:xfrm>
            <a:prstGeom prst="rect">
              <a:avLst/>
            </a:prstGeom>
            <a:noFill/>
          </p:spPr>
          <p:txBody>
            <a:bodyPr wrap="square" rtlCol="0">
              <a:spAutoFit/>
            </a:bodyPr>
            <a:lstStyle/>
            <a:p>
              <a:pPr algn="ctr"/>
              <a:r>
                <a:rPr lang="en-US" sz="800" dirty="0"/>
                <a:t>R110 G98 B89</a:t>
              </a:r>
            </a:p>
          </p:txBody>
        </p:sp>
        <p:sp>
          <p:nvSpPr>
            <p:cNvPr id="42" name="TextBox 41">
              <a:extLst>
                <a:ext uri="{FF2B5EF4-FFF2-40B4-BE49-F238E27FC236}">
                  <a16:creationId xmlns:a16="http://schemas.microsoft.com/office/drawing/2014/main" id="{605BDD08-2AE8-E445-96F5-90331252C966}"/>
                </a:ext>
              </a:extLst>
            </p:cNvPr>
            <p:cNvSpPr txBox="1"/>
            <p:nvPr userDrawn="1"/>
          </p:nvSpPr>
          <p:spPr>
            <a:xfrm>
              <a:off x="12977400" y="4920848"/>
              <a:ext cx="629920" cy="338554"/>
            </a:xfrm>
            <a:prstGeom prst="rect">
              <a:avLst/>
            </a:prstGeom>
            <a:noFill/>
          </p:spPr>
          <p:txBody>
            <a:bodyPr wrap="square" rtlCol="0">
              <a:spAutoFit/>
            </a:bodyPr>
            <a:lstStyle/>
            <a:p>
              <a:pPr algn="ctr"/>
              <a:r>
                <a:rPr lang="en-US" sz="800" dirty="0"/>
                <a:t>R83 G86 B90</a:t>
              </a:r>
            </a:p>
          </p:txBody>
        </p:sp>
      </p:grpSp>
    </p:spTree>
    <p:extLst>
      <p:ext uri="{BB962C8B-B14F-4D97-AF65-F5344CB8AC3E}">
        <p14:creationId xmlns:p14="http://schemas.microsoft.com/office/powerpoint/2010/main" val="727101962"/>
      </p:ext>
    </p:extLst>
  </p:cSld>
  <p:clrMap bg1="lt1" tx1="dk1" bg2="lt2" tx2="dk2" accent1="accent1" accent2="accent2" accent3="accent3" accent4="accent4" accent5="accent5" accent6="accent6" hlink="hlink" folHlink="folHlink"/>
  <p:sldLayoutIdLst>
    <p:sldLayoutId id="2147483793" r:id="rId1"/>
  </p:sldLayoutIdLst>
  <p:hf hdr="0" ftr="0" dt="0"/>
  <p:txStyles>
    <p:titleStyle>
      <a:lvl1pPr algn="ctr" defTabSz="914377" rtl="0" eaLnBrk="1" latinLnBrk="0" hangingPunct="1">
        <a:lnSpc>
          <a:spcPct val="90000"/>
        </a:lnSpc>
        <a:spcBef>
          <a:spcPct val="0"/>
        </a:spcBef>
        <a:buNone/>
        <a:defRPr sz="2800" b="1"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90000"/>
        </a:lnSpc>
        <a:spcBef>
          <a:spcPts val="1000"/>
        </a:spcBef>
        <a:buFont typeface="Arial" panose="020B0604020202020204" pitchFamily="34" charset="0"/>
        <a:buNone/>
        <a:defRPr sz="60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D49FE978-3EE6-AF4F-ACC5-8CFFA4462D44}"/>
              </a:ext>
            </a:extLst>
          </p:cNvPr>
          <p:cNvSpPr/>
          <p:nvPr userDrawn="1"/>
        </p:nvSpPr>
        <p:spPr>
          <a:xfrm>
            <a:off x="1" y="1193537"/>
            <a:ext cx="6926755" cy="5763319"/>
          </a:xfrm>
          <a:custGeom>
            <a:avLst/>
            <a:gdLst>
              <a:gd name="connsiteX0" fmla="*/ 0 w 5684108"/>
              <a:gd name="connsiteY0" fmla="*/ 0 h 5399903"/>
              <a:gd name="connsiteX1" fmla="*/ 5684108 w 5684108"/>
              <a:gd name="connsiteY1" fmla="*/ 0 h 5399903"/>
              <a:gd name="connsiteX2" fmla="*/ 5684108 w 5684108"/>
              <a:gd name="connsiteY2" fmla="*/ 5399903 h 5399903"/>
              <a:gd name="connsiteX3" fmla="*/ 0 w 5684108"/>
              <a:gd name="connsiteY3" fmla="*/ 5399903 h 5399903"/>
              <a:gd name="connsiteX4" fmla="*/ 0 w 5684108"/>
              <a:gd name="connsiteY4" fmla="*/ 0 h 5399903"/>
              <a:gd name="connsiteX0" fmla="*/ 0 w 6891585"/>
              <a:gd name="connsiteY0" fmla="*/ 363415 h 5763318"/>
              <a:gd name="connsiteX1" fmla="*/ 6891585 w 6891585"/>
              <a:gd name="connsiteY1" fmla="*/ 0 h 5763318"/>
              <a:gd name="connsiteX2" fmla="*/ 5684108 w 6891585"/>
              <a:gd name="connsiteY2" fmla="*/ 5763318 h 5763318"/>
              <a:gd name="connsiteX3" fmla="*/ 0 w 6891585"/>
              <a:gd name="connsiteY3" fmla="*/ 5763318 h 5763318"/>
              <a:gd name="connsiteX4" fmla="*/ 0 w 6891585"/>
              <a:gd name="connsiteY4" fmla="*/ 363415 h 5763318"/>
              <a:gd name="connsiteX0" fmla="*/ 0 w 6891585"/>
              <a:gd name="connsiteY0" fmla="*/ 257907 h 5763318"/>
              <a:gd name="connsiteX1" fmla="*/ 6891585 w 6891585"/>
              <a:gd name="connsiteY1" fmla="*/ 0 h 5763318"/>
              <a:gd name="connsiteX2" fmla="*/ 5684108 w 6891585"/>
              <a:gd name="connsiteY2" fmla="*/ 5763318 h 5763318"/>
              <a:gd name="connsiteX3" fmla="*/ 0 w 6891585"/>
              <a:gd name="connsiteY3" fmla="*/ 5763318 h 5763318"/>
              <a:gd name="connsiteX4" fmla="*/ 0 w 6891585"/>
              <a:gd name="connsiteY4" fmla="*/ 257907 h 5763318"/>
              <a:gd name="connsiteX0" fmla="*/ 0 w 6926754"/>
              <a:gd name="connsiteY0" fmla="*/ 257907 h 5763318"/>
              <a:gd name="connsiteX1" fmla="*/ 6926754 w 6926754"/>
              <a:gd name="connsiteY1" fmla="*/ 0 h 5763318"/>
              <a:gd name="connsiteX2" fmla="*/ 5684108 w 6926754"/>
              <a:gd name="connsiteY2" fmla="*/ 5763318 h 5763318"/>
              <a:gd name="connsiteX3" fmla="*/ 0 w 6926754"/>
              <a:gd name="connsiteY3" fmla="*/ 5763318 h 5763318"/>
              <a:gd name="connsiteX4" fmla="*/ 0 w 6926754"/>
              <a:gd name="connsiteY4" fmla="*/ 257907 h 5763318"/>
              <a:gd name="connsiteX0" fmla="*/ 0 w 6926754"/>
              <a:gd name="connsiteY0" fmla="*/ 236391 h 5763318"/>
              <a:gd name="connsiteX1" fmla="*/ 6926754 w 6926754"/>
              <a:gd name="connsiteY1" fmla="*/ 0 h 5763318"/>
              <a:gd name="connsiteX2" fmla="*/ 5684108 w 6926754"/>
              <a:gd name="connsiteY2" fmla="*/ 5763318 h 5763318"/>
              <a:gd name="connsiteX3" fmla="*/ 0 w 6926754"/>
              <a:gd name="connsiteY3" fmla="*/ 5763318 h 5763318"/>
              <a:gd name="connsiteX4" fmla="*/ 0 w 6926754"/>
              <a:gd name="connsiteY4" fmla="*/ 236391 h 5763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6754" h="5763318">
                <a:moveTo>
                  <a:pt x="0" y="236391"/>
                </a:moveTo>
                <a:lnTo>
                  <a:pt x="6926754" y="0"/>
                </a:lnTo>
                <a:lnTo>
                  <a:pt x="5684108" y="5763318"/>
                </a:lnTo>
                <a:lnTo>
                  <a:pt x="0" y="5763318"/>
                </a:lnTo>
                <a:lnTo>
                  <a:pt x="0" y="236391"/>
                </a:lnTo>
                <a:close/>
              </a:path>
            </a:pathLst>
          </a:custGeom>
          <a:gradFill flip="none" rotWithShape="1">
            <a:gsLst>
              <a:gs pos="100000">
                <a:srgbClr val="00B1D9">
                  <a:alpha val="70196"/>
                </a:srgbClr>
              </a:gs>
              <a:gs pos="60000">
                <a:srgbClr val="5C61AC"/>
              </a:gs>
              <a:gs pos="0">
                <a:srgbClr val="2C2D8B"/>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pic>
        <p:nvPicPr>
          <p:cNvPr id="3" name="Picture 2" descr="Text&#10;&#10;Description automatically generated with medium confidence">
            <a:extLst>
              <a:ext uri="{FF2B5EF4-FFF2-40B4-BE49-F238E27FC236}">
                <a16:creationId xmlns:a16="http://schemas.microsoft.com/office/drawing/2014/main" id="{6F1CF57C-3499-F348-89CB-19AA8D6DBF3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2960336" cy="1383957"/>
          </a:xfrm>
          <a:prstGeom prst="rect">
            <a:avLst/>
          </a:prstGeom>
        </p:spPr>
      </p:pic>
      <p:grpSp>
        <p:nvGrpSpPr>
          <p:cNvPr id="6" name="Group 5">
            <a:extLst>
              <a:ext uri="{FF2B5EF4-FFF2-40B4-BE49-F238E27FC236}">
                <a16:creationId xmlns:a16="http://schemas.microsoft.com/office/drawing/2014/main" id="{9B6700E5-D5D7-544B-8609-496A0A4FE266}"/>
              </a:ext>
            </a:extLst>
          </p:cNvPr>
          <p:cNvGrpSpPr/>
          <p:nvPr userDrawn="1"/>
        </p:nvGrpSpPr>
        <p:grpSpPr>
          <a:xfrm>
            <a:off x="12364720" y="0"/>
            <a:ext cx="1283240" cy="5259401"/>
            <a:chOff x="12364720" y="0"/>
            <a:chExt cx="1283240" cy="5259402"/>
          </a:xfrm>
        </p:grpSpPr>
        <p:sp>
          <p:nvSpPr>
            <p:cNvPr id="7" name="Rectangle 6">
              <a:extLst>
                <a:ext uri="{FF2B5EF4-FFF2-40B4-BE49-F238E27FC236}">
                  <a16:creationId xmlns:a16="http://schemas.microsoft.com/office/drawing/2014/main" id="{EF4EB02E-7E46-6F49-B6B9-CAE0567803BD}"/>
                </a:ext>
              </a:extLst>
            </p:cNvPr>
            <p:cNvSpPr/>
            <p:nvPr/>
          </p:nvSpPr>
          <p:spPr>
            <a:xfrm>
              <a:off x="12551569" y="0"/>
              <a:ext cx="342900" cy="342900"/>
            </a:xfrm>
            <a:prstGeom prst="rect">
              <a:avLst/>
            </a:prstGeom>
            <a:solidFill>
              <a:srgbClr val="2C2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8" name="TextBox 7">
              <a:extLst>
                <a:ext uri="{FF2B5EF4-FFF2-40B4-BE49-F238E27FC236}">
                  <a16:creationId xmlns:a16="http://schemas.microsoft.com/office/drawing/2014/main" id="{E3C896EF-9463-A547-8E57-C006E7BB2C54}"/>
                </a:ext>
              </a:extLst>
            </p:cNvPr>
            <p:cNvSpPr txBox="1"/>
            <p:nvPr/>
          </p:nvSpPr>
          <p:spPr>
            <a:xfrm>
              <a:off x="12415520" y="312417"/>
              <a:ext cx="618491" cy="338554"/>
            </a:xfrm>
            <a:prstGeom prst="rect">
              <a:avLst/>
            </a:prstGeom>
            <a:noFill/>
          </p:spPr>
          <p:txBody>
            <a:bodyPr wrap="square" rtlCol="0">
              <a:spAutoFit/>
            </a:bodyPr>
            <a:lstStyle/>
            <a:p>
              <a:pPr algn="ctr"/>
              <a:r>
                <a:rPr lang="en-US" sz="800" dirty="0"/>
                <a:t>R44 G45 B139</a:t>
              </a:r>
            </a:p>
          </p:txBody>
        </p:sp>
        <p:grpSp>
          <p:nvGrpSpPr>
            <p:cNvPr id="9" name="Group 8">
              <a:extLst>
                <a:ext uri="{FF2B5EF4-FFF2-40B4-BE49-F238E27FC236}">
                  <a16:creationId xmlns:a16="http://schemas.microsoft.com/office/drawing/2014/main" id="{1CA6E48F-A535-0748-9F2C-248D7D106DF5}"/>
                </a:ext>
              </a:extLst>
            </p:cNvPr>
            <p:cNvGrpSpPr/>
            <p:nvPr/>
          </p:nvGrpSpPr>
          <p:grpSpPr>
            <a:xfrm>
              <a:off x="12936760" y="0"/>
              <a:ext cx="657320" cy="661132"/>
              <a:chOff x="12472988" y="571501"/>
              <a:chExt cx="657320" cy="661132"/>
            </a:xfrm>
          </p:grpSpPr>
          <p:sp>
            <p:nvSpPr>
              <p:cNvPr id="38" name="Rectangle 37">
                <a:extLst>
                  <a:ext uri="{FF2B5EF4-FFF2-40B4-BE49-F238E27FC236}">
                    <a16:creationId xmlns:a16="http://schemas.microsoft.com/office/drawing/2014/main" id="{41287147-B5C4-BF4A-9689-0460C6C5231D}"/>
                  </a:ext>
                </a:extLst>
              </p:cNvPr>
              <p:cNvSpPr/>
              <p:nvPr/>
            </p:nvSpPr>
            <p:spPr>
              <a:xfrm>
                <a:off x="12622689" y="571501"/>
                <a:ext cx="342900" cy="342900"/>
              </a:xfrm>
              <a:prstGeom prst="rect">
                <a:avLst/>
              </a:prstGeom>
              <a:solidFill>
                <a:srgbClr val="5C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39" name="TextBox 38">
                <a:extLst>
                  <a:ext uri="{FF2B5EF4-FFF2-40B4-BE49-F238E27FC236}">
                    <a16:creationId xmlns:a16="http://schemas.microsoft.com/office/drawing/2014/main" id="{63BBFFA8-8BE7-E34A-8760-80DC9A3F6F9F}"/>
                  </a:ext>
                </a:extLst>
              </p:cNvPr>
              <p:cNvSpPr txBox="1"/>
              <p:nvPr/>
            </p:nvSpPr>
            <p:spPr>
              <a:xfrm>
                <a:off x="12472988" y="894079"/>
                <a:ext cx="657320" cy="338554"/>
              </a:xfrm>
              <a:prstGeom prst="rect">
                <a:avLst/>
              </a:prstGeom>
              <a:noFill/>
            </p:spPr>
            <p:txBody>
              <a:bodyPr wrap="square" rtlCol="0">
                <a:spAutoFit/>
              </a:bodyPr>
              <a:lstStyle/>
              <a:p>
                <a:pPr algn="ctr"/>
                <a:r>
                  <a:rPr lang="en-US" sz="800" dirty="0"/>
                  <a:t>R92 G97 B172</a:t>
                </a:r>
              </a:p>
            </p:txBody>
          </p:sp>
        </p:grpSp>
        <p:sp>
          <p:nvSpPr>
            <p:cNvPr id="10" name="Rectangle 9">
              <a:extLst>
                <a:ext uri="{FF2B5EF4-FFF2-40B4-BE49-F238E27FC236}">
                  <a16:creationId xmlns:a16="http://schemas.microsoft.com/office/drawing/2014/main" id="{D55BA3F2-4098-EC43-9F50-62F82BE852F0}"/>
                </a:ext>
              </a:extLst>
            </p:cNvPr>
            <p:cNvSpPr/>
            <p:nvPr/>
          </p:nvSpPr>
          <p:spPr>
            <a:xfrm>
              <a:off x="12551569" y="655731"/>
              <a:ext cx="342900" cy="342900"/>
            </a:xfrm>
            <a:prstGeom prst="rect">
              <a:avLst/>
            </a:prstGeom>
            <a:solidFill>
              <a:srgbClr val="55C2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11" name="TextBox 10">
              <a:extLst>
                <a:ext uri="{FF2B5EF4-FFF2-40B4-BE49-F238E27FC236}">
                  <a16:creationId xmlns:a16="http://schemas.microsoft.com/office/drawing/2014/main" id="{8946DED9-708B-2345-80C7-4E0BDB215CFA}"/>
                </a:ext>
              </a:extLst>
            </p:cNvPr>
            <p:cNvSpPr txBox="1"/>
            <p:nvPr/>
          </p:nvSpPr>
          <p:spPr>
            <a:xfrm>
              <a:off x="12395200" y="968149"/>
              <a:ext cx="650240" cy="338554"/>
            </a:xfrm>
            <a:prstGeom prst="rect">
              <a:avLst/>
            </a:prstGeom>
            <a:noFill/>
          </p:spPr>
          <p:txBody>
            <a:bodyPr wrap="square" rtlCol="0">
              <a:spAutoFit/>
            </a:bodyPr>
            <a:lstStyle/>
            <a:p>
              <a:pPr algn="ctr"/>
              <a:r>
                <a:rPr lang="en-US" sz="800" dirty="0"/>
                <a:t>R85 G194 B182</a:t>
              </a:r>
            </a:p>
          </p:txBody>
        </p:sp>
        <p:sp>
          <p:nvSpPr>
            <p:cNvPr id="12" name="Rectangle 11">
              <a:extLst>
                <a:ext uri="{FF2B5EF4-FFF2-40B4-BE49-F238E27FC236}">
                  <a16:creationId xmlns:a16="http://schemas.microsoft.com/office/drawing/2014/main" id="{09238653-CEF4-714C-8FD0-038A2C6DD51E}"/>
                </a:ext>
              </a:extLst>
            </p:cNvPr>
            <p:cNvSpPr/>
            <p:nvPr/>
          </p:nvSpPr>
          <p:spPr>
            <a:xfrm>
              <a:off x="13106781" y="655731"/>
              <a:ext cx="342900" cy="342900"/>
            </a:xfrm>
            <a:prstGeom prst="rect">
              <a:avLst/>
            </a:prstGeom>
            <a:solidFill>
              <a:srgbClr val="00B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13" name="Rectangle 12">
              <a:extLst>
                <a:ext uri="{FF2B5EF4-FFF2-40B4-BE49-F238E27FC236}">
                  <a16:creationId xmlns:a16="http://schemas.microsoft.com/office/drawing/2014/main" id="{AB324012-CA94-0548-B150-142FD183941D}"/>
                </a:ext>
              </a:extLst>
            </p:cNvPr>
            <p:cNvSpPr/>
            <p:nvPr/>
          </p:nvSpPr>
          <p:spPr>
            <a:xfrm>
              <a:off x="12551569" y="1319995"/>
              <a:ext cx="342900" cy="342900"/>
            </a:xfrm>
            <a:prstGeom prst="rect">
              <a:avLst/>
            </a:prstGeom>
            <a:solidFill>
              <a:srgbClr val="4681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14" name="Rectangle 13">
              <a:extLst>
                <a:ext uri="{FF2B5EF4-FFF2-40B4-BE49-F238E27FC236}">
                  <a16:creationId xmlns:a16="http://schemas.microsoft.com/office/drawing/2014/main" id="{79B21BAF-E086-394B-A9F5-45D973166256}"/>
                </a:ext>
              </a:extLst>
            </p:cNvPr>
            <p:cNvSpPr/>
            <p:nvPr/>
          </p:nvSpPr>
          <p:spPr>
            <a:xfrm>
              <a:off x="13106781" y="1319995"/>
              <a:ext cx="342900" cy="342900"/>
            </a:xfrm>
            <a:prstGeom prst="rect">
              <a:avLst/>
            </a:prstGeom>
            <a:solidFill>
              <a:srgbClr val="4E8A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15" name="Rectangle 14">
              <a:extLst>
                <a:ext uri="{FF2B5EF4-FFF2-40B4-BE49-F238E27FC236}">
                  <a16:creationId xmlns:a16="http://schemas.microsoft.com/office/drawing/2014/main" id="{6571D719-594E-9844-B65E-6A515EE9F5B1}"/>
                </a:ext>
              </a:extLst>
            </p:cNvPr>
            <p:cNvSpPr/>
            <p:nvPr/>
          </p:nvSpPr>
          <p:spPr>
            <a:xfrm>
              <a:off x="12551569" y="1975726"/>
              <a:ext cx="342900" cy="342900"/>
            </a:xfrm>
            <a:prstGeom prst="rect">
              <a:avLst/>
            </a:prstGeom>
            <a:solidFill>
              <a:srgbClr val="1F3D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16" name="Rectangle 15">
              <a:extLst>
                <a:ext uri="{FF2B5EF4-FFF2-40B4-BE49-F238E27FC236}">
                  <a16:creationId xmlns:a16="http://schemas.microsoft.com/office/drawing/2014/main" id="{06851C9E-35E3-1048-BD31-AE0F381B1730}"/>
                </a:ext>
              </a:extLst>
            </p:cNvPr>
            <p:cNvSpPr/>
            <p:nvPr/>
          </p:nvSpPr>
          <p:spPr>
            <a:xfrm>
              <a:off x="13106781" y="1975726"/>
              <a:ext cx="342900" cy="342900"/>
            </a:xfrm>
            <a:prstGeom prst="rect">
              <a:avLst/>
            </a:prstGeom>
            <a:solidFill>
              <a:srgbClr val="E03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17" name="Rectangle 16">
              <a:extLst>
                <a:ext uri="{FF2B5EF4-FFF2-40B4-BE49-F238E27FC236}">
                  <a16:creationId xmlns:a16="http://schemas.microsoft.com/office/drawing/2014/main" id="{9F710E21-396A-F344-BF27-8D8F1A3F53B0}"/>
                </a:ext>
              </a:extLst>
            </p:cNvPr>
            <p:cNvSpPr/>
            <p:nvPr/>
          </p:nvSpPr>
          <p:spPr>
            <a:xfrm>
              <a:off x="12551569" y="2619379"/>
              <a:ext cx="342900" cy="342900"/>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18" name="Rectangle 17">
              <a:extLst>
                <a:ext uri="{FF2B5EF4-FFF2-40B4-BE49-F238E27FC236}">
                  <a16:creationId xmlns:a16="http://schemas.microsoft.com/office/drawing/2014/main" id="{AD5AAE9A-13A5-F14F-BA6E-29948C8BBCB0}"/>
                </a:ext>
              </a:extLst>
            </p:cNvPr>
            <p:cNvSpPr/>
            <p:nvPr/>
          </p:nvSpPr>
          <p:spPr>
            <a:xfrm>
              <a:off x="13106781" y="2619379"/>
              <a:ext cx="342900" cy="342900"/>
            </a:xfrm>
            <a:prstGeom prst="rect">
              <a:avLst/>
            </a:prstGeom>
            <a:solidFill>
              <a:srgbClr val="FAB8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19" name="Rectangle 18">
              <a:extLst>
                <a:ext uri="{FF2B5EF4-FFF2-40B4-BE49-F238E27FC236}">
                  <a16:creationId xmlns:a16="http://schemas.microsoft.com/office/drawing/2014/main" id="{1AA28795-392A-A949-A82B-DDAB8EA946F9}"/>
                </a:ext>
              </a:extLst>
            </p:cNvPr>
            <p:cNvSpPr/>
            <p:nvPr/>
          </p:nvSpPr>
          <p:spPr>
            <a:xfrm>
              <a:off x="12551569" y="3275110"/>
              <a:ext cx="342900" cy="342900"/>
            </a:xfrm>
            <a:prstGeom prst="rect">
              <a:avLst/>
            </a:prstGeom>
            <a:solidFill>
              <a:srgbClr val="FFE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20" name="Rectangle 19">
              <a:extLst>
                <a:ext uri="{FF2B5EF4-FFF2-40B4-BE49-F238E27FC236}">
                  <a16:creationId xmlns:a16="http://schemas.microsoft.com/office/drawing/2014/main" id="{481801F2-4E33-5740-A2FF-7015FEFA1EA3}"/>
                </a:ext>
              </a:extLst>
            </p:cNvPr>
            <p:cNvSpPr/>
            <p:nvPr/>
          </p:nvSpPr>
          <p:spPr>
            <a:xfrm>
              <a:off x="13106781" y="3275110"/>
              <a:ext cx="342900" cy="342900"/>
            </a:xfrm>
            <a:prstGeom prst="rect">
              <a:avLst/>
            </a:prstGeom>
            <a:solidFill>
              <a:srgbClr val="96C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21" name="Rectangle 20">
              <a:extLst>
                <a:ext uri="{FF2B5EF4-FFF2-40B4-BE49-F238E27FC236}">
                  <a16:creationId xmlns:a16="http://schemas.microsoft.com/office/drawing/2014/main" id="{0C369BA7-D51A-8C45-88A8-EB924C346DB0}"/>
                </a:ext>
              </a:extLst>
            </p:cNvPr>
            <p:cNvSpPr/>
            <p:nvPr/>
          </p:nvSpPr>
          <p:spPr>
            <a:xfrm>
              <a:off x="12551569" y="3939374"/>
              <a:ext cx="342900" cy="342900"/>
            </a:xfrm>
            <a:prstGeom prst="rect">
              <a:avLst/>
            </a:prstGeom>
            <a:solidFill>
              <a:srgbClr val="DAD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22" name="Rectangle 21">
              <a:extLst>
                <a:ext uri="{FF2B5EF4-FFF2-40B4-BE49-F238E27FC236}">
                  <a16:creationId xmlns:a16="http://schemas.microsoft.com/office/drawing/2014/main" id="{3FE6EB1D-B984-9F4B-846D-4D946E5342F0}"/>
                </a:ext>
              </a:extLst>
            </p:cNvPr>
            <p:cNvSpPr/>
            <p:nvPr/>
          </p:nvSpPr>
          <p:spPr>
            <a:xfrm>
              <a:off x="13106781" y="3939374"/>
              <a:ext cx="342900" cy="342900"/>
            </a:xfrm>
            <a:prstGeom prst="rect">
              <a:avLst/>
            </a:prstGeom>
            <a:solidFill>
              <a:srgbClr val="A69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23" name="Rectangle 22">
              <a:extLst>
                <a:ext uri="{FF2B5EF4-FFF2-40B4-BE49-F238E27FC236}">
                  <a16:creationId xmlns:a16="http://schemas.microsoft.com/office/drawing/2014/main" id="{9639D00C-924C-3947-8F2A-C9D5A7E68569}"/>
                </a:ext>
              </a:extLst>
            </p:cNvPr>
            <p:cNvSpPr/>
            <p:nvPr/>
          </p:nvSpPr>
          <p:spPr>
            <a:xfrm>
              <a:off x="12551569" y="4595105"/>
              <a:ext cx="342900" cy="342900"/>
            </a:xfrm>
            <a:prstGeom prst="rect">
              <a:avLst/>
            </a:prstGeom>
            <a:solidFill>
              <a:srgbClr val="6E62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24" name="Rectangle 23">
              <a:extLst>
                <a:ext uri="{FF2B5EF4-FFF2-40B4-BE49-F238E27FC236}">
                  <a16:creationId xmlns:a16="http://schemas.microsoft.com/office/drawing/2014/main" id="{6C2652B5-283E-6F46-AD9E-05F4BE96DE21}"/>
                </a:ext>
              </a:extLst>
            </p:cNvPr>
            <p:cNvSpPr/>
            <p:nvPr/>
          </p:nvSpPr>
          <p:spPr>
            <a:xfrm>
              <a:off x="13106781" y="4595105"/>
              <a:ext cx="342900" cy="342900"/>
            </a:xfrm>
            <a:prstGeom prst="rect">
              <a:avLst/>
            </a:prstGeom>
            <a:solidFill>
              <a:srgbClr val="53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25" name="TextBox 24">
              <a:extLst>
                <a:ext uri="{FF2B5EF4-FFF2-40B4-BE49-F238E27FC236}">
                  <a16:creationId xmlns:a16="http://schemas.microsoft.com/office/drawing/2014/main" id="{D504930F-2684-5043-8071-666C5822572C}"/>
                </a:ext>
              </a:extLst>
            </p:cNvPr>
            <p:cNvSpPr txBox="1"/>
            <p:nvPr userDrawn="1"/>
          </p:nvSpPr>
          <p:spPr>
            <a:xfrm>
              <a:off x="12977400" y="968149"/>
              <a:ext cx="629920" cy="338554"/>
            </a:xfrm>
            <a:prstGeom prst="rect">
              <a:avLst/>
            </a:prstGeom>
            <a:noFill/>
          </p:spPr>
          <p:txBody>
            <a:bodyPr wrap="square" rtlCol="0">
              <a:spAutoFit/>
            </a:bodyPr>
            <a:lstStyle/>
            <a:p>
              <a:pPr algn="ctr"/>
              <a:r>
                <a:rPr lang="en-US" sz="800" dirty="0"/>
                <a:t>R0 G177 B217</a:t>
              </a:r>
            </a:p>
          </p:txBody>
        </p:sp>
        <p:sp>
          <p:nvSpPr>
            <p:cNvPr id="26" name="TextBox 25">
              <a:extLst>
                <a:ext uri="{FF2B5EF4-FFF2-40B4-BE49-F238E27FC236}">
                  <a16:creationId xmlns:a16="http://schemas.microsoft.com/office/drawing/2014/main" id="{6BAB65D6-6B7A-E444-8EAC-64369A80E7A4}"/>
                </a:ext>
              </a:extLst>
            </p:cNvPr>
            <p:cNvSpPr txBox="1"/>
            <p:nvPr userDrawn="1"/>
          </p:nvSpPr>
          <p:spPr>
            <a:xfrm>
              <a:off x="12364720" y="1628800"/>
              <a:ext cx="680720" cy="338554"/>
            </a:xfrm>
            <a:prstGeom prst="rect">
              <a:avLst/>
            </a:prstGeom>
            <a:noFill/>
          </p:spPr>
          <p:txBody>
            <a:bodyPr wrap="square" rtlCol="0">
              <a:spAutoFit/>
            </a:bodyPr>
            <a:lstStyle/>
            <a:p>
              <a:pPr algn="ctr"/>
              <a:r>
                <a:rPr lang="en-US" sz="800" dirty="0"/>
                <a:t>R70 G129 B194</a:t>
              </a:r>
            </a:p>
          </p:txBody>
        </p:sp>
        <p:sp>
          <p:nvSpPr>
            <p:cNvPr id="27" name="TextBox 26">
              <a:extLst>
                <a:ext uri="{FF2B5EF4-FFF2-40B4-BE49-F238E27FC236}">
                  <a16:creationId xmlns:a16="http://schemas.microsoft.com/office/drawing/2014/main" id="{79B955E7-C849-A243-8457-4AC8E7C66522}"/>
                </a:ext>
              </a:extLst>
            </p:cNvPr>
            <p:cNvSpPr txBox="1"/>
            <p:nvPr userDrawn="1"/>
          </p:nvSpPr>
          <p:spPr>
            <a:xfrm>
              <a:off x="12946920" y="1628800"/>
              <a:ext cx="667480" cy="338554"/>
            </a:xfrm>
            <a:prstGeom prst="rect">
              <a:avLst/>
            </a:prstGeom>
            <a:noFill/>
          </p:spPr>
          <p:txBody>
            <a:bodyPr wrap="square" rtlCol="0">
              <a:spAutoFit/>
            </a:bodyPr>
            <a:lstStyle/>
            <a:p>
              <a:pPr algn="ctr"/>
              <a:r>
                <a:rPr lang="en-US" sz="800" dirty="0"/>
                <a:t>R78 G138 B156</a:t>
              </a:r>
            </a:p>
          </p:txBody>
        </p:sp>
        <p:sp>
          <p:nvSpPr>
            <p:cNvPr id="28" name="TextBox 27">
              <a:extLst>
                <a:ext uri="{FF2B5EF4-FFF2-40B4-BE49-F238E27FC236}">
                  <a16:creationId xmlns:a16="http://schemas.microsoft.com/office/drawing/2014/main" id="{17AF7F0A-9E40-6549-875F-72306EF9F236}"/>
                </a:ext>
              </a:extLst>
            </p:cNvPr>
            <p:cNvSpPr txBox="1"/>
            <p:nvPr userDrawn="1"/>
          </p:nvSpPr>
          <p:spPr>
            <a:xfrm>
              <a:off x="12415520" y="2276872"/>
              <a:ext cx="629920" cy="338554"/>
            </a:xfrm>
            <a:prstGeom prst="rect">
              <a:avLst/>
            </a:prstGeom>
            <a:noFill/>
          </p:spPr>
          <p:txBody>
            <a:bodyPr wrap="square" rtlCol="0">
              <a:spAutoFit/>
            </a:bodyPr>
            <a:lstStyle/>
            <a:p>
              <a:pPr algn="ctr"/>
              <a:r>
                <a:rPr lang="en-US" sz="800" dirty="0"/>
                <a:t>R31 G61 B149</a:t>
              </a:r>
            </a:p>
          </p:txBody>
        </p:sp>
        <p:sp>
          <p:nvSpPr>
            <p:cNvPr id="29" name="TextBox 28">
              <a:extLst>
                <a:ext uri="{FF2B5EF4-FFF2-40B4-BE49-F238E27FC236}">
                  <a16:creationId xmlns:a16="http://schemas.microsoft.com/office/drawing/2014/main" id="{52D7216F-7237-384C-9E4B-FA01CBF5FCF1}"/>
                </a:ext>
              </a:extLst>
            </p:cNvPr>
            <p:cNvSpPr txBox="1"/>
            <p:nvPr userDrawn="1"/>
          </p:nvSpPr>
          <p:spPr>
            <a:xfrm>
              <a:off x="12964160" y="2276872"/>
              <a:ext cx="663480" cy="338554"/>
            </a:xfrm>
            <a:prstGeom prst="rect">
              <a:avLst/>
            </a:prstGeom>
            <a:noFill/>
          </p:spPr>
          <p:txBody>
            <a:bodyPr wrap="square" rtlCol="0">
              <a:spAutoFit/>
            </a:bodyPr>
            <a:lstStyle/>
            <a:p>
              <a:pPr algn="ctr"/>
              <a:r>
                <a:rPr lang="en-US" sz="800" dirty="0"/>
                <a:t>R224 G62 B82</a:t>
              </a:r>
            </a:p>
          </p:txBody>
        </p:sp>
        <p:sp>
          <p:nvSpPr>
            <p:cNvPr id="30" name="TextBox 29">
              <a:extLst>
                <a:ext uri="{FF2B5EF4-FFF2-40B4-BE49-F238E27FC236}">
                  <a16:creationId xmlns:a16="http://schemas.microsoft.com/office/drawing/2014/main" id="{746844D8-59F2-3641-BAA8-95AB335DEA79}"/>
                </a:ext>
              </a:extLst>
            </p:cNvPr>
            <p:cNvSpPr txBox="1"/>
            <p:nvPr userDrawn="1"/>
          </p:nvSpPr>
          <p:spPr>
            <a:xfrm>
              <a:off x="12415520" y="2924944"/>
              <a:ext cx="629920" cy="338554"/>
            </a:xfrm>
            <a:prstGeom prst="rect">
              <a:avLst/>
            </a:prstGeom>
            <a:noFill/>
          </p:spPr>
          <p:txBody>
            <a:bodyPr wrap="square" rtlCol="0">
              <a:spAutoFit/>
            </a:bodyPr>
            <a:lstStyle/>
            <a:p>
              <a:pPr algn="ctr"/>
              <a:r>
                <a:rPr lang="en-US" sz="800" dirty="0"/>
                <a:t>R237 G139 B0</a:t>
              </a:r>
            </a:p>
          </p:txBody>
        </p:sp>
        <p:sp>
          <p:nvSpPr>
            <p:cNvPr id="31" name="TextBox 30">
              <a:extLst>
                <a:ext uri="{FF2B5EF4-FFF2-40B4-BE49-F238E27FC236}">
                  <a16:creationId xmlns:a16="http://schemas.microsoft.com/office/drawing/2014/main" id="{DFC14FEE-2C2D-4F43-B83B-E689F162B572}"/>
                </a:ext>
              </a:extLst>
            </p:cNvPr>
            <p:cNvSpPr txBox="1"/>
            <p:nvPr userDrawn="1"/>
          </p:nvSpPr>
          <p:spPr>
            <a:xfrm>
              <a:off x="12946920" y="2924944"/>
              <a:ext cx="697960" cy="338554"/>
            </a:xfrm>
            <a:prstGeom prst="rect">
              <a:avLst/>
            </a:prstGeom>
            <a:noFill/>
          </p:spPr>
          <p:txBody>
            <a:bodyPr wrap="square" rtlCol="0">
              <a:spAutoFit/>
            </a:bodyPr>
            <a:lstStyle/>
            <a:p>
              <a:pPr algn="ctr"/>
              <a:r>
                <a:rPr lang="en-US" sz="800" dirty="0"/>
                <a:t>R250 G184 B18</a:t>
              </a:r>
            </a:p>
          </p:txBody>
        </p:sp>
        <p:sp>
          <p:nvSpPr>
            <p:cNvPr id="32" name="TextBox 31">
              <a:extLst>
                <a:ext uri="{FF2B5EF4-FFF2-40B4-BE49-F238E27FC236}">
                  <a16:creationId xmlns:a16="http://schemas.microsoft.com/office/drawing/2014/main" id="{A74A28D9-968C-3342-B017-7B4EA5001ADC}"/>
                </a:ext>
              </a:extLst>
            </p:cNvPr>
            <p:cNvSpPr txBox="1"/>
            <p:nvPr userDrawn="1"/>
          </p:nvSpPr>
          <p:spPr>
            <a:xfrm>
              <a:off x="12364720" y="3583176"/>
              <a:ext cx="711200" cy="338554"/>
            </a:xfrm>
            <a:prstGeom prst="rect">
              <a:avLst/>
            </a:prstGeom>
            <a:noFill/>
          </p:spPr>
          <p:txBody>
            <a:bodyPr wrap="square" rtlCol="0">
              <a:spAutoFit/>
            </a:bodyPr>
            <a:lstStyle/>
            <a:p>
              <a:pPr algn="ctr"/>
              <a:r>
                <a:rPr lang="en-US" sz="800" dirty="0"/>
                <a:t>R255 G233 B117</a:t>
              </a:r>
            </a:p>
          </p:txBody>
        </p:sp>
        <p:sp>
          <p:nvSpPr>
            <p:cNvPr id="33" name="TextBox 32">
              <a:extLst>
                <a:ext uri="{FF2B5EF4-FFF2-40B4-BE49-F238E27FC236}">
                  <a16:creationId xmlns:a16="http://schemas.microsoft.com/office/drawing/2014/main" id="{11301FB0-925C-D94E-A9DD-121E569510B7}"/>
                </a:ext>
              </a:extLst>
            </p:cNvPr>
            <p:cNvSpPr txBox="1"/>
            <p:nvPr userDrawn="1"/>
          </p:nvSpPr>
          <p:spPr>
            <a:xfrm>
              <a:off x="12957080" y="3583176"/>
              <a:ext cx="687800" cy="338554"/>
            </a:xfrm>
            <a:prstGeom prst="rect">
              <a:avLst/>
            </a:prstGeom>
            <a:noFill/>
          </p:spPr>
          <p:txBody>
            <a:bodyPr wrap="square" rtlCol="0">
              <a:spAutoFit/>
            </a:bodyPr>
            <a:lstStyle/>
            <a:p>
              <a:pPr algn="ctr"/>
              <a:r>
                <a:rPr lang="en-US" sz="800" dirty="0"/>
                <a:t>R150 G201 B25</a:t>
              </a:r>
            </a:p>
          </p:txBody>
        </p:sp>
        <p:sp>
          <p:nvSpPr>
            <p:cNvPr id="34" name="TextBox 33">
              <a:extLst>
                <a:ext uri="{FF2B5EF4-FFF2-40B4-BE49-F238E27FC236}">
                  <a16:creationId xmlns:a16="http://schemas.microsoft.com/office/drawing/2014/main" id="{D727EF13-2789-234A-96B5-12717D1EC410}"/>
                </a:ext>
              </a:extLst>
            </p:cNvPr>
            <p:cNvSpPr txBox="1"/>
            <p:nvPr userDrawn="1"/>
          </p:nvSpPr>
          <p:spPr>
            <a:xfrm>
              <a:off x="12374880" y="4262616"/>
              <a:ext cx="711200" cy="338554"/>
            </a:xfrm>
            <a:prstGeom prst="rect">
              <a:avLst/>
            </a:prstGeom>
            <a:noFill/>
          </p:spPr>
          <p:txBody>
            <a:bodyPr wrap="square" rtlCol="0">
              <a:spAutoFit/>
            </a:bodyPr>
            <a:lstStyle/>
            <a:p>
              <a:pPr algn="ctr"/>
              <a:r>
                <a:rPr lang="en-US" sz="800" dirty="0"/>
                <a:t>R218 G213 B205</a:t>
              </a:r>
            </a:p>
          </p:txBody>
        </p:sp>
        <p:sp>
          <p:nvSpPr>
            <p:cNvPr id="35" name="TextBox 34">
              <a:extLst>
                <a:ext uri="{FF2B5EF4-FFF2-40B4-BE49-F238E27FC236}">
                  <a16:creationId xmlns:a16="http://schemas.microsoft.com/office/drawing/2014/main" id="{EEECDC11-138C-EB42-9E26-027064E80BB5}"/>
                </a:ext>
              </a:extLst>
            </p:cNvPr>
            <p:cNvSpPr txBox="1"/>
            <p:nvPr userDrawn="1"/>
          </p:nvSpPr>
          <p:spPr>
            <a:xfrm>
              <a:off x="12943840" y="4262616"/>
              <a:ext cx="704120" cy="338554"/>
            </a:xfrm>
            <a:prstGeom prst="rect">
              <a:avLst/>
            </a:prstGeom>
            <a:noFill/>
          </p:spPr>
          <p:txBody>
            <a:bodyPr wrap="square" rtlCol="0">
              <a:spAutoFit/>
            </a:bodyPr>
            <a:lstStyle/>
            <a:p>
              <a:pPr algn="ctr"/>
              <a:r>
                <a:rPr lang="en-US" sz="800" dirty="0"/>
                <a:t>R166 G159 B136</a:t>
              </a:r>
            </a:p>
          </p:txBody>
        </p:sp>
        <p:sp>
          <p:nvSpPr>
            <p:cNvPr id="36" name="TextBox 35">
              <a:extLst>
                <a:ext uri="{FF2B5EF4-FFF2-40B4-BE49-F238E27FC236}">
                  <a16:creationId xmlns:a16="http://schemas.microsoft.com/office/drawing/2014/main" id="{0B566D59-A920-0841-AF93-9C5775EBB549}"/>
                </a:ext>
              </a:extLst>
            </p:cNvPr>
            <p:cNvSpPr txBox="1"/>
            <p:nvPr userDrawn="1"/>
          </p:nvSpPr>
          <p:spPr>
            <a:xfrm>
              <a:off x="12415520" y="4920848"/>
              <a:ext cx="629920" cy="338554"/>
            </a:xfrm>
            <a:prstGeom prst="rect">
              <a:avLst/>
            </a:prstGeom>
            <a:noFill/>
          </p:spPr>
          <p:txBody>
            <a:bodyPr wrap="square" rtlCol="0">
              <a:spAutoFit/>
            </a:bodyPr>
            <a:lstStyle/>
            <a:p>
              <a:pPr algn="ctr"/>
              <a:r>
                <a:rPr lang="en-US" sz="800" dirty="0"/>
                <a:t>R110 G98 B89</a:t>
              </a:r>
            </a:p>
          </p:txBody>
        </p:sp>
        <p:sp>
          <p:nvSpPr>
            <p:cNvPr id="37" name="TextBox 36">
              <a:extLst>
                <a:ext uri="{FF2B5EF4-FFF2-40B4-BE49-F238E27FC236}">
                  <a16:creationId xmlns:a16="http://schemas.microsoft.com/office/drawing/2014/main" id="{9BDA83BD-2C1B-514C-902D-AE1AF5173FAF}"/>
                </a:ext>
              </a:extLst>
            </p:cNvPr>
            <p:cNvSpPr txBox="1"/>
            <p:nvPr userDrawn="1"/>
          </p:nvSpPr>
          <p:spPr>
            <a:xfrm>
              <a:off x="12977400" y="4920848"/>
              <a:ext cx="629920" cy="338554"/>
            </a:xfrm>
            <a:prstGeom prst="rect">
              <a:avLst/>
            </a:prstGeom>
            <a:noFill/>
          </p:spPr>
          <p:txBody>
            <a:bodyPr wrap="square" rtlCol="0">
              <a:spAutoFit/>
            </a:bodyPr>
            <a:lstStyle/>
            <a:p>
              <a:pPr algn="ctr"/>
              <a:r>
                <a:rPr lang="en-US" sz="800" dirty="0"/>
                <a:t>R83 G86 B90</a:t>
              </a:r>
            </a:p>
          </p:txBody>
        </p:sp>
      </p:grpSp>
    </p:spTree>
    <p:extLst>
      <p:ext uri="{BB962C8B-B14F-4D97-AF65-F5344CB8AC3E}">
        <p14:creationId xmlns:p14="http://schemas.microsoft.com/office/powerpoint/2010/main" val="1428791745"/>
      </p:ext>
    </p:extLst>
  </p:cSld>
  <p:clrMap bg1="lt1" tx1="dk1" bg2="lt2" tx2="dk2" accent1="accent1" accent2="accent2" accent3="accent3" accent4="accent4" accent5="accent5" accent6="accent6" hlink="hlink" folHlink="folHlink"/>
  <p:sldLayoutIdLst>
    <p:sldLayoutId id="2147483778" r:id="rId1"/>
    <p:sldLayoutId id="2147483795" r:id="rId2"/>
  </p:sldLayoutIdLst>
  <p:hf hdr="0" ftr="0" dt="0"/>
  <p:txStyles>
    <p:titleStyle>
      <a:lvl1pPr algn="ctr" defTabSz="914377" rtl="0" eaLnBrk="1" latinLnBrk="0" hangingPunct="1">
        <a:lnSpc>
          <a:spcPct val="90000"/>
        </a:lnSpc>
        <a:spcBef>
          <a:spcPct val="0"/>
        </a:spcBef>
        <a:buNone/>
        <a:defRPr sz="2800" b="1"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90000"/>
        </a:lnSpc>
        <a:spcBef>
          <a:spcPts val="1000"/>
        </a:spcBef>
        <a:buFont typeface="Arial" panose="020B0604020202020204" pitchFamily="34" charset="0"/>
        <a:buNone/>
        <a:defRPr sz="60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D49FE978-3EE6-AF4F-ACC5-8CFFA4462D44}"/>
              </a:ext>
            </a:extLst>
          </p:cNvPr>
          <p:cNvSpPr/>
          <p:nvPr userDrawn="1"/>
        </p:nvSpPr>
        <p:spPr>
          <a:xfrm>
            <a:off x="0" y="1193537"/>
            <a:ext cx="7315200" cy="5811444"/>
          </a:xfrm>
          <a:custGeom>
            <a:avLst/>
            <a:gdLst>
              <a:gd name="connsiteX0" fmla="*/ 0 w 5684108"/>
              <a:gd name="connsiteY0" fmla="*/ 0 h 5399903"/>
              <a:gd name="connsiteX1" fmla="*/ 5684108 w 5684108"/>
              <a:gd name="connsiteY1" fmla="*/ 0 h 5399903"/>
              <a:gd name="connsiteX2" fmla="*/ 5684108 w 5684108"/>
              <a:gd name="connsiteY2" fmla="*/ 5399903 h 5399903"/>
              <a:gd name="connsiteX3" fmla="*/ 0 w 5684108"/>
              <a:gd name="connsiteY3" fmla="*/ 5399903 h 5399903"/>
              <a:gd name="connsiteX4" fmla="*/ 0 w 5684108"/>
              <a:gd name="connsiteY4" fmla="*/ 0 h 5399903"/>
              <a:gd name="connsiteX0" fmla="*/ 0 w 6891585"/>
              <a:gd name="connsiteY0" fmla="*/ 363415 h 5763318"/>
              <a:gd name="connsiteX1" fmla="*/ 6891585 w 6891585"/>
              <a:gd name="connsiteY1" fmla="*/ 0 h 5763318"/>
              <a:gd name="connsiteX2" fmla="*/ 5684108 w 6891585"/>
              <a:gd name="connsiteY2" fmla="*/ 5763318 h 5763318"/>
              <a:gd name="connsiteX3" fmla="*/ 0 w 6891585"/>
              <a:gd name="connsiteY3" fmla="*/ 5763318 h 5763318"/>
              <a:gd name="connsiteX4" fmla="*/ 0 w 6891585"/>
              <a:gd name="connsiteY4" fmla="*/ 363415 h 5763318"/>
              <a:gd name="connsiteX0" fmla="*/ 0 w 6891585"/>
              <a:gd name="connsiteY0" fmla="*/ 257907 h 5763318"/>
              <a:gd name="connsiteX1" fmla="*/ 6891585 w 6891585"/>
              <a:gd name="connsiteY1" fmla="*/ 0 h 5763318"/>
              <a:gd name="connsiteX2" fmla="*/ 5684108 w 6891585"/>
              <a:gd name="connsiteY2" fmla="*/ 5763318 h 5763318"/>
              <a:gd name="connsiteX3" fmla="*/ 0 w 6891585"/>
              <a:gd name="connsiteY3" fmla="*/ 5763318 h 5763318"/>
              <a:gd name="connsiteX4" fmla="*/ 0 w 6891585"/>
              <a:gd name="connsiteY4" fmla="*/ 257907 h 5763318"/>
              <a:gd name="connsiteX0" fmla="*/ 0 w 6926754"/>
              <a:gd name="connsiteY0" fmla="*/ 257907 h 5763318"/>
              <a:gd name="connsiteX1" fmla="*/ 6926754 w 6926754"/>
              <a:gd name="connsiteY1" fmla="*/ 0 h 5763318"/>
              <a:gd name="connsiteX2" fmla="*/ 5684108 w 6926754"/>
              <a:gd name="connsiteY2" fmla="*/ 5763318 h 5763318"/>
              <a:gd name="connsiteX3" fmla="*/ 0 w 6926754"/>
              <a:gd name="connsiteY3" fmla="*/ 5763318 h 5763318"/>
              <a:gd name="connsiteX4" fmla="*/ 0 w 6926754"/>
              <a:gd name="connsiteY4" fmla="*/ 257907 h 5763318"/>
              <a:gd name="connsiteX0" fmla="*/ 0 w 6926754"/>
              <a:gd name="connsiteY0" fmla="*/ 236391 h 5763318"/>
              <a:gd name="connsiteX1" fmla="*/ 6926754 w 6926754"/>
              <a:gd name="connsiteY1" fmla="*/ 0 h 5763318"/>
              <a:gd name="connsiteX2" fmla="*/ 5684108 w 6926754"/>
              <a:gd name="connsiteY2" fmla="*/ 5763318 h 5763318"/>
              <a:gd name="connsiteX3" fmla="*/ 0 w 6926754"/>
              <a:gd name="connsiteY3" fmla="*/ 5763318 h 5763318"/>
              <a:gd name="connsiteX4" fmla="*/ 0 w 6926754"/>
              <a:gd name="connsiteY4" fmla="*/ 236391 h 5763318"/>
              <a:gd name="connsiteX0" fmla="*/ 0 w 6926754"/>
              <a:gd name="connsiteY0" fmla="*/ 236391 h 5779360"/>
              <a:gd name="connsiteX1" fmla="*/ 6926754 w 6926754"/>
              <a:gd name="connsiteY1" fmla="*/ 0 h 5779360"/>
              <a:gd name="connsiteX2" fmla="*/ 5790440 w 6926754"/>
              <a:gd name="connsiteY2" fmla="*/ 5779360 h 5779360"/>
              <a:gd name="connsiteX3" fmla="*/ 0 w 6926754"/>
              <a:gd name="connsiteY3" fmla="*/ 5763318 h 5779360"/>
              <a:gd name="connsiteX4" fmla="*/ 0 w 6926754"/>
              <a:gd name="connsiteY4" fmla="*/ 236391 h 5779360"/>
              <a:gd name="connsiteX0" fmla="*/ 0 w 6926754"/>
              <a:gd name="connsiteY0" fmla="*/ 236391 h 5811444"/>
              <a:gd name="connsiteX1" fmla="*/ 6926754 w 6926754"/>
              <a:gd name="connsiteY1" fmla="*/ 0 h 5811444"/>
              <a:gd name="connsiteX2" fmla="*/ 5820821 w 6926754"/>
              <a:gd name="connsiteY2" fmla="*/ 5811444 h 5811444"/>
              <a:gd name="connsiteX3" fmla="*/ 0 w 6926754"/>
              <a:gd name="connsiteY3" fmla="*/ 5763318 h 5811444"/>
              <a:gd name="connsiteX4" fmla="*/ 0 w 6926754"/>
              <a:gd name="connsiteY4" fmla="*/ 236391 h 581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6754" h="5811444">
                <a:moveTo>
                  <a:pt x="0" y="236391"/>
                </a:moveTo>
                <a:lnTo>
                  <a:pt x="6926754" y="0"/>
                </a:lnTo>
                <a:lnTo>
                  <a:pt x="5820821" y="5811444"/>
                </a:lnTo>
                <a:lnTo>
                  <a:pt x="0" y="5763318"/>
                </a:lnTo>
                <a:lnTo>
                  <a:pt x="0" y="236391"/>
                </a:lnTo>
                <a:close/>
              </a:path>
            </a:pathLst>
          </a:custGeom>
          <a:gradFill flip="none" rotWithShape="1">
            <a:gsLst>
              <a:gs pos="100000">
                <a:srgbClr val="00B1D9">
                  <a:alpha val="70196"/>
                </a:srgbClr>
              </a:gs>
              <a:gs pos="60000">
                <a:srgbClr val="5C61AC"/>
              </a:gs>
              <a:gs pos="0">
                <a:srgbClr val="2C2D8B"/>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1" dirty="0"/>
          </a:p>
        </p:txBody>
      </p:sp>
      <p:sp>
        <p:nvSpPr>
          <p:cNvPr id="9" name="Text Placeholder 14">
            <a:extLst>
              <a:ext uri="{FF2B5EF4-FFF2-40B4-BE49-F238E27FC236}">
                <a16:creationId xmlns:a16="http://schemas.microsoft.com/office/drawing/2014/main" id="{3053ED88-8C86-1A4F-96A1-1E16DEA79DA3}"/>
              </a:ext>
            </a:extLst>
          </p:cNvPr>
          <p:cNvSpPr txBox="1">
            <a:spLocks/>
          </p:cNvSpPr>
          <p:nvPr userDrawn="1"/>
        </p:nvSpPr>
        <p:spPr>
          <a:xfrm>
            <a:off x="860090" y="591825"/>
            <a:ext cx="2781469" cy="6350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400" b="1" kern="1200">
                <a:solidFill>
                  <a:srgbClr val="2C2D8B"/>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400" b="1" kern="1200">
                <a:solidFill>
                  <a:srgbClr val="2C2D8B"/>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3400" b="1" kern="1200">
                <a:solidFill>
                  <a:srgbClr val="2C2D8B"/>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3400" b="1" kern="1200">
                <a:solidFill>
                  <a:srgbClr val="2C2D8B"/>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3400" b="1" kern="1200">
                <a:solidFill>
                  <a:srgbClr val="2C2D8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400" dirty="0">
                <a:solidFill>
                  <a:srgbClr val="5C61AC"/>
                </a:solidFill>
              </a:rPr>
              <a:t>Contents</a:t>
            </a:r>
            <a:endParaRPr lang="en-US" sz="3400" dirty="0">
              <a:solidFill>
                <a:srgbClr val="5C61AC"/>
              </a:solidFill>
            </a:endParaRPr>
          </a:p>
        </p:txBody>
      </p:sp>
      <p:grpSp>
        <p:nvGrpSpPr>
          <p:cNvPr id="4" name="Group 3">
            <a:extLst>
              <a:ext uri="{FF2B5EF4-FFF2-40B4-BE49-F238E27FC236}">
                <a16:creationId xmlns:a16="http://schemas.microsoft.com/office/drawing/2014/main" id="{B25866E6-0599-7A46-8F5A-DFAADE06BF38}"/>
              </a:ext>
            </a:extLst>
          </p:cNvPr>
          <p:cNvGrpSpPr/>
          <p:nvPr userDrawn="1"/>
        </p:nvGrpSpPr>
        <p:grpSpPr>
          <a:xfrm>
            <a:off x="12364720" y="0"/>
            <a:ext cx="1283240" cy="5259401"/>
            <a:chOff x="12364720" y="0"/>
            <a:chExt cx="1283240" cy="5259402"/>
          </a:xfrm>
        </p:grpSpPr>
        <p:sp>
          <p:nvSpPr>
            <p:cNvPr id="5" name="Rectangle 4">
              <a:extLst>
                <a:ext uri="{FF2B5EF4-FFF2-40B4-BE49-F238E27FC236}">
                  <a16:creationId xmlns:a16="http://schemas.microsoft.com/office/drawing/2014/main" id="{21D551A7-DF68-F946-9DD7-AFE8F5E15DD2}"/>
                </a:ext>
              </a:extLst>
            </p:cNvPr>
            <p:cNvSpPr/>
            <p:nvPr/>
          </p:nvSpPr>
          <p:spPr>
            <a:xfrm>
              <a:off x="12551569" y="0"/>
              <a:ext cx="342900" cy="342900"/>
            </a:xfrm>
            <a:prstGeom prst="rect">
              <a:avLst/>
            </a:prstGeom>
            <a:solidFill>
              <a:srgbClr val="2C2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6" name="TextBox 5">
              <a:extLst>
                <a:ext uri="{FF2B5EF4-FFF2-40B4-BE49-F238E27FC236}">
                  <a16:creationId xmlns:a16="http://schemas.microsoft.com/office/drawing/2014/main" id="{5E1B372C-0EB4-9944-B9A7-4F23C9A83A15}"/>
                </a:ext>
              </a:extLst>
            </p:cNvPr>
            <p:cNvSpPr txBox="1"/>
            <p:nvPr/>
          </p:nvSpPr>
          <p:spPr>
            <a:xfrm>
              <a:off x="12415520" y="312417"/>
              <a:ext cx="618491" cy="338554"/>
            </a:xfrm>
            <a:prstGeom prst="rect">
              <a:avLst/>
            </a:prstGeom>
            <a:noFill/>
          </p:spPr>
          <p:txBody>
            <a:bodyPr wrap="square" rtlCol="0">
              <a:spAutoFit/>
            </a:bodyPr>
            <a:lstStyle/>
            <a:p>
              <a:pPr algn="ctr"/>
              <a:r>
                <a:rPr lang="en-US" sz="800" dirty="0"/>
                <a:t>R44 G45 B139</a:t>
              </a:r>
            </a:p>
          </p:txBody>
        </p:sp>
        <p:grpSp>
          <p:nvGrpSpPr>
            <p:cNvPr id="7" name="Group 6">
              <a:extLst>
                <a:ext uri="{FF2B5EF4-FFF2-40B4-BE49-F238E27FC236}">
                  <a16:creationId xmlns:a16="http://schemas.microsoft.com/office/drawing/2014/main" id="{460D44C0-67F4-0E48-8F95-4CDEB50CD237}"/>
                </a:ext>
              </a:extLst>
            </p:cNvPr>
            <p:cNvGrpSpPr/>
            <p:nvPr/>
          </p:nvGrpSpPr>
          <p:grpSpPr>
            <a:xfrm>
              <a:off x="12936760" y="0"/>
              <a:ext cx="657320" cy="661132"/>
              <a:chOff x="12472988" y="571501"/>
              <a:chExt cx="657320" cy="661132"/>
            </a:xfrm>
          </p:grpSpPr>
          <p:sp>
            <p:nvSpPr>
              <p:cNvPr id="37" name="Rectangle 36">
                <a:extLst>
                  <a:ext uri="{FF2B5EF4-FFF2-40B4-BE49-F238E27FC236}">
                    <a16:creationId xmlns:a16="http://schemas.microsoft.com/office/drawing/2014/main" id="{84737FEF-13BE-4B4E-9542-7B5C30F38EC3}"/>
                  </a:ext>
                </a:extLst>
              </p:cNvPr>
              <p:cNvSpPr/>
              <p:nvPr/>
            </p:nvSpPr>
            <p:spPr>
              <a:xfrm>
                <a:off x="12622689" y="571501"/>
                <a:ext cx="342900" cy="342900"/>
              </a:xfrm>
              <a:prstGeom prst="rect">
                <a:avLst/>
              </a:prstGeom>
              <a:solidFill>
                <a:srgbClr val="5C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38" name="TextBox 37">
                <a:extLst>
                  <a:ext uri="{FF2B5EF4-FFF2-40B4-BE49-F238E27FC236}">
                    <a16:creationId xmlns:a16="http://schemas.microsoft.com/office/drawing/2014/main" id="{3BDE364C-34A6-8B4D-8CA5-7D186F6C3CEA}"/>
                  </a:ext>
                </a:extLst>
              </p:cNvPr>
              <p:cNvSpPr txBox="1"/>
              <p:nvPr/>
            </p:nvSpPr>
            <p:spPr>
              <a:xfrm>
                <a:off x="12472988" y="894079"/>
                <a:ext cx="657320" cy="338554"/>
              </a:xfrm>
              <a:prstGeom prst="rect">
                <a:avLst/>
              </a:prstGeom>
              <a:noFill/>
            </p:spPr>
            <p:txBody>
              <a:bodyPr wrap="square" rtlCol="0">
                <a:spAutoFit/>
              </a:bodyPr>
              <a:lstStyle/>
              <a:p>
                <a:pPr algn="ctr"/>
                <a:r>
                  <a:rPr lang="en-US" sz="800" dirty="0"/>
                  <a:t>R92 G97 B172</a:t>
                </a:r>
              </a:p>
            </p:txBody>
          </p:sp>
        </p:grpSp>
        <p:sp>
          <p:nvSpPr>
            <p:cNvPr id="8" name="Rectangle 7">
              <a:extLst>
                <a:ext uri="{FF2B5EF4-FFF2-40B4-BE49-F238E27FC236}">
                  <a16:creationId xmlns:a16="http://schemas.microsoft.com/office/drawing/2014/main" id="{49AA2427-1B31-754E-8D1E-2B2D7A932E18}"/>
                </a:ext>
              </a:extLst>
            </p:cNvPr>
            <p:cNvSpPr/>
            <p:nvPr/>
          </p:nvSpPr>
          <p:spPr>
            <a:xfrm>
              <a:off x="12551569" y="655731"/>
              <a:ext cx="342900" cy="342900"/>
            </a:xfrm>
            <a:prstGeom prst="rect">
              <a:avLst/>
            </a:prstGeom>
            <a:solidFill>
              <a:srgbClr val="55C2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10" name="TextBox 9">
              <a:extLst>
                <a:ext uri="{FF2B5EF4-FFF2-40B4-BE49-F238E27FC236}">
                  <a16:creationId xmlns:a16="http://schemas.microsoft.com/office/drawing/2014/main" id="{456723B7-AE3E-CA4C-8724-05ECF946BB85}"/>
                </a:ext>
              </a:extLst>
            </p:cNvPr>
            <p:cNvSpPr txBox="1"/>
            <p:nvPr/>
          </p:nvSpPr>
          <p:spPr>
            <a:xfrm>
              <a:off x="12395200" y="968149"/>
              <a:ext cx="650240" cy="338554"/>
            </a:xfrm>
            <a:prstGeom prst="rect">
              <a:avLst/>
            </a:prstGeom>
            <a:noFill/>
          </p:spPr>
          <p:txBody>
            <a:bodyPr wrap="square" rtlCol="0">
              <a:spAutoFit/>
            </a:bodyPr>
            <a:lstStyle/>
            <a:p>
              <a:pPr algn="ctr"/>
              <a:r>
                <a:rPr lang="en-US" sz="800" dirty="0"/>
                <a:t>R85 G194 B182</a:t>
              </a:r>
            </a:p>
          </p:txBody>
        </p:sp>
        <p:sp>
          <p:nvSpPr>
            <p:cNvPr id="11" name="Rectangle 10">
              <a:extLst>
                <a:ext uri="{FF2B5EF4-FFF2-40B4-BE49-F238E27FC236}">
                  <a16:creationId xmlns:a16="http://schemas.microsoft.com/office/drawing/2014/main" id="{E32E6AA4-7B50-5C4F-952D-F1CC53279AFB}"/>
                </a:ext>
              </a:extLst>
            </p:cNvPr>
            <p:cNvSpPr/>
            <p:nvPr/>
          </p:nvSpPr>
          <p:spPr>
            <a:xfrm>
              <a:off x="13106781" y="655731"/>
              <a:ext cx="342900" cy="342900"/>
            </a:xfrm>
            <a:prstGeom prst="rect">
              <a:avLst/>
            </a:prstGeom>
            <a:solidFill>
              <a:srgbClr val="00B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12" name="Rectangle 11">
              <a:extLst>
                <a:ext uri="{FF2B5EF4-FFF2-40B4-BE49-F238E27FC236}">
                  <a16:creationId xmlns:a16="http://schemas.microsoft.com/office/drawing/2014/main" id="{E5807150-B46E-8A45-9DC4-F54471FC4CE0}"/>
                </a:ext>
              </a:extLst>
            </p:cNvPr>
            <p:cNvSpPr/>
            <p:nvPr/>
          </p:nvSpPr>
          <p:spPr>
            <a:xfrm>
              <a:off x="12551569" y="1319995"/>
              <a:ext cx="342900" cy="342900"/>
            </a:xfrm>
            <a:prstGeom prst="rect">
              <a:avLst/>
            </a:prstGeom>
            <a:solidFill>
              <a:srgbClr val="4681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13" name="Rectangle 12">
              <a:extLst>
                <a:ext uri="{FF2B5EF4-FFF2-40B4-BE49-F238E27FC236}">
                  <a16:creationId xmlns:a16="http://schemas.microsoft.com/office/drawing/2014/main" id="{DE7476E8-81A1-ED4D-AB85-24DCF1826AFE}"/>
                </a:ext>
              </a:extLst>
            </p:cNvPr>
            <p:cNvSpPr/>
            <p:nvPr/>
          </p:nvSpPr>
          <p:spPr>
            <a:xfrm>
              <a:off x="13106781" y="1319995"/>
              <a:ext cx="342900" cy="342900"/>
            </a:xfrm>
            <a:prstGeom prst="rect">
              <a:avLst/>
            </a:prstGeom>
            <a:solidFill>
              <a:srgbClr val="4E8A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14" name="Rectangle 13">
              <a:extLst>
                <a:ext uri="{FF2B5EF4-FFF2-40B4-BE49-F238E27FC236}">
                  <a16:creationId xmlns:a16="http://schemas.microsoft.com/office/drawing/2014/main" id="{B68A0DA9-F18D-1A46-AAE1-790767DF462C}"/>
                </a:ext>
              </a:extLst>
            </p:cNvPr>
            <p:cNvSpPr/>
            <p:nvPr/>
          </p:nvSpPr>
          <p:spPr>
            <a:xfrm>
              <a:off x="12551569" y="1975726"/>
              <a:ext cx="342900" cy="342900"/>
            </a:xfrm>
            <a:prstGeom prst="rect">
              <a:avLst/>
            </a:prstGeom>
            <a:solidFill>
              <a:srgbClr val="1F3D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15" name="Rectangle 14">
              <a:extLst>
                <a:ext uri="{FF2B5EF4-FFF2-40B4-BE49-F238E27FC236}">
                  <a16:creationId xmlns:a16="http://schemas.microsoft.com/office/drawing/2014/main" id="{F1F07010-D7DB-F142-BE7B-8258BF743D5F}"/>
                </a:ext>
              </a:extLst>
            </p:cNvPr>
            <p:cNvSpPr/>
            <p:nvPr/>
          </p:nvSpPr>
          <p:spPr>
            <a:xfrm>
              <a:off x="13106781" y="1975726"/>
              <a:ext cx="342900" cy="342900"/>
            </a:xfrm>
            <a:prstGeom prst="rect">
              <a:avLst/>
            </a:prstGeom>
            <a:solidFill>
              <a:srgbClr val="E03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16" name="Rectangle 15">
              <a:extLst>
                <a:ext uri="{FF2B5EF4-FFF2-40B4-BE49-F238E27FC236}">
                  <a16:creationId xmlns:a16="http://schemas.microsoft.com/office/drawing/2014/main" id="{9E63D2B1-99AA-A240-B316-702D5D15E5B4}"/>
                </a:ext>
              </a:extLst>
            </p:cNvPr>
            <p:cNvSpPr/>
            <p:nvPr/>
          </p:nvSpPr>
          <p:spPr>
            <a:xfrm>
              <a:off x="12551569" y="2619379"/>
              <a:ext cx="342900" cy="342900"/>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17" name="Rectangle 16">
              <a:extLst>
                <a:ext uri="{FF2B5EF4-FFF2-40B4-BE49-F238E27FC236}">
                  <a16:creationId xmlns:a16="http://schemas.microsoft.com/office/drawing/2014/main" id="{EADA89CB-6BCF-D84C-A8B4-4A6E199AE58B}"/>
                </a:ext>
              </a:extLst>
            </p:cNvPr>
            <p:cNvSpPr/>
            <p:nvPr/>
          </p:nvSpPr>
          <p:spPr>
            <a:xfrm>
              <a:off x="13106781" y="2619379"/>
              <a:ext cx="342900" cy="342900"/>
            </a:xfrm>
            <a:prstGeom prst="rect">
              <a:avLst/>
            </a:prstGeom>
            <a:solidFill>
              <a:srgbClr val="FAB8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18" name="Rectangle 17">
              <a:extLst>
                <a:ext uri="{FF2B5EF4-FFF2-40B4-BE49-F238E27FC236}">
                  <a16:creationId xmlns:a16="http://schemas.microsoft.com/office/drawing/2014/main" id="{EE3C59ED-15E3-434E-816A-5CD541726817}"/>
                </a:ext>
              </a:extLst>
            </p:cNvPr>
            <p:cNvSpPr/>
            <p:nvPr/>
          </p:nvSpPr>
          <p:spPr>
            <a:xfrm>
              <a:off x="12551569" y="3275110"/>
              <a:ext cx="342900" cy="342900"/>
            </a:xfrm>
            <a:prstGeom prst="rect">
              <a:avLst/>
            </a:prstGeom>
            <a:solidFill>
              <a:srgbClr val="FFE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19" name="Rectangle 18">
              <a:extLst>
                <a:ext uri="{FF2B5EF4-FFF2-40B4-BE49-F238E27FC236}">
                  <a16:creationId xmlns:a16="http://schemas.microsoft.com/office/drawing/2014/main" id="{91C9C36F-6B88-3649-9C1D-A49DB40F3C2B}"/>
                </a:ext>
              </a:extLst>
            </p:cNvPr>
            <p:cNvSpPr/>
            <p:nvPr/>
          </p:nvSpPr>
          <p:spPr>
            <a:xfrm>
              <a:off x="13106781" y="3275110"/>
              <a:ext cx="342900" cy="342900"/>
            </a:xfrm>
            <a:prstGeom prst="rect">
              <a:avLst/>
            </a:prstGeom>
            <a:solidFill>
              <a:srgbClr val="96C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20" name="Rectangle 19">
              <a:extLst>
                <a:ext uri="{FF2B5EF4-FFF2-40B4-BE49-F238E27FC236}">
                  <a16:creationId xmlns:a16="http://schemas.microsoft.com/office/drawing/2014/main" id="{0A7F1BDA-E35F-9047-9809-514E6F19D7A9}"/>
                </a:ext>
              </a:extLst>
            </p:cNvPr>
            <p:cNvSpPr/>
            <p:nvPr/>
          </p:nvSpPr>
          <p:spPr>
            <a:xfrm>
              <a:off x="12551569" y="3939374"/>
              <a:ext cx="342900" cy="342900"/>
            </a:xfrm>
            <a:prstGeom prst="rect">
              <a:avLst/>
            </a:prstGeom>
            <a:solidFill>
              <a:srgbClr val="DAD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21" name="Rectangle 20">
              <a:extLst>
                <a:ext uri="{FF2B5EF4-FFF2-40B4-BE49-F238E27FC236}">
                  <a16:creationId xmlns:a16="http://schemas.microsoft.com/office/drawing/2014/main" id="{E16C62B5-CEE8-5349-AE3C-BBD0F98AC5EE}"/>
                </a:ext>
              </a:extLst>
            </p:cNvPr>
            <p:cNvSpPr/>
            <p:nvPr/>
          </p:nvSpPr>
          <p:spPr>
            <a:xfrm>
              <a:off x="13106781" y="3939374"/>
              <a:ext cx="342900" cy="342900"/>
            </a:xfrm>
            <a:prstGeom prst="rect">
              <a:avLst/>
            </a:prstGeom>
            <a:solidFill>
              <a:srgbClr val="A69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22" name="Rectangle 21">
              <a:extLst>
                <a:ext uri="{FF2B5EF4-FFF2-40B4-BE49-F238E27FC236}">
                  <a16:creationId xmlns:a16="http://schemas.microsoft.com/office/drawing/2014/main" id="{69243A31-E742-114C-964D-73BD385BAC94}"/>
                </a:ext>
              </a:extLst>
            </p:cNvPr>
            <p:cNvSpPr/>
            <p:nvPr/>
          </p:nvSpPr>
          <p:spPr>
            <a:xfrm>
              <a:off x="12551569" y="4595105"/>
              <a:ext cx="342900" cy="342900"/>
            </a:xfrm>
            <a:prstGeom prst="rect">
              <a:avLst/>
            </a:prstGeom>
            <a:solidFill>
              <a:srgbClr val="6E62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23" name="Rectangle 22">
              <a:extLst>
                <a:ext uri="{FF2B5EF4-FFF2-40B4-BE49-F238E27FC236}">
                  <a16:creationId xmlns:a16="http://schemas.microsoft.com/office/drawing/2014/main" id="{634E1386-CE37-5F40-B2C6-4C44BB968206}"/>
                </a:ext>
              </a:extLst>
            </p:cNvPr>
            <p:cNvSpPr/>
            <p:nvPr/>
          </p:nvSpPr>
          <p:spPr>
            <a:xfrm>
              <a:off x="13106781" y="4595105"/>
              <a:ext cx="342900" cy="342900"/>
            </a:xfrm>
            <a:prstGeom prst="rect">
              <a:avLst/>
            </a:prstGeom>
            <a:solidFill>
              <a:srgbClr val="53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24" name="TextBox 23">
              <a:extLst>
                <a:ext uri="{FF2B5EF4-FFF2-40B4-BE49-F238E27FC236}">
                  <a16:creationId xmlns:a16="http://schemas.microsoft.com/office/drawing/2014/main" id="{97B713E3-41B6-A541-8AB0-BD70F7D0324F}"/>
                </a:ext>
              </a:extLst>
            </p:cNvPr>
            <p:cNvSpPr txBox="1"/>
            <p:nvPr userDrawn="1"/>
          </p:nvSpPr>
          <p:spPr>
            <a:xfrm>
              <a:off x="12977400" y="968149"/>
              <a:ext cx="629920" cy="338554"/>
            </a:xfrm>
            <a:prstGeom prst="rect">
              <a:avLst/>
            </a:prstGeom>
            <a:noFill/>
          </p:spPr>
          <p:txBody>
            <a:bodyPr wrap="square" rtlCol="0">
              <a:spAutoFit/>
            </a:bodyPr>
            <a:lstStyle/>
            <a:p>
              <a:pPr algn="ctr"/>
              <a:r>
                <a:rPr lang="en-US" sz="800" dirty="0"/>
                <a:t>R0 G177 B217</a:t>
              </a:r>
            </a:p>
          </p:txBody>
        </p:sp>
        <p:sp>
          <p:nvSpPr>
            <p:cNvPr id="25" name="TextBox 24">
              <a:extLst>
                <a:ext uri="{FF2B5EF4-FFF2-40B4-BE49-F238E27FC236}">
                  <a16:creationId xmlns:a16="http://schemas.microsoft.com/office/drawing/2014/main" id="{D98B3F1A-AE2D-FF4B-94A3-241847FA78EF}"/>
                </a:ext>
              </a:extLst>
            </p:cNvPr>
            <p:cNvSpPr txBox="1"/>
            <p:nvPr userDrawn="1"/>
          </p:nvSpPr>
          <p:spPr>
            <a:xfrm>
              <a:off x="12364720" y="1628800"/>
              <a:ext cx="680720" cy="338554"/>
            </a:xfrm>
            <a:prstGeom prst="rect">
              <a:avLst/>
            </a:prstGeom>
            <a:noFill/>
          </p:spPr>
          <p:txBody>
            <a:bodyPr wrap="square" rtlCol="0">
              <a:spAutoFit/>
            </a:bodyPr>
            <a:lstStyle/>
            <a:p>
              <a:pPr algn="ctr"/>
              <a:r>
                <a:rPr lang="en-US" sz="800" dirty="0"/>
                <a:t>R70 G129 B194</a:t>
              </a:r>
            </a:p>
          </p:txBody>
        </p:sp>
        <p:sp>
          <p:nvSpPr>
            <p:cNvPr id="26" name="TextBox 25">
              <a:extLst>
                <a:ext uri="{FF2B5EF4-FFF2-40B4-BE49-F238E27FC236}">
                  <a16:creationId xmlns:a16="http://schemas.microsoft.com/office/drawing/2014/main" id="{E50F92C4-2202-9940-B6DC-72471ADDBBE3}"/>
                </a:ext>
              </a:extLst>
            </p:cNvPr>
            <p:cNvSpPr txBox="1"/>
            <p:nvPr userDrawn="1"/>
          </p:nvSpPr>
          <p:spPr>
            <a:xfrm>
              <a:off x="12946920" y="1628800"/>
              <a:ext cx="667480" cy="338554"/>
            </a:xfrm>
            <a:prstGeom prst="rect">
              <a:avLst/>
            </a:prstGeom>
            <a:noFill/>
          </p:spPr>
          <p:txBody>
            <a:bodyPr wrap="square" rtlCol="0">
              <a:spAutoFit/>
            </a:bodyPr>
            <a:lstStyle/>
            <a:p>
              <a:pPr algn="ctr"/>
              <a:r>
                <a:rPr lang="en-US" sz="800" dirty="0"/>
                <a:t>R78 G138 B156</a:t>
              </a:r>
            </a:p>
          </p:txBody>
        </p:sp>
        <p:sp>
          <p:nvSpPr>
            <p:cNvPr id="27" name="TextBox 26">
              <a:extLst>
                <a:ext uri="{FF2B5EF4-FFF2-40B4-BE49-F238E27FC236}">
                  <a16:creationId xmlns:a16="http://schemas.microsoft.com/office/drawing/2014/main" id="{3808C617-C784-5A46-A292-49E0BE83951F}"/>
                </a:ext>
              </a:extLst>
            </p:cNvPr>
            <p:cNvSpPr txBox="1"/>
            <p:nvPr userDrawn="1"/>
          </p:nvSpPr>
          <p:spPr>
            <a:xfrm>
              <a:off x="12415520" y="2276872"/>
              <a:ext cx="629920" cy="338554"/>
            </a:xfrm>
            <a:prstGeom prst="rect">
              <a:avLst/>
            </a:prstGeom>
            <a:noFill/>
          </p:spPr>
          <p:txBody>
            <a:bodyPr wrap="square" rtlCol="0">
              <a:spAutoFit/>
            </a:bodyPr>
            <a:lstStyle/>
            <a:p>
              <a:pPr algn="ctr"/>
              <a:r>
                <a:rPr lang="en-US" sz="800" dirty="0"/>
                <a:t>R31 G61 B149</a:t>
              </a:r>
            </a:p>
          </p:txBody>
        </p:sp>
        <p:sp>
          <p:nvSpPr>
            <p:cNvPr id="28" name="TextBox 27">
              <a:extLst>
                <a:ext uri="{FF2B5EF4-FFF2-40B4-BE49-F238E27FC236}">
                  <a16:creationId xmlns:a16="http://schemas.microsoft.com/office/drawing/2014/main" id="{9C0A7B34-EF5A-664E-9C28-F3E2AEB8D00B}"/>
                </a:ext>
              </a:extLst>
            </p:cNvPr>
            <p:cNvSpPr txBox="1"/>
            <p:nvPr userDrawn="1"/>
          </p:nvSpPr>
          <p:spPr>
            <a:xfrm>
              <a:off x="12964160" y="2276872"/>
              <a:ext cx="663480" cy="338554"/>
            </a:xfrm>
            <a:prstGeom prst="rect">
              <a:avLst/>
            </a:prstGeom>
            <a:noFill/>
          </p:spPr>
          <p:txBody>
            <a:bodyPr wrap="square" rtlCol="0">
              <a:spAutoFit/>
            </a:bodyPr>
            <a:lstStyle/>
            <a:p>
              <a:pPr algn="ctr"/>
              <a:r>
                <a:rPr lang="en-US" sz="800" dirty="0"/>
                <a:t>R224 G62 B82</a:t>
              </a:r>
            </a:p>
          </p:txBody>
        </p:sp>
        <p:sp>
          <p:nvSpPr>
            <p:cNvPr id="29" name="TextBox 28">
              <a:extLst>
                <a:ext uri="{FF2B5EF4-FFF2-40B4-BE49-F238E27FC236}">
                  <a16:creationId xmlns:a16="http://schemas.microsoft.com/office/drawing/2014/main" id="{BEBC3A8E-70F4-A548-92DF-DC5B0B2A82AC}"/>
                </a:ext>
              </a:extLst>
            </p:cNvPr>
            <p:cNvSpPr txBox="1"/>
            <p:nvPr userDrawn="1"/>
          </p:nvSpPr>
          <p:spPr>
            <a:xfrm>
              <a:off x="12415520" y="2924944"/>
              <a:ext cx="629920" cy="338554"/>
            </a:xfrm>
            <a:prstGeom prst="rect">
              <a:avLst/>
            </a:prstGeom>
            <a:noFill/>
          </p:spPr>
          <p:txBody>
            <a:bodyPr wrap="square" rtlCol="0">
              <a:spAutoFit/>
            </a:bodyPr>
            <a:lstStyle/>
            <a:p>
              <a:pPr algn="ctr"/>
              <a:r>
                <a:rPr lang="en-US" sz="800" dirty="0"/>
                <a:t>R237 G139 B0</a:t>
              </a:r>
            </a:p>
          </p:txBody>
        </p:sp>
        <p:sp>
          <p:nvSpPr>
            <p:cNvPr id="30" name="TextBox 29">
              <a:extLst>
                <a:ext uri="{FF2B5EF4-FFF2-40B4-BE49-F238E27FC236}">
                  <a16:creationId xmlns:a16="http://schemas.microsoft.com/office/drawing/2014/main" id="{ECB2EC07-329A-9740-82AC-36BFD3000085}"/>
                </a:ext>
              </a:extLst>
            </p:cNvPr>
            <p:cNvSpPr txBox="1"/>
            <p:nvPr userDrawn="1"/>
          </p:nvSpPr>
          <p:spPr>
            <a:xfrm>
              <a:off x="12946920" y="2924944"/>
              <a:ext cx="697960" cy="338554"/>
            </a:xfrm>
            <a:prstGeom prst="rect">
              <a:avLst/>
            </a:prstGeom>
            <a:noFill/>
          </p:spPr>
          <p:txBody>
            <a:bodyPr wrap="square" rtlCol="0">
              <a:spAutoFit/>
            </a:bodyPr>
            <a:lstStyle/>
            <a:p>
              <a:pPr algn="ctr"/>
              <a:r>
                <a:rPr lang="en-US" sz="800" dirty="0"/>
                <a:t>R250 G184 B18</a:t>
              </a:r>
            </a:p>
          </p:txBody>
        </p:sp>
        <p:sp>
          <p:nvSpPr>
            <p:cNvPr id="31" name="TextBox 30">
              <a:extLst>
                <a:ext uri="{FF2B5EF4-FFF2-40B4-BE49-F238E27FC236}">
                  <a16:creationId xmlns:a16="http://schemas.microsoft.com/office/drawing/2014/main" id="{68274A19-0837-6142-BA7A-4C2DADA8C466}"/>
                </a:ext>
              </a:extLst>
            </p:cNvPr>
            <p:cNvSpPr txBox="1"/>
            <p:nvPr userDrawn="1"/>
          </p:nvSpPr>
          <p:spPr>
            <a:xfrm>
              <a:off x="12364720" y="3583176"/>
              <a:ext cx="711200" cy="338554"/>
            </a:xfrm>
            <a:prstGeom prst="rect">
              <a:avLst/>
            </a:prstGeom>
            <a:noFill/>
          </p:spPr>
          <p:txBody>
            <a:bodyPr wrap="square" rtlCol="0">
              <a:spAutoFit/>
            </a:bodyPr>
            <a:lstStyle/>
            <a:p>
              <a:pPr algn="ctr"/>
              <a:r>
                <a:rPr lang="en-US" sz="800" dirty="0"/>
                <a:t>R255 G233 B117</a:t>
              </a:r>
            </a:p>
          </p:txBody>
        </p:sp>
        <p:sp>
          <p:nvSpPr>
            <p:cNvPr id="32" name="TextBox 31">
              <a:extLst>
                <a:ext uri="{FF2B5EF4-FFF2-40B4-BE49-F238E27FC236}">
                  <a16:creationId xmlns:a16="http://schemas.microsoft.com/office/drawing/2014/main" id="{525962EA-9370-644B-9C95-1FC80F717265}"/>
                </a:ext>
              </a:extLst>
            </p:cNvPr>
            <p:cNvSpPr txBox="1"/>
            <p:nvPr userDrawn="1"/>
          </p:nvSpPr>
          <p:spPr>
            <a:xfrm>
              <a:off x="12957080" y="3583176"/>
              <a:ext cx="687800" cy="338554"/>
            </a:xfrm>
            <a:prstGeom prst="rect">
              <a:avLst/>
            </a:prstGeom>
            <a:noFill/>
          </p:spPr>
          <p:txBody>
            <a:bodyPr wrap="square" rtlCol="0">
              <a:spAutoFit/>
            </a:bodyPr>
            <a:lstStyle/>
            <a:p>
              <a:pPr algn="ctr"/>
              <a:r>
                <a:rPr lang="en-US" sz="800" dirty="0"/>
                <a:t>R150 G201 B25</a:t>
              </a:r>
            </a:p>
          </p:txBody>
        </p:sp>
        <p:sp>
          <p:nvSpPr>
            <p:cNvPr id="33" name="TextBox 32">
              <a:extLst>
                <a:ext uri="{FF2B5EF4-FFF2-40B4-BE49-F238E27FC236}">
                  <a16:creationId xmlns:a16="http://schemas.microsoft.com/office/drawing/2014/main" id="{CC054CC6-20B8-D140-AB7A-216F315EC75D}"/>
                </a:ext>
              </a:extLst>
            </p:cNvPr>
            <p:cNvSpPr txBox="1"/>
            <p:nvPr userDrawn="1"/>
          </p:nvSpPr>
          <p:spPr>
            <a:xfrm>
              <a:off x="12374880" y="4262616"/>
              <a:ext cx="711200" cy="338554"/>
            </a:xfrm>
            <a:prstGeom prst="rect">
              <a:avLst/>
            </a:prstGeom>
            <a:noFill/>
          </p:spPr>
          <p:txBody>
            <a:bodyPr wrap="square" rtlCol="0">
              <a:spAutoFit/>
            </a:bodyPr>
            <a:lstStyle/>
            <a:p>
              <a:pPr algn="ctr"/>
              <a:r>
                <a:rPr lang="en-US" sz="800" dirty="0"/>
                <a:t>R218 G213 B205</a:t>
              </a:r>
            </a:p>
          </p:txBody>
        </p:sp>
        <p:sp>
          <p:nvSpPr>
            <p:cNvPr id="34" name="TextBox 33">
              <a:extLst>
                <a:ext uri="{FF2B5EF4-FFF2-40B4-BE49-F238E27FC236}">
                  <a16:creationId xmlns:a16="http://schemas.microsoft.com/office/drawing/2014/main" id="{FB12E405-D11B-E342-BC09-B9FF3ABF50A3}"/>
                </a:ext>
              </a:extLst>
            </p:cNvPr>
            <p:cNvSpPr txBox="1"/>
            <p:nvPr userDrawn="1"/>
          </p:nvSpPr>
          <p:spPr>
            <a:xfrm>
              <a:off x="12943840" y="4262616"/>
              <a:ext cx="704120" cy="338554"/>
            </a:xfrm>
            <a:prstGeom prst="rect">
              <a:avLst/>
            </a:prstGeom>
            <a:noFill/>
          </p:spPr>
          <p:txBody>
            <a:bodyPr wrap="square" rtlCol="0">
              <a:spAutoFit/>
            </a:bodyPr>
            <a:lstStyle/>
            <a:p>
              <a:pPr algn="ctr"/>
              <a:r>
                <a:rPr lang="en-US" sz="800" dirty="0"/>
                <a:t>R166 G159 B136</a:t>
              </a:r>
            </a:p>
          </p:txBody>
        </p:sp>
        <p:sp>
          <p:nvSpPr>
            <p:cNvPr id="35" name="TextBox 34">
              <a:extLst>
                <a:ext uri="{FF2B5EF4-FFF2-40B4-BE49-F238E27FC236}">
                  <a16:creationId xmlns:a16="http://schemas.microsoft.com/office/drawing/2014/main" id="{E82FA554-020C-5342-BDD3-F412873AB0EB}"/>
                </a:ext>
              </a:extLst>
            </p:cNvPr>
            <p:cNvSpPr txBox="1"/>
            <p:nvPr userDrawn="1"/>
          </p:nvSpPr>
          <p:spPr>
            <a:xfrm>
              <a:off x="12415520" y="4920848"/>
              <a:ext cx="629920" cy="338554"/>
            </a:xfrm>
            <a:prstGeom prst="rect">
              <a:avLst/>
            </a:prstGeom>
            <a:noFill/>
          </p:spPr>
          <p:txBody>
            <a:bodyPr wrap="square" rtlCol="0">
              <a:spAutoFit/>
            </a:bodyPr>
            <a:lstStyle/>
            <a:p>
              <a:pPr algn="ctr"/>
              <a:r>
                <a:rPr lang="en-US" sz="800" dirty="0"/>
                <a:t>R110 G98 B89</a:t>
              </a:r>
            </a:p>
          </p:txBody>
        </p:sp>
        <p:sp>
          <p:nvSpPr>
            <p:cNvPr id="36" name="TextBox 35">
              <a:extLst>
                <a:ext uri="{FF2B5EF4-FFF2-40B4-BE49-F238E27FC236}">
                  <a16:creationId xmlns:a16="http://schemas.microsoft.com/office/drawing/2014/main" id="{F0F88593-AABC-214E-8C8B-FD75ECAB236C}"/>
                </a:ext>
              </a:extLst>
            </p:cNvPr>
            <p:cNvSpPr txBox="1"/>
            <p:nvPr userDrawn="1"/>
          </p:nvSpPr>
          <p:spPr>
            <a:xfrm>
              <a:off x="12977400" y="4920848"/>
              <a:ext cx="629920" cy="338554"/>
            </a:xfrm>
            <a:prstGeom prst="rect">
              <a:avLst/>
            </a:prstGeom>
            <a:noFill/>
          </p:spPr>
          <p:txBody>
            <a:bodyPr wrap="square" rtlCol="0">
              <a:spAutoFit/>
            </a:bodyPr>
            <a:lstStyle/>
            <a:p>
              <a:pPr algn="ctr"/>
              <a:r>
                <a:rPr lang="en-US" sz="800" dirty="0"/>
                <a:t>R83 G86 B90</a:t>
              </a:r>
            </a:p>
          </p:txBody>
        </p:sp>
      </p:grpSp>
    </p:spTree>
    <p:extLst>
      <p:ext uri="{BB962C8B-B14F-4D97-AF65-F5344CB8AC3E}">
        <p14:creationId xmlns:p14="http://schemas.microsoft.com/office/powerpoint/2010/main" val="402967508"/>
      </p:ext>
    </p:extLst>
  </p:cSld>
  <p:clrMap bg1="lt1" tx1="dk1" bg2="lt2" tx2="dk2" accent1="accent1" accent2="accent2" accent3="accent3" accent4="accent4" accent5="accent5" accent6="accent6" hlink="hlink" folHlink="folHlink"/>
  <p:sldLayoutIdLst>
    <p:sldLayoutId id="2147483781" r:id="rId1"/>
  </p:sldLayoutIdLst>
  <p:hf hdr="0" ftr="0" dt="0"/>
  <p:txStyles>
    <p:titleStyle>
      <a:lvl1pPr algn="ctr" defTabSz="914377" rtl="0" eaLnBrk="1" latinLnBrk="0" hangingPunct="1">
        <a:lnSpc>
          <a:spcPct val="90000"/>
        </a:lnSpc>
        <a:spcBef>
          <a:spcPct val="0"/>
        </a:spcBef>
        <a:buNone/>
        <a:defRPr sz="2800" b="1"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A4443FA3-3A21-E84F-ACC0-C5457D7B54BC}"/>
              </a:ext>
            </a:extLst>
          </p:cNvPr>
          <p:cNvSpPr/>
          <p:nvPr userDrawn="1"/>
        </p:nvSpPr>
        <p:spPr>
          <a:xfrm>
            <a:off x="-228600" y="971551"/>
            <a:ext cx="12630151" cy="5967132"/>
          </a:xfrm>
          <a:custGeom>
            <a:avLst/>
            <a:gdLst>
              <a:gd name="connsiteX0" fmla="*/ 0 w 12420600"/>
              <a:gd name="connsiteY0" fmla="*/ 0 h 5372100"/>
              <a:gd name="connsiteX1" fmla="*/ 12420600 w 12420600"/>
              <a:gd name="connsiteY1" fmla="*/ 0 h 5372100"/>
              <a:gd name="connsiteX2" fmla="*/ 12420600 w 12420600"/>
              <a:gd name="connsiteY2" fmla="*/ 5372100 h 5372100"/>
              <a:gd name="connsiteX3" fmla="*/ 0 w 12420600"/>
              <a:gd name="connsiteY3" fmla="*/ 5372100 h 5372100"/>
              <a:gd name="connsiteX4" fmla="*/ 0 w 12420600"/>
              <a:gd name="connsiteY4" fmla="*/ 0 h 5372100"/>
              <a:gd name="connsiteX0" fmla="*/ 0 w 12420600"/>
              <a:gd name="connsiteY0" fmla="*/ 514350 h 5886450"/>
              <a:gd name="connsiteX1" fmla="*/ 12420600 w 12420600"/>
              <a:gd name="connsiteY1" fmla="*/ 0 h 5886450"/>
              <a:gd name="connsiteX2" fmla="*/ 12420600 w 12420600"/>
              <a:gd name="connsiteY2" fmla="*/ 5886450 h 5886450"/>
              <a:gd name="connsiteX3" fmla="*/ 0 w 12420600"/>
              <a:gd name="connsiteY3" fmla="*/ 5886450 h 5886450"/>
              <a:gd name="connsiteX4" fmla="*/ 0 w 12420600"/>
              <a:gd name="connsiteY4" fmla="*/ 514350 h 5886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20600" h="5886450">
                <a:moveTo>
                  <a:pt x="0" y="514350"/>
                </a:moveTo>
                <a:lnTo>
                  <a:pt x="12420600" y="0"/>
                </a:lnTo>
                <a:lnTo>
                  <a:pt x="12420600" y="5886450"/>
                </a:lnTo>
                <a:lnTo>
                  <a:pt x="0" y="5886450"/>
                </a:lnTo>
                <a:lnTo>
                  <a:pt x="0" y="514350"/>
                </a:lnTo>
                <a:close/>
              </a:path>
            </a:pathLst>
          </a:custGeom>
          <a:solidFill>
            <a:srgbClr val="DED9CC">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pic>
        <p:nvPicPr>
          <p:cNvPr id="11" name="Picture 10" descr="Text&#10;&#10;Description automatically generated with medium confidence">
            <a:extLst>
              <a:ext uri="{FF2B5EF4-FFF2-40B4-BE49-F238E27FC236}">
                <a16:creationId xmlns:a16="http://schemas.microsoft.com/office/drawing/2014/main" id="{B964EBC4-8B07-AB48-8502-89E3BAC6F06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101431" y="5896275"/>
            <a:ext cx="2126204" cy="994000"/>
          </a:xfrm>
          <a:prstGeom prst="rect">
            <a:avLst/>
          </a:prstGeom>
        </p:spPr>
      </p:pic>
      <p:grpSp>
        <p:nvGrpSpPr>
          <p:cNvPr id="4" name="Group 3">
            <a:extLst>
              <a:ext uri="{FF2B5EF4-FFF2-40B4-BE49-F238E27FC236}">
                <a16:creationId xmlns:a16="http://schemas.microsoft.com/office/drawing/2014/main" id="{47BAF097-2659-4C43-AE53-C41E6ABC0DCA}"/>
              </a:ext>
            </a:extLst>
          </p:cNvPr>
          <p:cNvGrpSpPr/>
          <p:nvPr userDrawn="1"/>
        </p:nvGrpSpPr>
        <p:grpSpPr>
          <a:xfrm>
            <a:off x="12364720" y="0"/>
            <a:ext cx="1283240" cy="5259401"/>
            <a:chOff x="12364720" y="0"/>
            <a:chExt cx="1283240" cy="5259402"/>
          </a:xfrm>
        </p:grpSpPr>
        <p:sp>
          <p:nvSpPr>
            <p:cNvPr id="5" name="Rectangle 4">
              <a:extLst>
                <a:ext uri="{FF2B5EF4-FFF2-40B4-BE49-F238E27FC236}">
                  <a16:creationId xmlns:a16="http://schemas.microsoft.com/office/drawing/2014/main" id="{3EC3243F-62F7-8A46-AE2D-6CF47F37B347}"/>
                </a:ext>
              </a:extLst>
            </p:cNvPr>
            <p:cNvSpPr/>
            <p:nvPr/>
          </p:nvSpPr>
          <p:spPr>
            <a:xfrm>
              <a:off x="12551569" y="0"/>
              <a:ext cx="342900" cy="342900"/>
            </a:xfrm>
            <a:prstGeom prst="rect">
              <a:avLst/>
            </a:prstGeom>
            <a:solidFill>
              <a:srgbClr val="2C2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6" name="TextBox 5">
              <a:extLst>
                <a:ext uri="{FF2B5EF4-FFF2-40B4-BE49-F238E27FC236}">
                  <a16:creationId xmlns:a16="http://schemas.microsoft.com/office/drawing/2014/main" id="{3A2ABB11-B829-954A-BE68-63CD7CD3FFD8}"/>
                </a:ext>
              </a:extLst>
            </p:cNvPr>
            <p:cNvSpPr txBox="1"/>
            <p:nvPr/>
          </p:nvSpPr>
          <p:spPr>
            <a:xfrm>
              <a:off x="12415520" y="312417"/>
              <a:ext cx="618491" cy="338554"/>
            </a:xfrm>
            <a:prstGeom prst="rect">
              <a:avLst/>
            </a:prstGeom>
            <a:noFill/>
          </p:spPr>
          <p:txBody>
            <a:bodyPr wrap="square" rtlCol="0">
              <a:spAutoFit/>
            </a:bodyPr>
            <a:lstStyle/>
            <a:p>
              <a:pPr algn="ctr"/>
              <a:r>
                <a:rPr lang="en-US" sz="800" dirty="0"/>
                <a:t>R44 G45 B139</a:t>
              </a:r>
            </a:p>
          </p:txBody>
        </p:sp>
        <p:grpSp>
          <p:nvGrpSpPr>
            <p:cNvPr id="8" name="Group 7">
              <a:extLst>
                <a:ext uri="{FF2B5EF4-FFF2-40B4-BE49-F238E27FC236}">
                  <a16:creationId xmlns:a16="http://schemas.microsoft.com/office/drawing/2014/main" id="{982D1258-CE60-574E-A516-920484345701}"/>
                </a:ext>
              </a:extLst>
            </p:cNvPr>
            <p:cNvGrpSpPr/>
            <p:nvPr/>
          </p:nvGrpSpPr>
          <p:grpSpPr>
            <a:xfrm>
              <a:off x="12936760" y="0"/>
              <a:ext cx="657320" cy="661132"/>
              <a:chOff x="12472988" y="571501"/>
              <a:chExt cx="657320" cy="661132"/>
            </a:xfrm>
          </p:grpSpPr>
          <p:sp>
            <p:nvSpPr>
              <p:cNvPr id="38" name="Rectangle 37">
                <a:extLst>
                  <a:ext uri="{FF2B5EF4-FFF2-40B4-BE49-F238E27FC236}">
                    <a16:creationId xmlns:a16="http://schemas.microsoft.com/office/drawing/2014/main" id="{7143623B-8836-C747-B3BA-DBAF95ADB854}"/>
                  </a:ext>
                </a:extLst>
              </p:cNvPr>
              <p:cNvSpPr/>
              <p:nvPr/>
            </p:nvSpPr>
            <p:spPr>
              <a:xfrm>
                <a:off x="12622689" y="571501"/>
                <a:ext cx="342900" cy="342900"/>
              </a:xfrm>
              <a:prstGeom prst="rect">
                <a:avLst/>
              </a:prstGeom>
              <a:solidFill>
                <a:srgbClr val="5C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39" name="TextBox 38">
                <a:extLst>
                  <a:ext uri="{FF2B5EF4-FFF2-40B4-BE49-F238E27FC236}">
                    <a16:creationId xmlns:a16="http://schemas.microsoft.com/office/drawing/2014/main" id="{78996474-7486-4142-9CB1-4D74378DC957}"/>
                  </a:ext>
                </a:extLst>
              </p:cNvPr>
              <p:cNvSpPr txBox="1"/>
              <p:nvPr/>
            </p:nvSpPr>
            <p:spPr>
              <a:xfrm>
                <a:off x="12472988" y="894079"/>
                <a:ext cx="657320" cy="338554"/>
              </a:xfrm>
              <a:prstGeom prst="rect">
                <a:avLst/>
              </a:prstGeom>
              <a:noFill/>
            </p:spPr>
            <p:txBody>
              <a:bodyPr wrap="square" rtlCol="0">
                <a:spAutoFit/>
              </a:bodyPr>
              <a:lstStyle/>
              <a:p>
                <a:pPr algn="ctr"/>
                <a:r>
                  <a:rPr lang="en-US" sz="800" dirty="0"/>
                  <a:t>R92 G97 B172</a:t>
                </a:r>
              </a:p>
            </p:txBody>
          </p:sp>
        </p:grpSp>
        <p:sp>
          <p:nvSpPr>
            <p:cNvPr id="9" name="Rectangle 8">
              <a:extLst>
                <a:ext uri="{FF2B5EF4-FFF2-40B4-BE49-F238E27FC236}">
                  <a16:creationId xmlns:a16="http://schemas.microsoft.com/office/drawing/2014/main" id="{BFCFC0C5-70F2-1049-BD2D-95465B95F48F}"/>
                </a:ext>
              </a:extLst>
            </p:cNvPr>
            <p:cNvSpPr/>
            <p:nvPr/>
          </p:nvSpPr>
          <p:spPr>
            <a:xfrm>
              <a:off x="12551569" y="655731"/>
              <a:ext cx="342900" cy="342900"/>
            </a:xfrm>
            <a:prstGeom prst="rect">
              <a:avLst/>
            </a:prstGeom>
            <a:solidFill>
              <a:srgbClr val="55C2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10" name="TextBox 9">
              <a:extLst>
                <a:ext uri="{FF2B5EF4-FFF2-40B4-BE49-F238E27FC236}">
                  <a16:creationId xmlns:a16="http://schemas.microsoft.com/office/drawing/2014/main" id="{6940750D-0B02-A943-B174-F41FA166244E}"/>
                </a:ext>
              </a:extLst>
            </p:cNvPr>
            <p:cNvSpPr txBox="1"/>
            <p:nvPr/>
          </p:nvSpPr>
          <p:spPr>
            <a:xfrm>
              <a:off x="12395200" y="968149"/>
              <a:ext cx="650240" cy="338554"/>
            </a:xfrm>
            <a:prstGeom prst="rect">
              <a:avLst/>
            </a:prstGeom>
            <a:noFill/>
          </p:spPr>
          <p:txBody>
            <a:bodyPr wrap="square" rtlCol="0">
              <a:spAutoFit/>
            </a:bodyPr>
            <a:lstStyle/>
            <a:p>
              <a:pPr algn="ctr"/>
              <a:r>
                <a:rPr lang="en-US" sz="800" dirty="0"/>
                <a:t>R85 G194 B182</a:t>
              </a:r>
            </a:p>
          </p:txBody>
        </p:sp>
        <p:sp>
          <p:nvSpPr>
            <p:cNvPr id="12" name="Rectangle 11">
              <a:extLst>
                <a:ext uri="{FF2B5EF4-FFF2-40B4-BE49-F238E27FC236}">
                  <a16:creationId xmlns:a16="http://schemas.microsoft.com/office/drawing/2014/main" id="{152251B4-4F1E-3E42-A18F-F7E3F01BBE03}"/>
                </a:ext>
              </a:extLst>
            </p:cNvPr>
            <p:cNvSpPr/>
            <p:nvPr/>
          </p:nvSpPr>
          <p:spPr>
            <a:xfrm>
              <a:off x="13106781" y="655731"/>
              <a:ext cx="342900" cy="342900"/>
            </a:xfrm>
            <a:prstGeom prst="rect">
              <a:avLst/>
            </a:prstGeom>
            <a:solidFill>
              <a:srgbClr val="00B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13" name="Rectangle 12">
              <a:extLst>
                <a:ext uri="{FF2B5EF4-FFF2-40B4-BE49-F238E27FC236}">
                  <a16:creationId xmlns:a16="http://schemas.microsoft.com/office/drawing/2014/main" id="{CDB41AFC-5E2E-FB41-8332-099B617B7037}"/>
                </a:ext>
              </a:extLst>
            </p:cNvPr>
            <p:cNvSpPr/>
            <p:nvPr/>
          </p:nvSpPr>
          <p:spPr>
            <a:xfrm>
              <a:off x="12551569" y="1319995"/>
              <a:ext cx="342900" cy="342900"/>
            </a:xfrm>
            <a:prstGeom prst="rect">
              <a:avLst/>
            </a:prstGeom>
            <a:solidFill>
              <a:srgbClr val="4681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14" name="Rectangle 13">
              <a:extLst>
                <a:ext uri="{FF2B5EF4-FFF2-40B4-BE49-F238E27FC236}">
                  <a16:creationId xmlns:a16="http://schemas.microsoft.com/office/drawing/2014/main" id="{62A1A489-F4B6-1240-A0D4-69CC467AA692}"/>
                </a:ext>
              </a:extLst>
            </p:cNvPr>
            <p:cNvSpPr/>
            <p:nvPr/>
          </p:nvSpPr>
          <p:spPr>
            <a:xfrm>
              <a:off x="13106781" y="1319995"/>
              <a:ext cx="342900" cy="342900"/>
            </a:xfrm>
            <a:prstGeom prst="rect">
              <a:avLst/>
            </a:prstGeom>
            <a:solidFill>
              <a:srgbClr val="4E8A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15" name="Rectangle 14">
              <a:extLst>
                <a:ext uri="{FF2B5EF4-FFF2-40B4-BE49-F238E27FC236}">
                  <a16:creationId xmlns:a16="http://schemas.microsoft.com/office/drawing/2014/main" id="{1AEFEAFF-1DEA-744E-9032-FEF6F77BFC16}"/>
                </a:ext>
              </a:extLst>
            </p:cNvPr>
            <p:cNvSpPr/>
            <p:nvPr/>
          </p:nvSpPr>
          <p:spPr>
            <a:xfrm>
              <a:off x="12551569" y="1975726"/>
              <a:ext cx="342900" cy="342900"/>
            </a:xfrm>
            <a:prstGeom prst="rect">
              <a:avLst/>
            </a:prstGeom>
            <a:solidFill>
              <a:srgbClr val="1F3D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16" name="Rectangle 15">
              <a:extLst>
                <a:ext uri="{FF2B5EF4-FFF2-40B4-BE49-F238E27FC236}">
                  <a16:creationId xmlns:a16="http://schemas.microsoft.com/office/drawing/2014/main" id="{4AB3305B-D83A-9D45-800C-C35A84CDC69D}"/>
                </a:ext>
              </a:extLst>
            </p:cNvPr>
            <p:cNvSpPr/>
            <p:nvPr/>
          </p:nvSpPr>
          <p:spPr>
            <a:xfrm>
              <a:off x="13106781" y="1975726"/>
              <a:ext cx="342900" cy="342900"/>
            </a:xfrm>
            <a:prstGeom prst="rect">
              <a:avLst/>
            </a:prstGeom>
            <a:solidFill>
              <a:srgbClr val="E03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17" name="Rectangle 16">
              <a:extLst>
                <a:ext uri="{FF2B5EF4-FFF2-40B4-BE49-F238E27FC236}">
                  <a16:creationId xmlns:a16="http://schemas.microsoft.com/office/drawing/2014/main" id="{EA0E4545-16DC-FD49-A962-28B73BCDC18F}"/>
                </a:ext>
              </a:extLst>
            </p:cNvPr>
            <p:cNvSpPr/>
            <p:nvPr/>
          </p:nvSpPr>
          <p:spPr>
            <a:xfrm>
              <a:off x="12551569" y="2619379"/>
              <a:ext cx="342900" cy="342900"/>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18" name="Rectangle 17">
              <a:extLst>
                <a:ext uri="{FF2B5EF4-FFF2-40B4-BE49-F238E27FC236}">
                  <a16:creationId xmlns:a16="http://schemas.microsoft.com/office/drawing/2014/main" id="{60FE0BC3-87EC-4A43-A58F-D968DA3B56E7}"/>
                </a:ext>
              </a:extLst>
            </p:cNvPr>
            <p:cNvSpPr/>
            <p:nvPr/>
          </p:nvSpPr>
          <p:spPr>
            <a:xfrm>
              <a:off x="13106781" y="2619379"/>
              <a:ext cx="342900" cy="342900"/>
            </a:xfrm>
            <a:prstGeom prst="rect">
              <a:avLst/>
            </a:prstGeom>
            <a:solidFill>
              <a:srgbClr val="FAB8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19" name="Rectangle 18">
              <a:extLst>
                <a:ext uri="{FF2B5EF4-FFF2-40B4-BE49-F238E27FC236}">
                  <a16:creationId xmlns:a16="http://schemas.microsoft.com/office/drawing/2014/main" id="{01CB649A-C0EC-A54F-B911-CA0D610BE5BA}"/>
                </a:ext>
              </a:extLst>
            </p:cNvPr>
            <p:cNvSpPr/>
            <p:nvPr/>
          </p:nvSpPr>
          <p:spPr>
            <a:xfrm>
              <a:off x="12551569" y="3275110"/>
              <a:ext cx="342900" cy="342900"/>
            </a:xfrm>
            <a:prstGeom prst="rect">
              <a:avLst/>
            </a:prstGeom>
            <a:solidFill>
              <a:srgbClr val="FFE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20" name="Rectangle 19">
              <a:extLst>
                <a:ext uri="{FF2B5EF4-FFF2-40B4-BE49-F238E27FC236}">
                  <a16:creationId xmlns:a16="http://schemas.microsoft.com/office/drawing/2014/main" id="{0F43030B-7E73-AF4B-B22F-D075F95E28B5}"/>
                </a:ext>
              </a:extLst>
            </p:cNvPr>
            <p:cNvSpPr/>
            <p:nvPr/>
          </p:nvSpPr>
          <p:spPr>
            <a:xfrm>
              <a:off x="13106781" y="3275110"/>
              <a:ext cx="342900" cy="342900"/>
            </a:xfrm>
            <a:prstGeom prst="rect">
              <a:avLst/>
            </a:prstGeom>
            <a:solidFill>
              <a:srgbClr val="96C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21" name="Rectangle 20">
              <a:extLst>
                <a:ext uri="{FF2B5EF4-FFF2-40B4-BE49-F238E27FC236}">
                  <a16:creationId xmlns:a16="http://schemas.microsoft.com/office/drawing/2014/main" id="{0E8770BD-BB31-9142-AE00-C091DDA61C1E}"/>
                </a:ext>
              </a:extLst>
            </p:cNvPr>
            <p:cNvSpPr/>
            <p:nvPr/>
          </p:nvSpPr>
          <p:spPr>
            <a:xfrm>
              <a:off x="12551569" y="3939374"/>
              <a:ext cx="342900" cy="342900"/>
            </a:xfrm>
            <a:prstGeom prst="rect">
              <a:avLst/>
            </a:prstGeom>
            <a:solidFill>
              <a:srgbClr val="DAD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22" name="Rectangle 21">
              <a:extLst>
                <a:ext uri="{FF2B5EF4-FFF2-40B4-BE49-F238E27FC236}">
                  <a16:creationId xmlns:a16="http://schemas.microsoft.com/office/drawing/2014/main" id="{19071522-870D-4644-9FF6-EAB920978506}"/>
                </a:ext>
              </a:extLst>
            </p:cNvPr>
            <p:cNvSpPr/>
            <p:nvPr/>
          </p:nvSpPr>
          <p:spPr>
            <a:xfrm>
              <a:off x="13106781" y="3939374"/>
              <a:ext cx="342900" cy="342900"/>
            </a:xfrm>
            <a:prstGeom prst="rect">
              <a:avLst/>
            </a:prstGeom>
            <a:solidFill>
              <a:srgbClr val="A69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23" name="Rectangle 22">
              <a:extLst>
                <a:ext uri="{FF2B5EF4-FFF2-40B4-BE49-F238E27FC236}">
                  <a16:creationId xmlns:a16="http://schemas.microsoft.com/office/drawing/2014/main" id="{BDFE5C39-940E-3849-A4A8-A89D076D4FB1}"/>
                </a:ext>
              </a:extLst>
            </p:cNvPr>
            <p:cNvSpPr/>
            <p:nvPr/>
          </p:nvSpPr>
          <p:spPr>
            <a:xfrm>
              <a:off x="12551569" y="4595105"/>
              <a:ext cx="342900" cy="342900"/>
            </a:xfrm>
            <a:prstGeom prst="rect">
              <a:avLst/>
            </a:prstGeom>
            <a:solidFill>
              <a:srgbClr val="6E62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24" name="Rectangle 23">
              <a:extLst>
                <a:ext uri="{FF2B5EF4-FFF2-40B4-BE49-F238E27FC236}">
                  <a16:creationId xmlns:a16="http://schemas.microsoft.com/office/drawing/2014/main" id="{E8B12C67-FDA9-FA4B-AF47-F6E48EAAEDC5}"/>
                </a:ext>
              </a:extLst>
            </p:cNvPr>
            <p:cNvSpPr/>
            <p:nvPr/>
          </p:nvSpPr>
          <p:spPr>
            <a:xfrm>
              <a:off x="13106781" y="4595105"/>
              <a:ext cx="342900" cy="342900"/>
            </a:xfrm>
            <a:prstGeom prst="rect">
              <a:avLst/>
            </a:prstGeom>
            <a:solidFill>
              <a:srgbClr val="53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25" name="TextBox 24">
              <a:extLst>
                <a:ext uri="{FF2B5EF4-FFF2-40B4-BE49-F238E27FC236}">
                  <a16:creationId xmlns:a16="http://schemas.microsoft.com/office/drawing/2014/main" id="{E1078742-EDB2-0F42-9343-A7F200F6163F}"/>
                </a:ext>
              </a:extLst>
            </p:cNvPr>
            <p:cNvSpPr txBox="1"/>
            <p:nvPr userDrawn="1"/>
          </p:nvSpPr>
          <p:spPr>
            <a:xfrm>
              <a:off x="12977400" y="968149"/>
              <a:ext cx="629920" cy="338554"/>
            </a:xfrm>
            <a:prstGeom prst="rect">
              <a:avLst/>
            </a:prstGeom>
            <a:noFill/>
          </p:spPr>
          <p:txBody>
            <a:bodyPr wrap="square" rtlCol="0">
              <a:spAutoFit/>
            </a:bodyPr>
            <a:lstStyle/>
            <a:p>
              <a:pPr algn="ctr"/>
              <a:r>
                <a:rPr lang="en-US" sz="800" dirty="0"/>
                <a:t>R0 G177 B217</a:t>
              </a:r>
            </a:p>
          </p:txBody>
        </p:sp>
        <p:sp>
          <p:nvSpPr>
            <p:cNvPr id="26" name="TextBox 25">
              <a:extLst>
                <a:ext uri="{FF2B5EF4-FFF2-40B4-BE49-F238E27FC236}">
                  <a16:creationId xmlns:a16="http://schemas.microsoft.com/office/drawing/2014/main" id="{B2471B0D-BA95-574E-B3D1-644561F49C9B}"/>
                </a:ext>
              </a:extLst>
            </p:cNvPr>
            <p:cNvSpPr txBox="1"/>
            <p:nvPr userDrawn="1"/>
          </p:nvSpPr>
          <p:spPr>
            <a:xfrm>
              <a:off x="12364720" y="1628800"/>
              <a:ext cx="680720" cy="338554"/>
            </a:xfrm>
            <a:prstGeom prst="rect">
              <a:avLst/>
            </a:prstGeom>
            <a:noFill/>
          </p:spPr>
          <p:txBody>
            <a:bodyPr wrap="square" rtlCol="0">
              <a:spAutoFit/>
            </a:bodyPr>
            <a:lstStyle/>
            <a:p>
              <a:pPr algn="ctr"/>
              <a:r>
                <a:rPr lang="en-US" sz="800" dirty="0"/>
                <a:t>R70 G129 B194</a:t>
              </a:r>
            </a:p>
          </p:txBody>
        </p:sp>
        <p:sp>
          <p:nvSpPr>
            <p:cNvPr id="27" name="TextBox 26">
              <a:extLst>
                <a:ext uri="{FF2B5EF4-FFF2-40B4-BE49-F238E27FC236}">
                  <a16:creationId xmlns:a16="http://schemas.microsoft.com/office/drawing/2014/main" id="{58145B38-1DD1-8245-80F5-0F6947DB1DC6}"/>
                </a:ext>
              </a:extLst>
            </p:cNvPr>
            <p:cNvSpPr txBox="1"/>
            <p:nvPr userDrawn="1"/>
          </p:nvSpPr>
          <p:spPr>
            <a:xfrm>
              <a:off x="12946920" y="1628800"/>
              <a:ext cx="667480" cy="338554"/>
            </a:xfrm>
            <a:prstGeom prst="rect">
              <a:avLst/>
            </a:prstGeom>
            <a:noFill/>
          </p:spPr>
          <p:txBody>
            <a:bodyPr wrap="square" rtlCol="0">
              <a:spAutoFit/>
            </a:bodyPr>
            <a:lstStyle/>
            <a:p>
              <a:pPr algn="ctr"/>
              <a:r>
                <a:rPr lang="en-US" sz="800" dirty="0"/>
                <a:t>R78 G138 B156</a:t>
              </a:r>
            </a:p>
          </p:txBody>
        </p:sp>
        <p:sp>
          <p:nvSpPr>
            <p:cNvPr id="28" name="TextBox 27">
              <a:extLst>
                <a:ext uri="{FF2B5EF4-FFF2-40B4-BE49-F238E27FC236}">
                  <a16:creationId xmlns:a16="http://schemas.microsoft.com/office/drawing/2014/main" id="{1742488C-0836-C643-9149-09EA326F71AD}"/>
                </a:ext>
              </a:extLst>
            </p:cNvPr>
            <p:cNvSpPr txBox="1"/>
            <p:nvPr userDrawn="1"/>
          </p:nvSpPr>
          <p:spPr>
            <a:xfrm>
              <a:off x="12415520" y="2276872"/>
              <a:ext cx="629920" cy="338554"/>
            </a:xfrm>
            <a:prstGeom prst="rect">
              <a:avLst/>
            </a:prstGeom>
            <a:noFill/>
          </p:spPr>
          <p:txBody>
            <a:bodyPr wrap="square" rtlCol="0">
              <a:spAutoFit/>
            </a:bodyPr>
            <a:lstStyle/>
            <a:p>
              <a:pPr algn="ctr"/>
              <a:r>
                <a:rPr lang="en-US" sz="800" dirty="0"/>
                <a:t>R31 G61 B149</a:t>
              </a:r>
            </a:p>
          </p:txBody>
        </p:sp>
        <p:sp>
          <p:nvSpPr>
            <p:cNvPr id="29" name="TextBox 28">
              <a:extLst>
                <a:ext uri="{FF2B5EF4-FFF2-40B4-BE49-F238E27FC236}">
                  <a16:creationId xmlns:a16="http://schemas.microsoft.com/office/drawing/2014/main" id="{6E3F54C5-2A42-D642-8EC5-5E2965FABD6B}"/>
                </a:ext>
              </a:extLst>
            </p:cNvPr>
            <p:cNvSpPr txBox="1"/>
            <p:nvPr userDrawn="1"/>
          </p:nvSpPr>
          <p:spPr>
            <a:xfrm>
              <a:off x="12964160" y="2276872"/>
              <a:ext cx="663480" cy="338554"/>
            </a:xfrm>
            <a:prstGeom prst="rect">
              <a:avLst/>
            </a:prstGeom>
            <a:noFill/>
          </p:spPr>
          <p:txBody>
            <a:bodyPr wrap="square" rtlCol="0">
              <a:spAutoFit/>
            </a:bodyPr>
            <a:lstStyle/>
            <a:p>
              <a:pPr algn="ctr"/>
              <a:r>
                <a:rPr lang="en-US" sz="800" dirty="0"/>
                <a:t>R224 G62 B82</a:t>
              </a:r>
            </a:p>
          </p:txBody>
        </p:sp>
        <p:sp>
          <p:nvSpPr>
            <p:cNvPr id="30" name="TextBox 29">
              <a:extLst>
                <a:ext uri="{FF2B5EF4-FFF2-40B4-BE49-F238E27FC236}">
                  <a16:creationId xmlns:a16="http://schemas.microsoft.com/office/drawing/2014/main" id="{D9680BC1-2A23-FC4F-8BFF-1CE573887196}"/>
                </a:ext>
              </a:extLst>
            </p:cNvPr>
            <p:cNvSpPr txBox="1"/>
            <p:nvPr userDrawn="1"/>
          </p:nvSpPr>
          <p:spPr>
            <a:xfrm>
              <a:off x="12415520" y="2924944"/>
              <a:ext cx="629920" cy="338554"/>
            </a:xfrm>
            <a:prstGeom prst="rect">
              <a:avLst/>
            </a:prstGeom>
            <a:noFill/>
          </p:spPr>
          <p:txBody>
            <a:bodyPr wrap="square" rtlCol="0">
              <a:spAutoFit/>
            </a:bodyPr>
            <a:lstStyle/>
            <a:p>
              <a:pPr algn="ctr"/>
              <a:r>
                <a:rPr lang="en-US" sz="800" dirty="0"/>
                <a:t>R237 G139 B0</a:t>
              </a:r>
            </a:p>
          </p:txBody>
        </p:sp>
        <p:sp>
          <p:nvSpPr>
            <p:cNvPr id="31" name="TextBox 30">
              <a:extLst>
                <a:ext uri="{FF2B5EF4-FFF2-40B4-BE49-F238E27FC236}">
                  <a16:creationId xmlns:a16="http://schemas.microsoft.com/office/drawing/2014/main" id="{C8EA44BE-955A-B344-A795-71E990CE1B2C}"/>
                </a:ext>
              </a:extLst>
            </p:cNvPr>
            <p:cNvSpPr txBox="1"/>
            <p:nvPr userDrawn="1"/>
          </p:nvSpPr>
          <p:spPr>
            <a:xfrm>
              <a:off x="12946920" y="2924944"/>
              <a:ext cx="697960" cy="338554"/>
            </a:xfrm>
            <a:prstGeom prst="rect">
              <a:avLst/>
            </a:prstGeom>
            <a:noFill/>
          </p:spPr>
          <p:txBody>
            <a:bodyPr wrap="square" rtlCol="0">
              <a:spAutoFit/>
            </a:bodyPr>
            <a:lstStyle/>
            <a:p>
              <a:pPr algn="ctr"/>
              <a:r>
                <a:rPr lang="en-US" sz="800" dirty="0"/>
                <a:t>R250 G184 B18</a:t>
              </a:r>
            </a:p>
          </p:txBody>
        </p:sp>
        <p:sp>
          <p:nvSpPr>
            <p:cNvPr id="32" name="TextBox 31">
              <a:extLst>
                <a:ext uri="{FF2B5EF4-FFF2-40B4-BE49-F238E27FC236}">
                  <a16:creationId xmlns:a16="http://schemas.microsoft.com/office/drawing/2014/main" id="{DFEE208C-1ACA-5F43-863E-7537F32C4652}"/>
                </a:ext>
              </a:extLst>
            </p:cNvPr>
            <p:cNvSpPr txBox="1"/>
            <p:nvPr userDrawn="1"/>
          </p:nvSpPr>
          <p:spPr>
            <a:xfrm>
              <a:off x="12364720" y="3583176"/>
              <a:ext cx="711200" cy="338554"/>
            </a:xfrm>
            <a:prstGeom prst="rect">
              <a:avLst/>
            </a:prstGeom>
            <a:noFill/>
          </p:spPr>
          <p:txBody>
            <a:bodyPr wrap="square" rtlCol="0">
              <a:spAutoFit/>
            </a:bodyPr>
            <a:lstStyle/>
            <a:p>
              <a:pPr algn="ctr"/>
              <a:r>
                <a:rPr lang="en-US" sz="800" dirty="0"/>
                <a:t>R255 G233 B117</a:t>
              </a:r>
            </a:p>
          </p:txBody>
        </p:sp>
        <p:sp>
          <p:nvSpPr>
            <p:cNvPr id="33" name="TextBox 32">
              <a:extLst>
                <a:ext uri="{FF2B5EF4-FFF2-40B4-BE49-F238E27FC236}">
                  <a16:creationId xmlns:a16="http://schemas.microsoft.com/office/drawing/2014/main" id="{C8EBD215-D75F-884C-A7B8-6B1E8C670C7B}"/>
                </a:ext>
              </a:extLst>
            </p:cNvPr>
            <p:cNvSpPr txBox="1"/>
            <p:nvPr userDrawn="1"/>
          </p:nvSpPr>
          <p:spPr>
            <a:xfrm>
              <a:off x="12957080" y="3583176"/>
              <a:ext cx="687800" cy="338554"/>
            </a:xfrm>
            <a:prstGeom prst="rect">
              <a:avLst/>
            </a:prstGeom>
            <a:noFill/>
          </p:spPr>
          <p:txBody>
            <a:bodyPr wrap="square" rtlCol="0">
              <a:spAutoFit/>
            </a:bodyPr>
            <a:lstStyle/>
            <a:p>
              <a:pPr algn="ctr"/>
              <a:r>
                <a:rPr lang="en-US" sz="800" dirty="0"/>
                <a:t>R150 G201 B25</a:t>
              </a:r>
            </a:p>
          </p:txBody>
        </p:sp>
        <p:sp>
          <p:nvSpPr>
            <p:cNvPr id="34" name="TextBox 33">
              <a:extLst>
                <a:ext uri="{FF2B5EF4-FFF2-40B4-BE49-F238E27FC236}">
                  <a16:creationId xmlns:a16="http://schemas.microsoft.com/office/drawing/2014/main" id="{151563B9-E97C-2E46-8F5B-F851440346F9}"/>
                </a:ext>
              </a:extLst>
            </p:cNvPr>
            <p:cNvSpPr txBox="1"/>
            <p:nvPr userDrawn="1"/>
          </p:nvSpPr>
          <p:spPr>
            <a:xfrm>
              <a:off x="12374880" y="4262616"/>
              <a:ext cx="711200" cy="338554"/>
            </a:xfrm>
            <a:prstGeom prst="rect">
              <a:avLst/>
            </a:prstGeom>
            <a:noFill/>
          </p:spPr>
          <p:txBody>
            <a:bodyPr wrap="square" rtlCol="0">
              <a:spAutoFit/>
            </a:bodyPr>
            <a:lstStyle/>
            <a:p>
              <a:pPr algn="ctr"/>
              <a:r>
                <a:rPr lang="en-US" sz="800" dirty="0"/>
                <a:t>R218 G213 B205</a:t>
              </a:r>
            </a:p>
          </p:txBody>
        </p:sp>
        <p:sp>
          <p:nvSpPr>
            <p:cNvPr id="35" name="TextBox 34">
              <a:extLst>
                <a:ext uri="{FF2B5EF4-FFF2-40B4-BE49-F238E27FC236}">
                  <a16:creationId xmlns:a16="http://schemas.microsoft.com/office/drawing/2014/main" id="{71DA10FD-9C32-E24E-865C-891CFA21EC2C}"/>
                </a:ext>
              </a:extLst>
            </p:cNvPr>
            <p:cNvSpPr txBox="1"/>
            <p:nvPr userDrawn="1"/>
          </p:nvSpPr>
          <p:spPr>
            <a:xfrm>
              <a:off x="12943840" y="4262616"/>
              <a:ext cx="704120" cy="338554"/>
            </a:xfrm>
            <a:prstGeom prst="rect">
              <a:avLst/>
            </a:prstGeom>
            <a:noFill/>
          </p:spPr>
          <p:txBody>
            <a:bodyPr wrap="square" rtlCol="0">
              <a:spAutoFit/>
            </a:bodyPr>
            <a:lstStyle/>
            <a:p>
              <a:pPr algn="ctr"/>
              <a:r>
                <a:rPr lang="en-US" sz="800" dirty="0"/>
                <a:t>R166 G159 B136</a:t>
              </a:r>
            </a:p>
          </p:txBody>
        </p:sp>
        <p:sp>
          <p:nvSpPr>
            <p:cNvPr id="36" name="TextBox 35">
              <a:extLst>
                <a:ext uri="{FF2B5EF4-FFF2-40B4-BE49-F238E27FC236}">
                  <a16:creationId xmlns:a16="http://schemas.microsoft.com/office/drawing/2014/main" id="{EEB7A0EF-6FB8-564A-A15E-B7CB725B4E62}"/>
                </a:ext>
              </a:extLst>
            </p:cNvPr>
            <p:cNvSpPr txBox="1"/>
            <p:nvPr userDrawn="1"/>
          </p:nvSpPr>
          <p:spPr>
            <a:xfrm>
              <a:off x="12415520" y="4920848"/>
              <a:ext cx="629920" cy="338554"/>
            </a:xfrm>
            <a:prstGeom prst="rect">
              <a:avLst/>
            </a:prstGeom>
            <a:noFill/>
          </p:spPr>
          <p:txBody>
            <a:bodyPr wrap="square" rtlCol="0">
              <a:spAutoFit/>
            </a:bodyPr>
            <a:lstStyle/>
            <a:p>
              <a:pPr algn="ctr"/>
              <a:r>
                <a:rPr lang="en-US" sz="800" dirty="0"/>
                <a:t>R110 G98 B89</a:t>
              </a:r>
            </a:p>
          </p:txBody>
        </p:sp>
        <p:sp>
          <p:nvSpPr>
            <p:cNvPr id="37" name="TextBox 36">
              <a:extLst>
                <a:ext uri="{FF2B5EF4-FFF2-40B4-BE49-F238E27FC236}">
                  <a16:creationId xmlns:a16="http://schemas.microsoft.com/office/drawing/2014/main" id="{86C41F13-C55A-2B49-AB8F-8D9C722ECCC5}"/>
                </a:ext>
              </a:extLst>
            </p:cNvPr>
            <p:cNvSpPr txBox="1"/>
            <p:nvPr userDrawn="1"/>
          </p:nvSpPr>
          <p:spPr>
            <a:xfrm>
              <a:off x="12977400" y="4920848"/>
              <a:ext cx="629920" cy="338554"/>
            </a:xfrm>
            <a:prstGeom prst="rect">
              <a:avLst/>
            </a:prstGeom>
            <a:noFill/>
          </p:spPr>
          <p:txBody>
            <a:bodyPr wrap="square" rtlCol="0">
              <a:spAutoFit/>
            </a:bodyPr>
            <a:lstStyle/>
            <a:p>
              <a:pPr algn="ctr"/>
              <a:r>
                <a:rPr lang="en-US" sz="800" dirty="0"/>
                <a:t>R83 G86 B90</a:t>
              </a:r>
            </a:p>
          </p:txBody>
        </p:sp>
      </p:grpSp>
    </p:spTree>
    <p:extLst>
      <p:ext uri="{BB962C8B-B14F-4D97-AF65-F5344CB8AC3E}">
        <p14:creationId xmlns:p14="http://schemas.microsoft.com/office/powerpoint/2010/main" val="174806278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98" r:id="rId5"/>
  </p:sldLayoutIdLst>
  <p:hf hdr="0" ftr="0" dt="0"/>
  <p:txStyles>
    <p:titleStyle>
      <a:lvl1pPr algn="l" defTabSz="914377"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Text&#10;&#10;Description automatically generated with medium confidence">
            <a:extLst>
              <a:ext uri="{FF2B5EF4-FFF2-40B4-BE49-F238E27FC236}">
                <a16:creationId xmlns:a16="http://schemas.microsoft.com/office/drawing/2014/main" id="{6F1CF57C-3499-F348-89CB-19AA8D6DBF3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2960336" cy="1383957"/>
          </a:xfrm>
          <a:prstGeom prst="rect">
            <a:avLst/>
          </a:prstGeom>
        </p:spPr>
      </p:pic>
      <p:sp>
        <p:nvSpPr>
          <p:cNvPr id="7" name="Rectangle 6">
            <a:extLst>
              <a:ext uri="{FF2B5EF4-FFF2-40B4-BE49-F238E27FC236}">
                <a16:creationId xmlns:a16="http://schemas.microsoft.com/office/drawing/2014/main" id="{76FF3E4C-9C9A-604B-8748-D4E18106E316}"/>
              </a:ext>
            </a:extLst>
          </p:cNvPr>
          <p:cNvSpPr/>
          <p:nvPr userDrawn="1"/>
        </p:nvSpPr>
        <p:spPr>
          <a:xfrm>
            <a:off x="-40340" y="1062317"/>
            <a:ext cx="12304059" cy="5795683"/>
          </a:xfrm>
          <a:custGeom>
            <a:avLst/>
            <a:gdLst>
              <a:gd name="connsiteX0" fmla="*/ 0 w 12290612"/>
              <a:gd name="connsiteY0" fmla="*/ 0 h 5419165"/>
              <a:gd name="connsiteX1" fmla="*/ 12290612 w 12290612"/>
              <a:gd name="connsiteY1" fmla="*/ 0 h 5419165"/>
              <a:gd name="connsiteX2" fmla="*/ 12290612 w 12290612"/>
              <a:gd name="connsiteY2" fmla="*/ 5419165 h 5419165"/>
              <a:gd name="connsiteX3" fmla="*/ 0 w 12290612"/>
              <a:gd name="connsiteY3" fmla="*/ 5419165 h 5419165"/>
              <a:gd name="connsiteX4" fmla="*/ 0 w 12290612"/>
              <a:gd name="connsiteY4" fmla="*/ 0 h 5419165"/>
              <a:gd name="connsiteX0" fmla="*/ 0 w 12304059"/>
              <a:gd name="connsiteY0" fmla="*/ 349623 h 5768788"/>
              <a:gd name="connsiteX1" fmla="*/ 12304059 w 12304059"/>
              <a:gd name="connsiteY1" fmla="*/ 0 h 5768788"/>
              <a:gd name="connsiteX2" fmla="*/ 12290612 w 12304059"/>
              <a:gd name="connsiteY2" fmla="*/ 5768788 h 5768788"/>
              <a:gd name="connsiteX3" fmla="*/ 0 w 12304059"/>
              <a:gd name="connsiteY3" fmla="*/ 5768788 h 5768788"/>
              <a:gd name="connsiteX4" fmla="*/ 0 w 12304059"/>
              <a:gd name="connsiteY4" fmla="*/ 349623 h 5768788"/>
              <a:gd name="connsiteX0" fmla="*/ 0 w 12304059"/>
              <a:gd name="connsiteY0" fmla="*/ 376517 h 5795682"/>
              <a:gd name="connsiteX1" fmla="*/ 12304059 w 12304059"/>
              <a:gd name="connsiteY1" fmla="*/ 0 h 5795682"/>
              <a:gd name="connsiteX2" fmla="*/ 12290612 w 12304059"/>
              <a:gd name="connsiteY2" fmla="*/ 5795682 h 5795682"/>
              <a:gd name="connsiteX3" fmla="*/ 0 w 12304059"/>
              <a:gd name="connsiteY3" fmla="*/ 5795682 h 5795682"/>
              <a:gd name="connsiteX4" fmla="*/ 0 w 12304059"/>
              <a:gd name="connsiteY4" fmla="*/ 376517 h 5795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59" h="5795682">
                <a:moveTo>
                  <a:pt x="0" y="376517"/>
                </a:moveTo>
                <a:lnTo>
                  <a:pt x="12304059" y="0"/>
                </a:lnTo>
                <a:cubicBezTo>
                  <a:pt x="12299577" y="1922929"/>
                  <a:pt x="12295094" y="3872753"/>
                  <a:pt x="12290612" y="5795682"/>
                </a:cubicBezTo>
                <a:lnTo>
                  <a:pt x="0" y="5795682"/>
                </a:lnTo>
                <a:lnTo>
                  <a:pt x="0" y="376517"/>
                </a:lnTo>
                <a:close/>
              </a:path>
            </a:pathLst>
          </a:custGeom>
          <a:gradFill flip="none" rotWithShape="1">
            <a:gsLst>
              <a:gs pos="100000">
                <a:srgbClr val="00B1D9">
                  <a:alpha val="70196"/>
                </a:srgbClr>
              </a:gs>
              <a:gs pos="60000">
                <a:srgbClr val="5C61AC"/>
              </a:gs>
              <a:gs pos="0">
                <a:srgbClr val="2C2D8B"/>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1" dirty="0"/>
          </a:p>
        </p:txBody>
      </p:sp>
      <p:cxnSp>
        <p:nvCxnSpPr>
          <p:cNvPr id="8" name="Straight Connector 7">
            <a:extLst>
              <a:ext uri="{FF2B5EF4-FFF2-40B4-BE49-F238E27FC236}">
                <a16:creationId xmlns:a16="http://schemas.microsoft.com/office/drawing/2014/main" id="{1D82594E-B48F-AF49-874D-F466B5C508A3}"/>
              </a:ext>
            </a:extLst>
          </p:cNvPr>
          <p:cNvCxnSpPr>
            <a:cxnSpLocks/>
          </p:cNvCxnSpPr>
          <p:nvPr userDrawn="1"/>
        </p:nvCxnSpPr>
        <p:spPr>
          <a:xfrm>
            <a:off x="3851310" y="5840624"/>
            <a:ext cx="300559" cy="1411617"/>
          </a:xfrm>
          <a:prstGeom prst="line">
            <a:avLst/>
          </a:prstGeom>
          <a:ln w="19050">
            <a:solidFill>
              <a:schemeClr val="bg1">
                <a:alpha val="5001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16:creationId xmlns:a16="http://schemas.microsoft.com/office/drawing/2014/main" id="{B2EF1081-DF6F-9547-8723-8B72289DCF18}"/>
              </a:ext>
            </a:extLst>
          </p:cNvPr>
          <p:cNvSpPr txBox="1">
            <a:spLocks/>
          </p:cNvSpPr>
          <p:nvPr userDrawn="1"/>
        </p:nvSpPr>
        <p:spPr>
          <a:xfrm>
            <a:off x="4182223" y="3281736"/>
            <a:ext cx="3819525" cy="90011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5000" kern="1200">
                <a:solidFill>
                  <a:schemeClr val="bg1">
                    <a:alpha val="50221"/>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5000" dirty="0">
                <a:solidFill>
                  <a:schemeClr val="bg1">
                    <a:alpha val="69750"/>
                  </a:schemeClr>
                </a:solidFill>
              </a:rPr>
              <a:t>Thank You</a:t>
            </a:r>
            <a:endParaRPr lang="en-US" sz="5000" dirty="0">
              <a:solidFill>
                <a:schemeClr val="bg1">
                  <a:alpha val="69750"/>
                </a:schemeClr>
              </a:solidFill>
            </a:endParaRPr>
          </a:p>
        </p:txBody>
      </p:sp>
      <p:sp>
        <p:nvSpPr>
          <p:cNvPr id="11" name="TextBox 10">
            <a:extLst>
              <a:ext uri="{FF2B5EF4-FFF2-40B4-BE49-F238E27FC236}">
                <a16:creationId xmlns:a16="http://schemas.microsoft.com/office/drawing/2014/main" id="{5285831B-9B07-BD4E-953A-693A87FD98E1}"/>
              </a:ext>
            </a:extLst>
          </p:cNvPr>
          <p:cNvSpPr txBox="1"/>
          <p:nvPr userDrawn="1"/>
        </p:nvSpPr>
        <p:spPr>
          <a:xfrm>
            <a:off x="4289612" y="5813407"/>
            <a:ext cx="7543800" cy="523220"/>
          </a:xfrm>
          <a:prstGeom prst="rect">
            <a:avLst/>
          </a:prstGeom>
          <a:noFill/>
        </p:spPr>
        <p:txBody>
          <a:bodyPr wrap="square" rtlCol="0">
            <a:spAutoFit/>
          </a:bodyPr>
          <a:lstStyle/>
          <a:p>
            <a:r>
              <a:rPr lang="en-US" sz="1400" dirty="0">
                <a:solidFill>
                  <a:schemeClr val="bg1"/>
                </a:solidFill>
              </a:rPr>
              <a:t>Irish Life Assurance plc is regulated by the Central Bank of Ireland.</a:t>
            </a:r>
          </a:p>
          <a:p>
            <a:r>
              <a:rPr lang="en-US" sz="1400" dirty="0">
                <a:solidFill>
                  <a:schemeClr val="bg1"/>
                </a:solidFill>
              </a:rPr>
              <a:t>Irish Life Assurance plc, Registered in Ireland number 152576, VAT number 9F55923G.</a:t>
            </a:r>
          </a:p>
        </p:txBody>
      </p:sp>
      <p:grpSp>
        <p:nvGrpSpPr>
          <p:cNvPr id="9" name="Group 8">
            <a:extLst>
              <a:ext uri="{FF2B5EF4-FFF2-40B4-BE49-F238E27FC236}">
                <a16:creationId xmlns:a16="http://schemas.microsoft.com/office/drawing/2014/main" id="{9908E365-B4EA-C949-800C-CCBCF5FD3227}"/>
              </a:ext>
            </a:extLst>
          </p:cNvPr>
          <p:cNvGrpSpPr/>
          <p:nvPr userDrawn="1"/>
        </p:nvGrpSpPr>
        <p:grpSpPr>
          <a:xfrm>
            <a:off x="12364720" y="0"/>
            <a:ext cx="1283240" cy="5259401"/>
            <a:chOff x="12364720" y="0"/>
            <a:chExt cx="1283240" cy="5259402"/>
          </a:xfrm>
        </p:grpSpPr>
        <p:sp>
          <p:nvSpPr>
            <p:cNvPr id="12" name="Rectangle 11">
              <a:extLst>
                <a:ext uri="{FF2B5EF4-FFF2-40B4-BE49-F238E27FC236}">
                  <a16:creationId xmlns:a16="http://schemas.microsoft.com/office/drawing/2014/main" id="{48D43A87-BAB4-6C41-9CCD-6A1AB1CF4E91}"/>
                </a:ext>
              </a:extLst>
            </p:cNvPr>
            <p:cNvSpPr/>
            <p:nvPr/>
          </p:nvSpPr>
          <p:spPr>
            <a:xfrm>
              <a:off x="12551569" y="0"/>
              <a:ext cx="342900" cy="342900"/>
            </a:xfrm>
            <a:prstGeom prst="rect">
              <a:avLst/>
            </a:prstGeom>
            <a:solidFill>
              <a:srgbClr val="2C2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13" name="TextBox 12">
              <a:extLst>
                <a:ext uri="{FF2B5EF4-FFF2-40B4-BE49-F238E27FC236}">
                  <a16:creationId xmlns:a16="http://schemas.microsoft.com/office/drawing/2014/main" id="{976675E4-BA7C-574A-9F95-69AAE5489D17}"/>
                </a:ext>
              </a:extLst>
            </p:cNvPr>
            <p:cNvSpPr txBox="1"/>
            <p:nvPr/>
          </p:nvSpPr>
          <p:spPr>
            <a:xfrm>
              <a:off x="12415520" y="312417"/>
              <a:ext cx="618491" cy="338554"/>
            </a:xfrm>
            <a:prstGeom prst="rect">
              <a:avLst/>
            </a:prstGeom>
            <a:noFill/>
          </p:spPr>
          <p:txBody>
            <a:bodyPr wrap="square" rtlCol="0">
              <a:spAutoFit/>
            </a:bodyPr>
            <a:lstStyle/>
            <a:p>
              <a:pPr algn="ctr"/>
              <a:r>
                <a:rPr lang="en-US" sz="800" dirty="0"/>
                <a:t>R44 G45 B139</a:t>
              </a:r>
            </a:p>
          </p:txBody>
        </p:sp>
        <p:grpSp>
          <p:nvGrpSpPr>
            <p:cNvPr id="14" name="Group 13">
              <a:extLst>
                <a:ext uri="{FF2B5EF4-FFF2-40B4-BE49-F238E27FC236}">
                  <a16:creationId xmlns:a16="http://schemas.microsoft.com/office/drawing/2014/main" id="{C904E2C4-8C7D-8A4A-A141-3B1630B9532C}"/>
                </a:ext>
              </a:extLst>
            </p:cNvPr>
            <p:cNvGrpSpPr/>
            <p:nvPr/>
          </p:nvGrpSpPr>
          <p:grpSpPr>
            <a:xfrm>
              <a:off x="12936760" y="0"/>
              <a:ext cx="657320" cy="661132"/>
              <a:chOff x="12472988" y="571501"/>
              <a:chExt cx="657320" cy="661132"/>
            </a:xfrm>
          </p:grpSpPr>
          <p:sp>
            <p:nvSpPr>
              <p:cNvPr id="43" name="Rectangle 42">
                <a:extLst>
                  <a:ext uri="{FF2B5EF4-FFF2-40B4-BE49-F238E27FC236}">
                    <a16:creationId xmlns:a16="http://schemas.microsoft.com/office/drawing/2014/main" id="{6B85A38A-7631-2E41-9E93-40D0B8FC56A9}"/>
                  </a:ext>
                </a:extLst>
              </p:cNvPr>
              <p:cNvSpPr/>
              <p:nvPr/>
            </p:nvSpPr>
            <p:spPr>
              <a:xfrm>
                <a:off x="12622689" y="571501"/>
                <a:ext cx="342900" cy="342900"/>
              </a:xfrm>
              <a:prstGeom prst="rect">
                <a:avLst/>
              </a:prstGeom>
              <a:solidFill>
                <a:srgbClr val="5C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44" name="TextBox 43">
                <a:extLst>
                  <a:ext uri="{FF2B5EF4-FFF2-40B4-BE49-F238E27FC236}">
                    <a16:creationId xmlns:a16="http://schemas.microsoft.com/office/drawing/2014/main" id="{4B3A6CF2-1C4A-3E4F-BBD0-6A185A0645EF}"/>
                  </a:ext>
                </a:extLst>
              </p:cNvPr>
              <p:cNvSpPr txBox="1"/>
              <p:nvPr/>
            </p:nvSpPr>
            <p:spPr>
              <a:xfrm>
                <a:off x="12472988" y="894079"/>
                <a:ext cx="657320" cy="338554"/>
              </a:xfrm>
              <a:prstGeom prst="rect">
                <a:avLst/>
              </a:prstGeom>
              <a:noFill/>
            </p:spPr>
            <p:txBody>
              <a:bodyPr wrap="square" rtlCol="0">
                <a:spAutoFit/>
              </a:bodyPr>
              <a:lstStyle/>
              <a:p>
                <a:pPr algn="ctr"/>
                <a:r>
                  <a:rPr lang="en-US" sz="800" dirty="0"/>
                  <a:t>R92 G97 B172</a:t>
                </a:r>
              </a:p>
            </p:txBody>
          </p:sp>
        </p:grpSp>
        <p:sp>
          <p:nvSpPr>
            <p:cNvPr id="15" name="Rectangle 14">
              <a:extLst>
                <a:ext uri="{FF2B5EF4-FFF2-40B4-BE49-F238E27FC236}">
                  <a16:creationId xmlns:a16="http://schemas.microsoft.com/office/drawing/2014/main" id="{5B9577E2-DF8E-274D-8FBA-50301AE8EC12}"/>
                </a:ext>
              </a:extLst>
            </p:cNvPr>
            <p:cNvSpPr/>
            <p:nvPr/>
          </p:nvSpPr>
          <p:spPr>
            <a:xfrm>
              <a:off x="12551569" y="655731"/>
              <a:ext cx="342900" cy="342900"/>
            </a:xfrm>
            <a:prstGeom prst="rect">
              <a:avLst/>
            </a:prstGeom>
            <a:solidFill>
              <a:srgbClr val="55C2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16" name="TextBox 15">
              <a:extLst>
                <a:ext uri="{FF2B5EF4-FFF2-40B4-BE49-F238E27FC236}">
                  <a16:creationId xmlns:a16="http://schemas.microsoft.com/office/drawing/2014/main" id="{AAC25D3C-29F8-884E-B31E-8E14B9ECF731}"/>
                </a:ext>
              </a:extLst>
            </p:cNvPr>
            <p:cNvSpPr txBox="1"/>
            <p:nvPr/>
          </p:nvSpPr>
          <p:spPr>
            <a:xfrm>
              <a:off x="12395200" y="968149"/>
              <a:ext cx="650240" cy="338554"/>
            </a:xfrm>
            <a:prstGeom prst="rect">
              <a:avLst/>
            </a:prstGeom>
            <a:noFill/>
          </p:spPr>
          <p:txBody>
            <a:bodyPr wrap="square" rtlCol="0">
              <a:spAutoFit/>
            </a:bodyPr>
            <a:lstStyle/>
            <a:p>
              <a:pPr algn="ctr"/>
              <a:r>
                <a:rPr lang="en-US" sz="800" dirty="0"/>
                <a:t>R85 G194 B182</a:t>
              </a:r>
            </a:p>
          </p:txBody>
        </p:sp>
        <p:sp>
          <p:nvSpPr>
            <p:cNvPr id="17" name="Rectangle 16">
              <a:extLst>
                <a:ext uri="{FF2B5EF4-FFF2-40B4-BE49-F238E27FC236}">
                  <a16:creationId xmlns:a16="http://schemas.microsoft.com/office/drawing/2014/main" id="{11CAB171-52BC-6446-835E-70A759CDF65C}"/>
                </a:ext>
              </a:extLst>
            </p:cNvPr>
            <p:cNvSpPr/>
            <p:nvPr/>
          </p:nvSpPr>
          <p:spPr>
            <a:xfrm>
              <a:off x="13106781" y="655731"/>
              <a:ext cx="342900" cy="342900"/>
            </a:xfrm>
            <a:prstGeom prst="rect">
              <a:avLst/>
            </a:prstGeom>
            <a:solidFill>
              <a:srgbClr val="00B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18" name="Rectangle 17">
              <a:extLst>
                <a:ext uri="{FF2B5EF4-FFF2-40B4-BE49-F238E27FC236}">
                  <a16:creationId xmlns:a16="http://schemas.microsoft.com/office/drawing/2014/main" id="{5CBB098F-3DCF-0446-90C8-98C5B3E620FA}"/>
                </a:ext>
              </a:extLst>
            </p:cNvPr>
            <p:cNvSpPr/>
            <p:nvPr/>
          </p:nvSpPr>
          <p:spPr>
            <a:xfrm>
              <a:off x="12551569" y="1319995"/>
              <a:ext cx="342900" cy="342900"/>
            </a:xfrm>
            <a:prstGeom prst="rect">
              <a:avLst/>
            </a:prstGeom>
            <a:solidFill>
              <a:srgbClr val="4681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19" name="Rectangle 18">
              <a:extLst>
                <a:ext uri="{FF2B5EF4-FFF2-40B4-BE49-F238E27FC236}">
                  <a16:creationId xmlns:a16="http://schemas.microsoft.com/office/drawing/2014/main" id="{C166C6E0-C32D-504C-B6E5-6D081431DA7C}"/>
                </a:ext>
              </a:extLst>
            </p:cNvPr>
            <p:cNvSpPr/>
            <p:nvPr/>
          </p:nvSpPr>
          <p:spPr>
            <a:xfrm>
              <a:off x="13106781" y="1319995"/>
              <a:ext cx="342900" cy="342900"/>
            </a:xfrm>
            <a:prstGeom prst="rect">
              <a:avLst/>
            </a:prstGeom>
            <a:solidFill>
              <a:srgbClr val="4E8A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20" name="Rectangle 19">
              <a:extLst>
                <a:ext uri="{FF2B5EF4-FFF2-40B4-BE49-F238E27FC236}">
                  <a16:creationId xmlns:a16="http://schemas.microsoft.com/office/drawing/2014/main" id="{16DC1FE0-B563-1345-ABBC-4DE98D5B21D6}"/>
                </a:ext>
              </a:extLst>
            </p:cNvPr>
            <p:cNvSpPr/>
            <p:nvPr/>
          </p:nvSpPr>
          <p:spPr>
            <a:xfrm>
              <a:off x="12551569" y="1975726"/>
              <a:ext cx="342900" cy="342900"/>
            </a:xfrm>
            <a:prstGeom prst="rect">
              <a:avLst/>
            </a:prstGeom>
            <a:solidFill>
              <a:srgbClr val="1F3D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21" name="Rectangle 20">
              <a:extLst>
                <a:ext uri="{FF2B5EF4-FFF2-40B4-BE49-F238E27FC236}">
                  <a16:creationId xmlns:a16="http://schemas.microsoft.com/office/drawing/2014/main" id="{AEDE4194-015A-7F4F-8F2D-E1F87BD20E5A}"/>
                </a:ext>
              </a:extLst>
            </p:cNvPr>
            <p:cNvSpPr/>
            <p:nvPr/>
          </p:nvSpPr>
          <p:spPr>
            <a:xfrm>
              <a:off x="13106781" y="1975726"/>
              <a:ext cx="342900" cy="342900"/>
            </a:xfrm>
            <a:prstGeom prst="rect">
              <a:avLst/>
            </a:prstGeom>
            <a:solidFill>
              <a:srgbClr val="E03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22" name="Rectangle 21">
              <a:extLst>
                <a:ext uri="{FF2B5EF4-FFF2-40B4-BE49-F238E27FC236}">
                  <a16:creationId xmlns:a16="http://schemas.microsoft.com/office/drawing/2014/main" id="{3CB85C81-8966-BD4C-895F-305B81EE1EA3}"/>
                </a:ext>
              </a:extLst>
            </p:cNvPr>
            <p:cNvSpPr/>
            <p:nvPr/>
          </p:nvSpPr>
          <p:spPr>
            <a:xfrm>
              <a:off x="12551569" y="2619379"/>
              <a:ext cx="342900" cy="342900"/>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23" name="Rectangle 22">
              <a:extLst>
                <a:ext uri="{FF2B5EF4-FFF2-40B4-BE49-F238E27FC236}">
                  <a16:creationId xmlns:a16="http://schemas.microsoft.com/office/drawing/2014/main" id="{4C3F7731-30C6-C043-8E95-55519DD08783}"/>
                </a:ext>
              </a:extLst>
            </p:cNvPr>
            <p:cNvSpPr/>
            <p:nvPr/>
          </p:nvSpPr>
          <p:spPr>
            <a:xfrm>
              <a:off x="13106781" y="2619379"/>
              <a:ext cx="342900" cy="342900"/>
            </a:xfrm>
            <a:prstGeom prst="rect">
              <a:avLst/>
            </a:prstGeom>
            <a:solidFill>
              <a:srgbClr val="FAB8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24" name="Rectangle 23">
              <a:extLst>
                <a:ext uri="{FF2B5EF4-FFF2-40B4-BE49-F238E27FC236}">
                  <a16:creationId xmlns:a16="http://schemas.microsoft.com/office/drawing/2014/main" id="{4EAB2856-3C10-694C-8E02-BFB63BD88594}"/>
                </a:ext>
              </a:extLst>
            </p:cNvPr>
            <p:cNvSpPr/>
            <p:nvPr/>
          </p:nvSpPr>
          <p:spPr>
            <a:xfrm>
              <a:off x="12551569" y="3275110"/>
              <a:ext cx="342900" cy="342900"/>
            </a:xfrm>
            <a:prstGeom prst="rect">
              <a:avLst/>
            </a:prstGeom>
            <a:solidFill>
              <a:srgbClr val="FFE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25" name="Rectangle 24">
              <a:extLst>
                <a:ext uri="{FF2B5EF4-FFF2-40B4-BE49-F238E27FC236}">
                  <a16:creationId xmlns:a16="http://schemas.microsoft.com/office/drawing/2014/main" id="{1D0FAE80-E3CB-5F4D-B40B-40B8D1B2D48F}"/>
                </a:ext>
              </a:extLst>
            </p:cNvPr>
            <p:cNvSpPr/>
            <p:nvPr/>
          </p:nvSpPr>
          <p:spPr>
            <a:xfrm>
              <a:off x="13106781" y="3275110"/>
              <a:ext cx="342900" cy="342900"/>
            </a:xfrm>
            <a:prstGeom prst="rect">
              <a:avLst/>
            </a:prstGeom>
            <a:solidFill>
              <a:srgbClr val="96C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26" name="Rectangle 25">
              <a:extLst>
                <a:ext uri="{FF2B5EF4-FFF2-40B4-BE49-F238E27FC236}">
                  <a16:creationId xmlns:a16="http://schemas.microsoft.com/office/drawing/2014/main" id="{85FB1BA4-D173-AB49-831C-0B416B062C3F}"/>
                </a:ext>
              </a:extLst>
            </p:cNvPr>
            <p:cNvSpPr/>
            <p:nvPr/>
          </p:nvSpPr>
          <p:spPr>
            <a:xfrm>
              <a:off x="12551569" y="3939374"/>
              <a:ext cx="342900" cy="342900"/>
            </a:xfrm>
            <a:prstGeom prst="rect">
              <a:avLst/>
            </a:prstGeom>
            <a:solidFill>
              <a:srgbClr val="DAD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27" name="Rectangle 26">
              <a:extLst>
                <a:ext uri="{FF2B5EF4-FFF2-40B4-BE49-F238E27FC236}">
                  <a16:creationId xmlns:a16="http://schemas.microsoft.com/office/drawing/2014/main" id="{9D5B20F1-6A3C-7648-8E3A-425DC0EFA6AF}"/>
                </a:ext>
              </a:extLst>
            </p:cNvPr>
            <p:cNvSpPr/>
            <p:nvPr/>
          </p:nvSpPr>
          <p:spPr>
            <a:xfrm>
              <a:off x="13106781" y="3939374"/>
              <a:ext cx="342900" cy="342900"/>
            </a:xfrm>
            <a:prstGeom prst="rect">
              <a:avLst/>
            </a:prstGeom>
            <a:solidFill>
              <a:srgbClr val="A69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28" name="Rectangle 27">
              <a:extLst>
                <a:ext uri="{FF2B5EF4-FFF2-40B4-BE49-F238E27FC236}">
                  <a16:creationId xmlns:a16="http://schemas.microsoft.com/office/drawing/2014/main" id="{815D9C82-D214-AE45-94C3-CB93FDE68256}"/>
                </a:ext>
              </a:extLst>
            </p:cNvPr>
            <p:cNvSpPr/>
            <p:nvPr/>
          </p:nvSpPr>
          <p:spPr>
            <a:xfrm>
              <a:off x="12551569" y="4595105"/>
              <a:ext cx="342900" cy="342900"/>
            </a:xfrm>
            <a:prstGeom prst="rect">
              <a:avLst/>
            </a:prstGeom>
            <a:solidFill>
              <a:srgbClr val="6E62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29" name="Rectangle 28">
              <a:extLst>
                <a:ext uri="{FF2B5EF4-FFF2-40B4-BE49-F238E27FC236}">
                  <a16:creationId xmlns:a16="http://schemas.microsoft.com/office/drawing/2014/main" id="{DD413F35-6D6C-8E45-BC48-C31CC4152D3E}"/>
                </a:ext>
              </a:extLst>
            </p:cNvPr>
            <p:cNvSpPr/>
            <p:nvPr/>
          </p:nvSpPr>
          <p:spPr>
            <a:xfrm>
              <a:off x="13106781" y="4595105"/>
              <a:ext cx="342900" cy="342900"/>
            </a:xfrm>
            <a:prstGeom prst="rect">
              <a:avLst/>
            </a:prstGeom>
            <a:solidFill>
              <a:srgbClr val="53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30" name="TextBox 29">
              <a:extLst>
                <a:ext uri="{FF2B5EF4-FFF2-40B4-BE49-F238E27FC236}">
                  <a16:creationId xmlns:a16="http://schemas.microsoft.com/office/drawing/2014/main" id="{02A6F674-25FB-0847-AB09-E48DF9F428F4}"/>
                </a:ext>
              </a:extLst>
            </p:cNvPr>
            <p:cNvSpPr txBox="1"/>
            <p:nvPr userDrawn="1"/>
          </p:nvSpPr>
          <p:spPr>
            <a:xfrm>
              <a:off x="12977400" y="968149"/>
              <a:ext cx="629920" cy="338554"/>
            </a:xfrm>
            <a:prstGeom prst="rect">
              <a:avLst/>
            </a:prstGeom>
            <a:noFill/>
          </p:spPr>
          <p:txBody>
            <a:bodyPr wrap="square" rtlCol="0">
              <a:spAutoFit/>
            </a:bodyPr>
            <a:lstStyle/>
            <a:p>
              <a:pPr algn="ctr"/>
              <a:r>
                <a:rPr lang="en-US" sz="800" dirty="0"/>
                <a:t>R0 G177 B217</a:t>
              </a:r>
            </a:p>
          </p:txBody>
        </p:sp>
        <p:sp>
          <p:nvSpPr>
            <p:cNvPr id="31" name="TextBox 30">
              <a:extLst>
                <a:ext uri="{FF2B5EF4-FFF2-40B4-BE49-F238E27FC236}">
                  <a16:creationId xmlns:a16="http://schemas.microsoft.com/office/drawing/2014/main" id="{EA3BE772-FB2A-3245-B8D4-0495AA2143BE}"/>
                </a:ext>
              </a:extLst>
            </p:cNvPr>
            <p:cNvSpPr txBox="1"/>
            <p:nvPr userDrawn="1"/>
          </p:nvSpPr>
          <p:spPr>
            <a:xfrm>
              <a:off x="12364720" y="1628800"/>
              <a:ext cx="680720" cy="338554"/>
            </a:xfrm>
            <a:prstGeom prst="rect">
              <a:avLst/>
            </a:prstGeom>
            <a:noFill/>
          </p:spPr>
          <p:txBody>
            <a:bodyPr wrap="square" rtlCol="0">
              <a:spAutoFit/>
            </a:bodyPr>
            <a:lstStyle/>
            <a:p>
              <a:pPr algn="ctr"/>
              <a:r>
                <a:rPr lang="en-US" sz="800" dirty="0"/>
                <a:t>R70 G129 B194</a:t>
              </a:r>
            </a:p>
          </p:txBody>
        </p:sp>
        <p:sp>
          <p:nvSpPr>
            <p:cNvPr id="32" name="TextBox 31">
              <a:extLst>
                <a:ext uri="{FF2B5EF4-FFF2-40B4-BE49-F238E27FC236}">
                  <a16:creationId xmlns:a16="http://schemas.microsoft.com/office/drawing/2014/main" id="{196CE5B3-1654-7841-8518-14D47CC21E33}"/>
                </a:ext>
              </a:extLst>
            </p:cNvPr>
            <p:cNvSpPr txBox="1"/>
            <p:nvPr userDrawn="1"/>
          </p:nvSpPr>
          <p:spPr>
            <a:xfrm>
              <a:off x="12946920" y="1628800"/>
              <a:ext cx="667480" cy="338554"/>
            </a:xfrm>
            <a:prstGeom prst="rect">
              <a:avLst/>
            </a:prstGeom>
            <a:noFill/>
          </p:spPr>
          <p:txBody>
            <a:bodyPr wrap="square" rtlCol="0">
              <a:spAutoFit/>
            </a:bodyPr>
            <a:lstStyle/>
            <a:p>
              <a:pPr algn="ctr"/>
              <a:r>
                <a:rPr lang="en-US" sz="800" dirty="0"/>
                <a:t>R78 G138 B156</a:t>
              </a:r>
            </a:p>
          </p:txBody>
        </p:sp>
        <p:sp>
          <p:nvSpPr>
            <p:cNvPr id="33" name="TextBox 32">
              <a:extLst>
                <a:ext uri="{FF2B5EF4-FFF2-40B4-BE49-F238E27FC236}">
                  <a16:creationId xmlns:a16="http://schemas.microsoft.com/office/drawing/2014/main" id="{70962966-8D67-204C-89A0-36F589CAD380}"/>
                </a:ext>
              </a:extLst>
            </p:cNvPr>
            <p:cNvSpPr txBox="1"/>
            <p:nvPr userDrawn="1"/>
          </p:nvSpPr>
          <p:spPr>
            <a:xfrm>
              <a:off x="12415520" y="2276872"/>
              <a:ext cx="629920" cy="338554"/>
            </a:xfrm>
            <a:prstGeom prst="rect">
              <a:avLst/>
            </a:prstGeom>
            <a:noFill/>
          </p:spPr>
          <p:txBody>
            <a:bodyPr wrap="square" rtlCol="0">
              <a:spAutoFit/>
            </a:bodyPr>
            <a:lstStyle/>
            <a:p>
              <a:pPr algn="ctr"/>
              <a:r>
                <a:rPr lang="en-US" sz="800" dirty="0"/>
                <a:t>R31 G61 B149</a:t>
              </a:r>
            </a:p>
          </p:txBody>
        </p:sp>
        <p:sp>
          <p:nvSpPr>
            <p:cNvPr id="34" name="TextBox 33">
              <a:extLst>
                <a:ext uri="{FF2B5EF4-FFF2-40B4-BE49-F238E27FC236}">
                  <a16:creationId xmlns:a16="http://schemas.microsoft.com/office/drawing/2014/main" id="{ABD1C856-A83F-3848-BB11-4F1D77C40998}"/>
                </a:ext>
              </a:extLst>
            </p:cNvPr>
            <p:cNvSpPr txBox="1"/>
            <p:nvPr userDrawn="1"/>
          </p:nvSpPr>
          <p:spPr>
            <a:xfrm>
              <a:off x="12964160" y="2276872"/>
              <a:ext cx="663480" cy="338554"/>
            </a:xfrm>
            <a:prstGeom prst="rect">
              <a:avLst/>
            </a:prstGeom>
            <a:noFill/>
          </p:spPr>
          <p:txBody>
            <a:bodyPr wrap="square" rtlCol="0">
              <a:spAutoFit/>
            </a:bodyPr>
            <a:lstStyle/>
            <a:p>
              <a:pPr algn="ctr"/>
              <a:r>
                <a:rPr lang="en-US" sz="800" dirty="0"/>
                <a:t>R224 G62 B82</a:t>
              </a:r>
            </a:p>
          </p:txBody>
        </p:sp>
        <p:sp>
          <p:nvSpPr>
            <p:cNvPr id="35" name="TextBox 34">
              <a:extLst>
                <a:ext uri="{FF2B5EF4-FFF2-40B4-BE49-F238E27FC236}">
                  <a16:creationId xmlns:a16="http://schemas.microsoft.com/office/drawing/2014/main" id="{473F0467-54ED-C242-94FD-23682EB14918}"/>
                </a:ext>
              </a:extLst>
            </p:cNvPr>
            <p:cNvSpPr txBox="1"/>
            <p:nvPr userDrawn="1"/>
          </p:nvSpPr>
          <p:spPr>
            <a:xfrm>
              <a:off x="12415520" y="2924944"/>
              <a:ext cx="629920" cy="338554"/>
            </a:xfrm>
            <a:prstGeom prst="rect">
              <a:avLst/>
            </a:prstGeom>
            <a:noFill/>
          </p:spPr>
          <p:txBody>
            <a:bodyPr wrap="square" rtlCol="0">
              <a:spAutoFit/>
            </a:bodyPr>
            <a:lstStyle/>
            <a:p>
              <a:pPr algn="ctr"/>
              <a:r>
                <a:rPr lang="en-US" sz="800" dirty="0"/>
                <a:t>R237 G139 B0</a:t>
              </a:r>
            </a:p>
          </p:txBody>
        </p:sp>
        <p:sp>
          <p:nvSpPr>
            <p:cNvPr id="36" name="TextBox 35">
              <a:extLst>
                <a:ext uri="{FF2B5EF4-FFF2-40B4-BE49-F238E27FC236}">
                  <a16:creationId xmlns:a16="http://schemas.microsoft.com/office/drawing/2014/main" id="{4CA5DF8A-F325-4942-9890-60FBFA62467C}"/>
                </a:ext>
              </a:extLst>
            </p:cNvPr>
            <p:cNvSpPr txBox="1"/>
            <p:nvPr userDrawn="1"/>
          </p:nvSpPr>
          <p:spPr>
            <a:xfrm>
              <a:off x="12946920" y="2924944"/>
              <a:ext cx="697960" cy="338554"/>
            </a:xfrm>
            <a:prstGeom prst="rect">
              <a:avLst/>
            </a:prstGeom>
            <a:noFill/>
          </p:spPr>
          <p:txBody>
            <a:bodyPr wrap="square" rtlCol="0">
              <a:spAutoFit/>
            </a:bodyPr>
            <a:lstStyle/>
            <a:p>
              <a:pPr algn="ctr"/>
              <a:r>
                <a:rPr lang="en-US" sz="800" dirty="0"/>
                <a:t>R250 G184 B18</a:t>
              </a:r>
            </a:p>
          </p:txBody>
        </p:sp>
        <p:sp>
          <p:nvSpPr>
            <p:cNvPr id="37" name="TextBox 36">
              <a:extLst>
                <a:ext uri="{FF2B5EF4-FFF2-40B4-BE49-F238E27FC236}">
                  <a16:creationId xmlns:a16="http://schemas.microsoft.com/office/drawing/2014/main" id="{83FE157E-55C2-1943-904A-B8A2AC367527}"/>
                </a:ext>
              </a:extLst>
            </p:cNvPr>
            <p:cNvSpPr txBox="1"/>
            <p:nvPr userDrawn="1"/>
          </p:nvSpPr>
          <p:spPr>
            <a:xfrm>
              <a:off x="12364720" y="3583176"/>
              <a:ext cx="711200" cy="338554"/>
            </a:xfrm>
            <a:prstGeom prst="rect">
              <a:avLst/>
            </a:prstGeom>
            <a:noFill/>
          </p:spPr>
          <p:txBody>
            <a:bodyPr wrap="square" rtlCol="0">
              <a:spAutoFit/>
            </a:bodyPr>
            <a:lstStyle/>
            <a:p>
              <a:pPr algn="ctr"/>
              <a:r>
                <a:rPr lang="en-US" sz="800" dirty="0"/>
                <a:t>R255 G233 B117</a:t>
              </a:r>
            </a:p>
          </p:txBody>
        </p:sp>
        <p:sp>
          <p:nvSpPr>
            <p:cNvPr id="38" name="TextBox 37">
              <a:extLst>
                <a:ext uri="{FF2B5EF4-FFF2-40B4-BE49-F238E27FC236}">
                  <a16:creationId xmlns:a16="http://schemas.microsoft.com/office/drawing/2014/main" id="{7A7E9DED-772A-DB48-8576-C4F7AC42FD73}"/>
                </a:ext>
              </a:extLst>
            </p:cNvPr>
            <p:cNvSpPr txBox="1"/>
            <p:nvPr userDrawn="1"/>
          </p:nvSpPr>
          <p:spPr>
            <a:xfrm>
              <a:off x="12957080" y="3583176"/>
              <a:ext cx="687800" cy="338554"/>
            </a:xfrm>
            <a:prstGeom prst="rect">
              <a:avLst/>
            </a:prstGeom>
            <a:noFill/>
          </p:spPr>
          <p:txBody>
            <a:bodyPr wrap="square" rtlCol="0">
              <a:spAutoFit/>
            </a:bodyPr>
            <a:lstStyle/>
            <a:p>
              <a:pPr algn="ctr"/>
              <a:r>
                <a:rPr lang="en-US" sz="800" dirty="0"/>
                <a:t>R150 G201 B25</a:t>
              </a:r>
            </a:p>
          </p:txBody>
        </p:sp>
        <p:sp>
          <p:nvSpPr>
            <p:cNvPr id="39" name="TextBox 38">
              <a:extLst>
                <a:ext uri="{FF2B5EF4-FFF2-40B4-BE49-F238E27FC236}">
                  <a16:creationId xmlns:a16="http://schemas.microsoft.com/office/drawing/2014/main" id="{14FF39DD-E9AB-2D4E-9600-9BC4DF5AF1BD}"/>
                </a:ext>
              </a:extLst>
            </p:cNvPr>
            <p:cNvSpPr txBox="1"/>
            <p:nvPr userDrawn="1"/>
          </p:nvSpPr>
          <p:spPr>
            <a:xfrm>
              <a:off x="12374880" y="4262616"/>
              <a:ext cx="711200" cy="338554"/>
            </a:xfrm>
            <a:prstGeom prst="rect">
              <a:avLst/>
            </a:prstGeom>
            <a:noFill/>
          </p:spPr>
          <p:txBody>
            <a:bodyPr wrap="square" rtlCol="0">
              <a:spAutoFit/>
            </a:bodyPr>
            <a:lstStyle/>
            <a:p>
              <a:pPr algn="ctr"/>
              <a:r>
                <a:rPr lang="en-US" sz="800" dirty="0"/>
                <a:t>R218 G213 B205</a:t>
              </a:r>
            </a:p>
          </p:txBody>
        </p:sp>
        <p:sp>
          <p:nvSpPr>
            <p:cNvPr id="40" name="TextBox 39">
              <a:extLst>
                <a:ext uri="{FF2B5EF4-FFF2-40B4-BE49-F238E27FC236}">
                  <a16:creationId xmlns:a16="http://schemas.microsoft.com/office/drawing/2014/main" id="{97756AF9-D395-9640-BB72-CEB69FEDE839}"/>
                </a:ext>
              </a:extLst>
            </p:cNvPr>
            <p:cNvSpPr txBox="1"/>
            <p:nvPr userDrawn="1"/>
          </p:nvSpPr>
          <p:spPr>
            <a:xfrm>
              <a:off x="12943840" y="4262616"/>
              <a:ext cx="704120" cy="338554"/>
            </a:xfrm>
            <a:prstGeom prst="rect">
              <a:avLst/>
            </a:prstGeom>
            <a:noFill/>
          </p:spPr>
          <p:txBody>
            <a:bodyPr wrap="square" rtlCol="0">
              <a:spAutoFit/>
            </a:bodyPr>
            <a:lstStyle/>
            <a:p>
              <a:pPr algn="ctr"/>
              <a:r>
                <a:rPr lang="en-US" sz="800" dirty="0"/>
                <a:t>R166 G159 B136</a:t>
              </a:r>
            </a:p>
          </p:txBody>
        </p:sp>
        <p:sp>
          <p:nvSpPr>
            <p:cNvPr id="41" name="TextBox 40">
              <a:extLst>
                <a:ext uri="{FF2B5EF4-FFF2-40B4-BE49-F238E27FC236}">
                  <a16:creationId xmlns:a16="http://schemas.microsoft.com/office/drawing/2014/main" id="{C549E0F0-E130-FF4D-BD42-806D703D4439}"/>
                </a:ext>
              </a:extLst>
            </p:cNvPr>
            <p:cNvSpPr txBox="1"/>
            <p:nvPr userDrawn="1"/>
          </p:nvSpPr>
          <p:spPr>
            <a:xfrm>
              <a:off x="12415520" y="4920848"/>
              <a:ext cx="629920" cy="338554"/>
            </a:xfrm>
            <a:prstGeom prst="rect">
              <a:avLst/>
            </a:prstGeom>
            <a:noFill/>
          </p:spPr>
          <p:txBody>
            <a:bodyPr wrap="square" rtlCol="0">
              <a:spAutoFit/>
            </a:bodyPr>
            <a:lstStyle/>
            <a:p>
              <a:pPr algn="ctr"/>
              <a:r>
                <a:rPr lang="en-US" sz="800" dirty="0"/>
                <a:t>R110 G98 B89</a:t>
              </a:r>
            </a:p>
          </p:txBody>
        </p:sp>
        <p:sp>
          <p:nvSpPr>
            <p:cNvPr id="42" name="TextBox 41">
              <a:extLst>
                <a:ext uri="{FF2B5EF4-FFF2-40B4-BE49-F238E27FC236}">
                  <a16:creationId xmlns:a16="http://schemas.microsoft.com/office/drawing/2014/main" id="{605BDD08-2AE8-E445-96F5-90331252C966}"/>
                </a:ext>
              </a:extLst>
            </p:cNvPr>
            <p:cNvSpPr txBox="1"/>
            <p:nvPr userDrawn="1"/>
          </p:nvSpPr>
          <p:spPr>
            <a:xfrm>
              <a:off x="12977400" y="4920848"/>
              <a:ext cx="629920" cy="338554"/>
            </a:xfrm>
            <a:prstGeom prst="rect">
              <a:avLst/>
            </a:prstGeom>
            <a:noFill/>
          </p:spPr>
          <p:txBody>
            <a:bodyPr wrap="square" rtlCol="0">
              <a:spAutoFit/>
            </a:bodyPr>
            <a:lstStyle/>
            <a:p>
              <a:pPr algn="ctr"/>
              <a:r>
                <a:rPr lang="en-US" sz="800" dirty="0"/>
                <a:t>R83 G86 B90</a:t>
              </a:r>
            </a:p>
          </p:txBody>
        </p:sp>
      </p:grpSp>
    </p:spTree>
    <p:extLst>
      <p:ext uri="{BB962C8B-B14F-4D97-AF65-F5344CB8AC3E}">
        <p14:creationId xmlns:p14="http://schemas.microsoft.com/office/powerpoint/2010/main" val="45515796"/>
      </p:ext>
    </p:extLst>
  </p:cSld>
  <p:clrMap bg1="lt1" tx1="dk1" bg2="lt2" tx2="dk2" accent1="accent1" accent2="accent2" accent3="accent3" accent4="accent4" accent5="accent5" accent6="accent6" hlink="hlink" folHlink="folHlink"/>
  <p:sldLayoutIdLst>
    <p:sldLayoutId id="2147483791" r:id="rId1"/>
  </p:sldLayoutIdLst>
  <p:hf hdr="0" ftr="0" dt="0"/>
  <p:txStyles>
    <p:titleStyle>
      <a:lvl1pPr algn="ctr" defTabSz="914377" rtl="0" eaLnBrk="1" latinLnBrk="0" hangingPunct="1">
        <a:lnSpc>
          <a:spcPct val="90000"/>
        </a:lnSpc>
        <a:spcBef>
          <a:spcPct val="0"/>
        </a:spcBef>
        <a:buNone/>
        <a:defRPr sz="2800" b="1"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90000"/>
        </a:lnSpc>
        <a:spcBef>
          <a:spcPts val="1000"/>
        </a:spcBef>
        <a:buFont typeface="Arial" panose="020B0604020202020204" pitchFamily="34" charset="0"/>
        <a:buNone/>
        <a:defRPr sz="60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Text&#10;&#10;Description automatically generated with medium confidence">
            <a:extLst>
              <a:ext uri="{FF2B5EF4-FFF2-40B4-BE49-F238E27FC236}">
                <a16:creationId xmlns:a16="http://schemas.microsoft.com/office/drawing/2014/main" id="{6F1CF57C-3499-F348-89CB-19AA8D6DBF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2960336" cy="1383957"/>
          </a:xfrm>
          <a:prstGeom prst="rect">
            <a:avLst/>
          </a:prstGeom>
        </p:spPr>
      </p:pic>
      <p:sp>
        <p:nvSpPr>
          <p:cNvPr id="7" name="Rectangle 6">
            <a:extLst>
              <a:ext uri="{FF2B5EF4-FFF2-40B4-BE49-F238E27FC236}">
                <a16:creationId xmlns:a16="http://schemas.microsoft.com/office/drawing/2014/main" id="{76FF3E4C-9C9A-604B-8748-D4E18106E316}"/>
              </a:ext>
            </a:extLst>
          </p:cNvPr>
          <p:cNvSpPr/>
          <p:nvPr/>
        </p:nvSpPr>
        <p:spPr>
          <a:xfrm>
            <a:off x="-40340" y="1062317"/>
            <a:ext cx="12304059" cy="5795683"/>
          </a:xfrm>
          <a:custGeom>
            <a:avLst/>
            <a:gdLst>
              <a:gd name="connsiteX0" fmla="*/ 0 w 12290612"/>
              <a:gd name="connsiteY0" fmla="*/ 0 h 5419165"/>
              <a:gd name="connsiteX1" fmla="*/ 12290612 w 12290612"/>
              <a:gd name="connsiteY1" fmla="*/ 0 h 5419165"/>
              <a:gd name="connsiteX2" fmla="*/ 12290612 w 12290612"/>
              <a:gd name="connsiteY2" fmla="*/ 5419165 h 5419165"/>
              <a:gd name="connsiteX3" fmla="*/ 0 w 12290612"/>
              <a:gd name="connsiteY3" fmla="*/ 5419165 h 5419165"/>
              <a:gd name="connsiteX4" fmla="*/ 0 w 12290612"/>
              <a:gd name="connsiteY4" fmla="*/ 0 h 5419165"/>
              <a:gd name="connsiteX0" fmla="*/ 0 w 12304059"/>
              <a:gd name="connsiteY0" fmla="*/ 349623 h 5768788"/>
              <a:gd name="connsiteX1" fmla="*/ 12304059 w 12304059"/>
              <a:gd name="connsiteY1" fmla="*/ 0 h 5768788"/>
              <a:gd name="connsiteX2" fmla="*/ 12290612 w 12304059"/>
              <a:gd name="connsiteY2" fmla="*/ 5768788 h 5768788"/>
              <a:gd name="connsiteX3" fmla="*/ 0 w 12304059"/>
              <a:gd name="connsiteY3" fmla="*/ 5768788 h 5768788"/>
              <a:gd name="connsiteX4" fmla="*/ 0 w 12304059"/>
              <a:gd name="connsiteY4" fmla="*/ 349623 h 5768788"/>
              <a:gd name="connsiteX0" fmla="*/ 0 w 12304059"/>
              <a:gd name="connsiteY0" fmla="*/ 376517 h 5795682"/>
              <a:gd name="connsiteX1" fmla="*/ 12304059 w 12304059"/>
              <a:gd name="connsiteY1" fmla="*/ 0 h 5795682"/>
              <a:gd name="connsiteX2" fmla="*/ 12290612 w 12304059"/>
              <a:gd name="connsiteY2" fmla="*/ 5795682 h 5795682"/>
              <a:gd name="connsiteX3" fmla="*/ 0 w 12304059"/>
              <a:gd name="connsiteY3" fmla="*/ 5795682 h 5795682"/>
              <a:gd name="connsiteX4" fmla="*/ 0 w 12304059"/>
              <a:gd name="connsiteY4" fmla="*/ 376517 h 5795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59" h="5795682">
                <a:moveTo>
                  <a:pt x="0" y="376517"/>
                </a:moveTo>
                <a:lnTo>
                  <a:pt x="12304059" y="0"/>
                </a:lnTo>
                <a:cubicBezTo>
                  <a:pt x="12299577" y="1922929"/>
                  <a:pt x="12295094" y="3872753"/>
                  <a:pt x="12290612" y="5795682"/>
                </a:cubicBezTo>
                <a:lnTo>
                  <a:pt x="0" y="5795682"/>
                </a:lnTo>
                <a:lnTo>
                  <a:pt x="0" y="376517"/>
                </a:lnTo>
                <a:close/>
              </a:path>
            </a:pathLst>
          </a:custGeom>
          <a:gradFill flip="none" rotWithShape="1">
            <a:gsLst>
              <a:gs pos="100000">
                <a:srgbClr val="00B1D9">
                  <a:alpha val="70196"/>
                </a:srgbClr>
              </a:gs>
              <a:gs pos="60000">
                <a:srgbClr val="5C61AC"/>
              </a:gs>
              <a:gs pos="0">
                <a:srgbClr val="2C2D8B"/>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1" dirty="0"/>
          </a:p>
        </p:txBody>
      </p:sp>
      <p:cxnSp>
        <p:nvCxnSpPr>
          <p:cNvPr id="8" name="Straight Connector 7">
            <a:extLst>
              <a:ext uri="{FF2B5EF4-FFF2-40B4-BE49-F238E27FC236}">
                <a16:creationId xmlns:a16="http://schemas.microsoft.com/office/drawing/2014/main" id="{1D82594E-B48F-AF49-874D-F466B5C508A3}"/>
              </a:ext>
            </a:extLst>
          </p:cNvPr>
          <p:cNvCxnSpPr>
            <a:cxnSpLocks/>
          </p:cNvCxnSpPr>
          <p:nvPr/>
        </p:nvCxnSpPr>
        <p:spPr>
          <a:xfrm>
            <a:off x="3851310" y="5540513"/>
            <a:ext cx="300559" cy="1411617"/>
          </a:xfrm>
          <a:prstGeom prst="line">
            <a:avLst/>
          </a:prstGeom>
          <a:ln w="19050">
            <a:solidFill>
              <a:schemeClr val="bg1">
                <a:alpha val="5001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16:creationId xmlns:a16="http://schemas.microsoft.com/office/drawing/2014/main" id="{B2EF1081-DF6F-9547-8723-8B72289DCF18}"/>
              </a:ext>
            </a:extLst>
          </p:cNvPr>
          <p:cNvSpPr txBox="1">
            <a:spLocks/>
          </p:cNvSpPr>
          <p:nvPr/>
        </p:nvSpPr>
        <p:spPr>
          <a:xfrm>
            <a:off x="4182223" y="3281736"/>
            <a:ext cx="3819525" cy="90011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5000" kern="1200">
                <a:solidFill>
                  <a:schemeClr val="bg1">
                    <a:alpha val="50221"/>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5000" dirty="0">
                <a:solidFill>
                  <a:srgbClr val="FFFFFF"/>
                </a:solidFill>
              </a:rPr>
              <a:t>Thank You</a:t>
            </a:r>
            <a:endParaRPr lang="en-US" sz="5000" dirty="0">
              <a:solidFill>
                <a:srgbClr val="FFFFFF"/>
              </a:solidFill>
            </a:endParaRPr>
          </a:p>
        </p:txBody>
      </p:sp>
      <p:sp>
        <p:nvSpPr>
          <p:cNvPr id="11" name="TextBox 10">
            <a:extLst>
              <a:ext uri="{FF2B5EF4-FFF2-40B4-BE49-F238E27FC236}">
                <a16:creationId xmlns:a16="http://schemas.microsoft.com/office/drawing/2014/main" id="{5285831B-9B07-BD4E-953A-693A87FD98E1}"/>
              </a:ext>
            </a:extLst>
          </p:cNvPr>
          <p:cNvSpPr txBox="1"/>
          <p:nvPr/>
        </p:nvSpPr>
        <p:spPr>
          <a:xfrm>
            <a:off x="4289612" y="5513297"/>
            <a:ext cx="7543800" cy="738664"/>
          </a:xfrm>
          <a:prstGeom prst="rect">
            <a:avLst/>
          </a:prstGeom>
          <a:noFill/>
        </p:spPr>
        <p:txBody>
          <a:bodyPr wrap="square" rtlCol="0">
            <a:spAutoFit/>
          </a:bodyPr>
          <a:lstStyle/>
          <a:p>
            <a:r>
              <a:rPr lang="en-US" sz="1400" dirty="0">
                <a:solidFill>
                  <a:schemeClr val="bg1"/>
                </a:solidFill>
              </a:rPr>
              <a:t>Irish Life Assurance plc is regulated by the Central Bank of Ireland.</a:t>
            </a:r>
          </a:p>
          <a:p>
            <a:r>
              <a:rPr lang="en-US" sz="1400" dirty="0">
                <a:solidFill>
                  <a:schemeClr val="bg1"/>
                </a:solidFill>
              </a:rPr>
              <a:t>Irish Life Assurance plc, Registered in Ireland number 152576, VAT number 9F55923G.</a:t>
            </a:r>
          </a:p>
          <a:p>
            <a:r>
              <a:rPr lang="en-US" sz="1400" dirty="0">
                <a:solidFill>
                  <a:schemeClr val="bg1"/>
                </a:solidFill>
              </a:rPr>
              <a:t>Irish Life Health dac is regulated by the Central Bank of Ireland.</a:t>
            </a:r>
          </a:p>
        </p:txBody>
      </p:sp>
      <p:grpSp>
        <p:nvGrpSpPr>
          <p:cNvPr id="60" name="Group 59">
            <a:extLst>
              <a:ext uri="{FF2B5EF4-FFF2-40B4-BE49-F238E27FC236}">
                <a16:creationId xmlns:a16="http://schemas.microsoft.com/office/drawing/2014/main" id="{C79B4F4E-11B5-C840-A1B6-5561ED88883A}"/>
              </a:ext>
            </a:extLst>
          </p:cNvPr>
          <p:cNvGrpSpPr/>
          <p:nvPr/>
        </p:nvGrpSpPr>
        <p:grpSpPr>
          <a:xfrm>
            <a:off x="12364720" y="0"/>
            <a:ext cx="1283240" cy="5259401"/>
            <a:chOff x="12364720" y="0"/>
            <a:chExt cx="1283240" cy="5259402"/>
          </a:xfrm>
        </p:grpSpPr>
        <p:sp>
          <p:nvSpPr>
            <p:cNvPr id="61" name="Rectangle 60">
              <a:extLst>
                <a:ext uri="{FF2B5EF4-FFF2-40B4-BE49-F238E27FC236}">
                  <a16:creationId xmlns:a16="http://schemas.microsoft.com/office/drawing/2014/main" id="{7B663F4A-5DEC-9A45-84A7-BD87C94BEC6C}"/>
                </a:ext>
              </a:extLst>
            </p:cNvPr>
            <p:cNvSpPr/>
            <p:nvPr/>
          </p:nvSpPr>
          <p:spPr>
            <a:xfrm>
              <a:off x="12551569" y="0"/>
              <a:ext cx="342900" cy="342900"/>
            </a:xfrm>
            <a:prstGeom prst="rect">
              <a:avLst/>
            </a:prstGeom>
            <a:solidFill>
              <a:srgbClr val="2C2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62" name="TextBox 61">
              <a:extLst>
                <a:ext uri="{FF2B5EF4-FFF2-40B4-BE49-F238E27FC236}">
                  <a16:creationId xmlns:a16="http://schemas.microsoft.com/office/drawing/2014/main" id="{F110C4DF-A649-7147-AEB8-C17126C65876}"/>
                </a:ext>
              </a:extLst>
            </p:cNvPr>
            <p:cNvSpPr txBox="1"/>
            <p:nvPr/>
          </p:nvSpPr>
          <p:spPr>
            <a:xfrm>
              <a:off x="12415520" y="312417"/>
              <a:ext cx="618491" cy="338554"/>
            </a:xfrm>
            <a:prstGeom prst="rect">
              <a:avLst/>
            </a:prstGeom>
            <a:noFill/>
          </p:spPr>
          <p:txBody>
            <a:bodyPr wrap="square" rtlCol="0">
              <a:spAutoFit/>
            </a:bodyPr>
            <a:lstStyle/>
            <a:p>
              <a:pPr algn="ctr"/>
              <a:r>
                <a:rPr lang="en-US" sz="800" dirty="0"/>
                <a:t>R44 G45 B139</a:t>
              </a:r>
            </a:p>
          </p:txBody>
        </p:sp>
        <p:grpSp>
          <p:nvGrpSpPr>
            <p:cNvPr id="63" name="Group 62">
              <a:extLst>
                <a:ext uri="{FF2B5EF4-FFF2-40B4-BE49-F238E27FC236}">
                  <a16:creationId xmlns:a16="http://schemas.microsoft.com/office/drawing/2014/main" id="{640522CD-D7C3-A043-AA9A-B15E9882188F}"/>
                </a:ext>
              </a:extLst>
            </p:cNvPr>
            <p:cNvGrpSpPr/>
            <p:nvPr/>
          </p:nvGrpSpPr>
          <p:grpSpPr>
            <a:xfrm>
              <a:off x="12936760" y="0"/>
              <a:ext cx="657320" cy="661132"/>
              <a:chOff x="12472988" y="571501"/>
              <a:chExt cx="657320" cy="661132"/>
            </a:xfrm>
          </p:grpSpPr>
          <p:sp>
            <p:nvSpPr>
              <p:cNvPr id="92" name="Rectangle 91">
                <a:extLst>
                  <a:ext uri="{FF2B5EF4-FFF2-40B4-BE49-F238E27FC236}">
                    <a16:creationId xmlns:a16="http://schemas.microsoft.com/office/drawing/2014/main" id="{202C6306-7B40-9D43-B72C-C8ACA3C67035}"/>
                  </a:ext>
                </a:extLst>
              </p:cNvPr>
              <p:cNvSpPr/>
              <p:nvPr/>
            </p:nvSpPr>
            <p:spPr>
              <a:xfrm>
                <a:off x="12622689" y="571501"/>
                <a:ext cx="342900" cy="342900"/>
              </a:xfrm>
              <a:prstGeom prst="rect">
                <a:avLst/>
              </a:prstGeom>
              <a:solidFill>
                <a:srgbClr val="5C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93" name="TextBox 92">
                <a:extLst>
                  <a:ext uri="{FF2B5EF4-FFF2-40B4-BE49-F238E27FC236}">
                    <a16:creationId xmlns:a16="http://schemas.microsoft.com/office/drawing/2014/main" id="{518F0B69-4686-E14C-B930-AC6F590F271C}"/>
                  </a:ext>
                </a:extLst>
              </p:cNvPr>
              <p:cNvSpPr txBox="1"/>
              <p:nvPr/>
            </p:nvSpPr>
            <p:spPr>
              <a:xfrm>
                <a:off x="12472988" y="894079"/>
                <a:ext cx="657320" cy="338554"/>
              </a:xfrm>
              <a:prstGeom prst="rect">
                <a:avLst/>
              </a:prstGeom>
              <a:noFill/>
            </p:spPr>
            <p:txBody>
              <a:bodyPr wrap="square" rtlCol="0">
                <a:spAutoFit/>
              </a:bodyPr>
              <a:lstStyle/>
              <a:p>
                <a:pPr algn="ctr"/>
                <a:r>
                  <a:rPr lang="en-US" sz="800" dirty="0"/>
                  <a:t>R92 G97 B172</a:t>
                </a:r>
              </a:p>
            </p:txBody>
          </p:sp>
        </p:grpSp>
        <p:sp>
          <p:nvSpPr>
            <p:cNvPr id="64" name="Rectangle 63">
              <a:extLst>
                <a:ext uri="{FF2B5EF4-FFF2-40B4-BE49-F238E27FC236}">
                  <a16:creationId xmlns:a16="http://schemas.microsoft.com/office/drawing/2014/main" id="{17C9EB38-89C4-F545-9EB2-0FAAAC24FC68}"/>
                </a:ext>
              </a:extLst>
            </p:cNvPr>
            <p:cNvSpPr/>
            <p:nvPr/>
          </p:nvSpPr>
          <p:spPr>
            <a:xfrm>
              <a:off x="12551569" y="655731"/>
              <a:ext cx="342900" cy="342900"/>
            </a:xfrm>
            <a:prstGeom prst="rect">
              <a:avLst/>
            </a:prstGeom>
            <a:solidFill>
              <a:srgbClr val="55C2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65" name="TextBox 64">
              <a:extLst>
                <a:ext uri="{FF2B5EF4-FFF2-40B4-BE49-F238E27FC236}">
                  <a16:creationId xmlns:a16="http://schemas.microsoft.com/office/drawing/2014/main" id="{8C8B66BF-15DB-DE4A-A604-DAB15E052C78}"/>
                </a:ext>
              </a:extLst>
            </p:cNvPr>
            <p:cNvSpPr txBox="1"/>
            <p:nvPr/>
          </p:nvSpPr>
          <p:spPr>
            <a:xfrm>
              <a:off x="12395200" y="968149"/>
              <a:ext cx="650240" cy="338554"/>
            </a:xfrm>
            <a:prstGeom prst="rect">
              <a:avLst/>
            </a:prstGeom>
            <a:noFill/>
          </p:spPr>
          <p:txBody>
            <a:bodyPr wrap="square" rtlCol="0">
              <a:spAutoFit/>
            </a:bodyPr>
            <a:lstStyle/>
            <a:p>
              <a:pPr algn="ctr"/>
              <a:r>
                <a:rPr lang="en-US" sz="800" dirty="0"/>
                <a:t>R85 G194 B182</a:t>
              </a:r>
            </a:p>
          </p:txBody>
        </p:sp>
        <p:sp>
          <p:nvSpPr>
            <p:cNvPr id="66" name="Rectangle 65">
              <a:extLst>
                <a:ext uri="{FF2B5EF4-FFF2-40B4-BE49-F238E27FC236}">
                  <a16:creationId xmlns:a16="http://schemas.microsoft.com/office/drawing/2014/main" id="{CFCCCEA6-ACFF-D34C-9306-C6591EB0C89E}"/>
                </a:ext>
              </a:extLst>
            </p:cNvPr>
            <p:cNvSpPr/>
            <p:nvPr/>
          </p:nvSpPr>
          <p:spPr>
            <a:xfrm>
              <a:off x="13106781" y="655731"/>
              <a:ext cx="342900" cy="342900"/>
            </a:xfrm>
            <a:prstGeom prst="rect">
              <a:avLst/>
            </a:prstGeom>
            <a:solidFill>
              <a:srgbClr val="00B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67" name="Rectangle 66">
              <a:extLst>
                <a:ext uri="{FF2B5EF4-FFF2-40B4-BE49-F238E27FC236}">
                  <a16:creationId xmlns:a16="http://schemas.microsoft.com/office/drawing/2014/main" id="{C863BFAB-DD14-CD40-AFB0-AACB54569C0D}"/>
                </a:ext>
              </a:extLst>
            </p:cNvPr>
            <p:cNvSpPr/>
            <p:nvPr/>
          </p:nvSpPr>
          <p:spPr>
            <a:xfrm>
              <a:off x="12551569" y="1319995"/>
              <a:ext cx="342900" cy="342900"/>
            </a:xfrm>
            <a:prstGeom prst="rect">
              <a:avLst/>
            </a:prstGeom>
            <a:solidFill>
              <a:srgbClr val="4681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68" name="Rectangle 67">
              <a:extLst>
                <a:ext uri="{FF2B5EF4-FFF2-40B4-BE49-F238E27FC236}">
                  <a16:creationId xmlns:a16="http://schemas.microsoft.com/office/drawing/2014/main" id="{B394FDE9-B167-B24A-8FC3-7339150F39CE}"/>
                </a:ext>
              </a:extLst>
            </p:cNvPr>
            <p:cNvSpPr/>
            <p:nvPr/>
          </p:nvSpPr>
          <p:spPr>
            <a:xfrm>
              <a:off x="13106781" y="1319995"/>
              <a:ext cx="342900" cy="342900"/>
            </a:xfrm>
            <a:prstGeom prst="rect">
              <a:avLst/>
            </a:prstGeom>
            <a:solidFill>
              <a:srgbClr val="4E8A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69" name="Rectangle 68">
              <a:extLst>
                <a:ext uri="{FF2B5EF4-FFF2-40B4-BE49-F238E27FC236}">
                  <a16:creationId xmlns:a16="http://schemas.microsoft.com/office/drawing/2014/main" id="{A9E38E59-51AD-6C4E-8F1A-C357BE15C818}"/>
                </a:ext>
              </a:extLst>
            </p:cNvPr>
            <p:cNvSpPr/>
            <p:nvPr/>
          </p:nvSpPr>
          <p:spPr>
            <a:xfrm>
              <a:off x="12551569" y="1975726"/>
              <a:ext cx="342900" cy="342900"/>
            </a:xfrm>
            <a:prstGeom prst="rect">
              <a:avLst/>
            </a:prstGeom>
            <a:solidFill>
              <a:srgbClr val="1F3D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70" name="Rectangle 69">
              <a:extLst>
                <a:ext uri="{FF2B5EF4-FFF2-40B4-BE49-F238E27FC236}">
                  <a16:creationId xmlns:a16="http://schemas.microsoft.com/office/drawing/2014/main" id="{5CABB8F7-3D7B-9545-8A64-D1E44C7A923B}"/>
                </a:ext>
              </a:extLst>
            </p:cNvPr>
            <p:cNvSpPr/>
            <p:nvPr/>
          </p:nvSpPr>
          <p:spPr>
            <a:xfrm>
              <a:off x="13106781" y="1975726"/>
              <a:ext cx="342900" cy="342900"/>
            </a:xfrm>
            <a:prstGeom prst="rect">
              <a:avLst/>
            </a:prstGeom>
            <a:solidFill>
              <a:srgbClr val="E03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71" name="Rectangle 70">
              <a:extLst>
                <a:ext uri="{FF2B5EF4-FFF2-40B4-BE49-F238E27FC236}">
                  <a16:creationId xmlns:a16="http://schemas.microsoft.com/office/drawing/2014/main" id="{6D20C749-EC6D-6C4A-9DB2-4279E36FDC49}"/>
                </a:ext>
              </a:extLst>
            </p:cNvPr>
            <p:cNvSpPr/>
            <p:nvPr/>
          </p:nvSpPr>
          <p:spPr>
            <a:xfrm>
              <a:off x="12551569" y="2619379"/>
              <a:ext cx="342900" cy="342900"/>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72" name="Rectangle 71">
              <a:extLst>
                <a:ext uri="{FF2B5EF4-FFF2-40B4-BE49-F238E27FC236}">
                  <a16:creationId xmlns:a16="http://schemas.microsoft.com/office/drawing/2014/main" id="{22AFDA38-AD57-514E-908E-D65975794601}"/>
                </a:ext>
              </a:extLst>
            </p:cNvPr>
            <p:cNvSpPr/>
            <p:nvPr/>
          </p:nvSpPr>
          <p:spPr>
            <a:xfrm>
              <a:off x="13106781" y="2619379"/>
              <a:ext cx="342900" cy="342900"/>
            </a:xfrm>
            <a:prstGeom prst="rect">
              <a:avLst/>
            </a:prstGeom>
            <a:solidFill>
              <a:srgbClr val="FAB8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73" name="Rectangle 72">
              <a:extLst>
                <a:ext uri="{FF2B5EF4-FFF2-40B4-BE49-F238E27FC236}">
                  <a16:creationId xmlns:a16="http://schemas.microsoft.com/office/drawing/2014/main" id="{E10FF27E-2C5A-CA4F-8A10-2FD44C44CA72}"/>
                </a:ext>
              </a:extLst>
            </p:cNvPr>
            <p:cNvSpPr/>
            <p:nvPr/>
          </p:nvSpPr>
          <p:spPr>
            <a:xfrm>
              <a:off x="12551569" y="3275110"/>
              <a:ext cx="342900" cy="342900"/>
            </a:xfrm>
            <a:prstGeom prst="rect">
              <a:avLst/>
            </a:prstGeom>
            <a:solidFill>
              <a:srgbClr val="FFE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74" name="Rectangle 73">
              <a:extLst>
                <a:ext uri="{FF2B5EF4-FFF2-40B4-BE49-F238E27FC236}">
                  <a16:creationId xmlns:a16="http://schemas.microsoft.com/office/drawing/2014/main" id="{39140F14-07EE-5642-B877-A075E428950D}"/>
                </a:ext>
              </a:extLst>
            </p:cNvPr>
            <p:cNvSpPr/>
            <p:nvPr/>
          </p:nvSpPr>
          <p:spPr>
            <a:xfrm>
              <a:off x="13106781" y="3275110"/>
              <a:ext cx="342900" cy="342900"/>
            </a:xfrm>
            <a:prstGeom prst="rect">
              <a:avLst/>
            </a:prstGeom>
            <a:solidFill>
              <a:srgbClr val="96C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75" name="Rectangle 74">
              <a:extLst>
                <a:ext uri="{FF2B5EF4-FFF2-40B4-BE49-F238E27FC236}">
                  <a16:creationId xmlns:a16="http://schemas.microsoft.com/office/drawing/2014/main" id="{E7D3A016-9D82-AF49-89EE-63AF257A095E}"/>
                </a:ext>
              </a:extLst>
            </p:cNvPr>
            <p:cNvSpPr/>
            <p:nvPr/>
          </p:nvSpPr>
          <p:spPr>
            <a:xfrm>
              <a:off x="12551569" y="3939374"/>
              <a:ext cx="342900" cy="342900"/>
            </a:xfrm>
            <a:prstGeom prst="rect">
              <a:avLst/>
            </a:prstGeom>
            <a:solidFill>
              <a:srgbClr val="DAD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76" name="Rectangle 75">
              <a:extLst>
                <a:ext uri="{FF2B5EF4-FFF2-40B4-BE49-F238E27FC236}">
                  <a16:creationId xmlns:a16="http://schemas.microsoft.com/office/drawing/2014/main" id="{B15639D7-90FB-7441-B7F4-3031AF9E85B5}"/>
                </a:ext>
              </a:extLst>
            </p:cNvPr>
            <p:cNvSpPr/>
            <p:nvPr/>
          </p:nvSpPr>
          <p:spPr>
            <a:xfrm>
              <a:off x="13106781" y="3939374"/>
              <a:ext cx="342900" cy="342900"/>
            </a:xfrm>
            <a:prstGeom prst="rect">
              <a:avLst/>
            </a:prstGeom>
            <a:solidFill>
              <a:srgbClr val="A69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77" name="Rectangle 76">
              <a:extLst>
                <a:ext uri="{FF2B5EF4-FFF2-40B4-BE49-F238E27FC236}">
                  <a16:creationId xmlns:a16="http://schemas.microsoft.com/office/drawing/2014/main" id="{C1983761-2273-F64C-BC4D-9997164A9FC8}"/>
                </a:ext>
              </a:extLst>
            </p:cNvPr>
            <p:cNvSpPr/>
            <p:nvPr/>
          </p:nvSpPr>
          <p:spPr>
            <a:xfrm>
              <a:off x="12551569" y="4595105"/>
              <a:ext cx="342900" cy="342900"/>
            </a:xfrm>
            <a:prstGeom prst="rect">
              <a:avLst/>
            </a:prstGeom>
            <a:solidFill>
              <a:srgbClr val="6E62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78" name="Rectangle 77">
              <a:extLst>
                <a:ext uri="{FF2B5EF4-FFF2-40B4-BE49-F238E27FC236}">
                  <a16:creationId xmlns:a16="http://schemas.microsoft.com/office/drawing/2014/main" id="{81BCFFE4-61B9-5542-BAED-0F218A7B8EBA}"/>
                </a:ext>
              </a:extLst>
            </p:cNvPr>
            <p:cNvSpPr/>
            <p:nvPr/>
          </p:nvSpPr>
          <p:spPr>
            <a:xfrm>
              <a:off x="13106781" y="4595105"/>
              <a:ext cx="342900" cy="342900"/>
            </a:xfrm>
            <a:prstGeom prst="rect">
              <a:avLst/>
            </a:prstGeom>
            <a:solidFill>
              <a:srgbClr val="53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79" name="TextBox 78">
              <a:extLst>
                <a:ext uri="{FF2B5EF4-FFF2-40B4-BE49-F238E27FC236}">
                  <a16:creationId xmlns:a16="http://schemas.microsoft.com/office/drawing/2014/main" id="{38BF3956-AAFB-2040-8279-29308535687E}"/>
                </a:ext>
              </a:extLst>
            </p:cNvPr>
            <p:cNvSpPr txBox="1"/>
            <p:nvPr userDrawn="1"/>
          </p:nvSpPr>
          <p:spPr>
            <a:xfrm>
              <a:off x="12977400" y="968149"/>
              <a:ext cx="629920" cy="338554"/>
            </a:xfrm>
            <a:prstGeom prst="rect">
              <a:avLst/>
            </a:prstGeom>
            <a:noFill/>
          </p:spPr>
          <p:txBody>
            <a:bodyPr wrap="square" rtlCol="0">
              <a:spAutoFit/>
            </a:bodyPr>
            <a:lstStyle/>
            <a:p>
              <a:pPr algn="ctr"/>
              <a:r>
                <a:rPr lang="en-US" sz="800" dirty="0"/>
                <a:t>R0 G177 B217</a:t>
              </a:r>
            </a:p>
          </p:txBody>
        </p:sp>
        <p:sp>
          <p:nvSpPr>
            <p:cNvPr id="80" name="TextBox 79">
              <a:extLst>
                <a:ext uri="{FF2B5EF4-FFF2-40B4-BE49-F238E27FC236}">
                  <a16:creationId xmlns:a16="http://schemas.microsoft.com/office/drawing/2014/main" id="{E639C34A-7AC8-A749-B169-960F68EBB59F}"/>
                </a:ext>
              </a:extLst>
            </p:cNvPr>
            <p:cNvSpPr txBox="1"/>
            <p:nvPr userDrawn="1"/>
          </p:nvSpPr>
          <p:spPr>
            <a:xfrm>
              <a:off x="12364720" y="1628800"/>
              <a:ext cx="680720" cy="338554"/>
            </a:xfrm>
            <a:prstGeom prst="rect">
              <a:avLst/>
            </a:prstGeom>
            <a:noFill/>
          </p:spPr>
          <p:txBody>
            <a:bodyPr wrap="square" rtlCol="0">
              <a:spAutoFit/>
            </a:bodyPr>
            <a:lstStyle/>
            <a:p>
              <a:pPr algn="ctr"/>
              <a:r>
                <a:rPr lang="en-US" sz="800" dirty="0"/>
                <a:t>R70 G129 B194</a:t>
              </a:r>
            </a:p>
          </p:txBody>
        </p:sp>
        <p:sp>
          <p:nvSpPr>
            <p:cNvPr id="81" name="TextBox 80">
              <a:extLst>
                <a:ext uri="{FF2B5EF4-FFF2-40B4-BE49-F238E27FC236}">
                  <a16:creationId xmlns:a16="http://schemas.microsoft.com/office/drawing/2014/main" id="{F24C2219-8D13-944B-AFBF-CAC03C119F36}"/>
                </a:ext>
              </a:extLst>
            </p:cNvPr>
            <p:cNvSpPr txBox="1"/>
            <p:nvPr userDrawn="1"/>
          </p:nvSpPr>
          <p:spPr>
            <a:xfrm>
              <a:off x="12946920" y="1628800"/>
              <a:ext cx="667480" cy="338554"/>
            </a:xfrm>
            <a:prstGeom prst="rect">
              <a:avLst/>
            </a:prstGeom>
            <a:noFill/>
          </p:spPr>
          <p:txBody>
            <a:bodyPr wrap="square" rtlCol="0">
              <a:spAutoFit/>
            </a:bodyPr>
            <a:lstStyle/>
            <a:p>
              <a:pPr algn="ctr"/>
              <a:r>
                <a:rPr lang="en-US" sz="800" dirty="0"/>
                <a:t>R78 G138 B156</a:t>
              </a:r>
            </a:p>
          </p:txBody>
        </p:sp>
        <p:sp>
          <p:nvSpPr>
            <p:cNvPr id="82" name="TextBox 81">
              <a:extLst>
                <a:ext uri="{FF2B5EF4-FFF2-40B4-BE49-F238E27FC236}">
                  <a16:creationId xmlns:a16="http://schemas.microsoft.com/office/drawing/2014/main" id="{5EE6BD2A-4621-F748-876C-D423117E00C1}"/>
                </a:ext>
              </a:extLst>
            </p:cNvPr>
            <p:cNvSpPr txBox="1"/>
            <p:nvPr userDrawn="1"/>
          </p:nvSpPr>
          <p:spPr>
            <a:xfrm>
              <a:off x="12415520" y="2276872"/>
              <a:ext cx="629920" cy="338554"/>
            </a:xfrm>
            <a:prstGeom prst="rect">
              <a:avLst/>
            </a:prstGeom>
            <a:noFill/>
          </p:spPr>
          <p:txBody>
            <a:bodyPr wrap="square" rtlCol="0">
              <a:spAutoFit/>
            </a:bodyPr>
            <a:lstStyle/>
            <a:p>
              <a:pPr algn="ctr"/>
              <a:r>
                <a:rPr lang="en-US" sz="800" dirty="0"/>
                <a:t>R31 G61 B149</a:t>
              </a:r>
            </a:p>
          </p:txBody>
        </p:sp>
        <p:sp>
          <p:nvSpPr>
            <p:cNvPr id="83" name="TextBox 82">
              <a:extLst>
                <a:ext uri="{FF2B5EF4-FFF2-40B4-BE49-F238E27FC236}">
                  <a16:creationId xmlns:a16="http://schemas.microsoft.com/office/drawing/2014/main" id="{70F4B2D7-881E-6A4B-9F64-393C6637028B}"/>
                </a:ext>
              </a:extLst>
            </p:cNvPr>
            <p:cNvSpPr txBox="1"/>
            <p:nvPr userDrawn="1"/>
          </p:nvSpPr>
          <p:spPr>
            <a:xfrm>
              <a:off x="12964160" y="2276872"/>
              <a:ext cx="663480" cy="338554"/>
            </a:xfrm>
            <a:prstGeom prst="rect">
              <a:avLst/>
            </a:prstGeom>
            <a:noFill/>
          </p:spPr>
          <p:txBody>
            <a:bodyPr wrap="square" rtlCol="0">
              <a:spAutoFit/>
            </a:bodyPr>
            <a:lstStyle/>
            <a:p>
              <a:pPr algn="ctr"/>
              <a:r>
                <a:rPr lang="en-US" sz="800" dirty="0"/>
                <a:t>R224 G62 B82</a:t>
              </a:r>
            </a:p>
          </p:txBody>
        </p:sp>
        <p:sp>
          <p:nvSpPr>
            <p:cNvPr id="84" name="TextBox 83">
              <a:extLst>
                <a:ext uri="{FF2B5EF4-FFF2-40B4-BE49-F238E27FC236}">
                  <a16:creationId xmlns:a16="http://schemas.microsoft.com/office/drawing/2014/main" id="{B5C5ACDD-EFB3-BE4E-B23C-E9FA27E6256C}"/>
                </a:ext>
              </a:extLst>
            </p:cNvPr>
            <p:cNvSpPr txBox="1"/>
            <p:nvPr userDrawn="1"/>
          </p:nvSpPr>
          <p:spPr>
            <a:xfrm>
              <a:off x="12415520" y="2924944"/>
              <a:ext cx="629920" cy="338554"/>
            </a:xfrm>
            <a:prstGeom prst="rect">
              <a:avLst/>
            </a:prstGeom>
            <a:noFill/>
          </p:spPr>
          <p:txBody>
            <a:bodyPr wrap="square" rtlCol="0">
              <a:spAutoFit/>
            </a:bodyPr>
            <a:lstStyle/>
            <a:p>
              <a:pPr algn="ctr"/>
              <a:r>
                <a:rPr lang="en-US" sz="800" dirty="0"/>
                <a:t>R237 G139 B0</a:t>
              </a:r>
            </a:p>
          </p:txBody>
        </p:sp>
        <p:sp>
          <p:nvSpPr>
            <p:cNvPr id="85" name="TextBox 84">
              <a:extLst>
                <a:ext uri="{FF2B5EF4-FFF2-40B4-BE49-F238E27FC236}">
                  <a16:creationId xmlns:a16="http://schemas.microsoft.com/office/drawing/2014/main" id="{1B1F2EA9-DA0D-3049-A7BD-1175CFEE2992}"/>
                </a:ext>
              </a:extLst>
            </p:cNvPr>
            <p:cNvSpPr txBox="1"/>
            <p:nvPr userDrawn="1"/>
          </p:nvSpPr>
          <p:spPr>
            <a:xfrm>
              <a:off x="12946920" y="2924944"/>
              <a:ext cx="697960" cy="338554"/>
            </a:xfrm>
            <a:prstGeom prst="rect">
              <a:avLst/>
            </a:prstGeom>
            <a:noFill/>
          </p:spPr>
          <p:txBody>
            <a:bodyPr wrap="square" rtlCol="0">
              <a:spAutoFit/>
            </a:bodyPr>
            <a:lstStyle/>
            <a:p>
              <a:pPr algn="ctr"/>
              <a:r>
                <a:rPr lang="en-US" sz="800" dirty="0"/>
                <a:t>R250 G184 B18</a:t>
              </a:r>
            </a:p>
          </p:txBody>
        </p:sp>
        <p:sp>
          <p:nvSpPr>
            <p:cNvPr id="86" name="TextBox 85">
              <a:extLst>
                <a:ext uri="{FF2B5EF4-FFF2-40B4-BE49-F238E27FC236}">
                  <a16:creationId xmlns:a16="http://schemas.microsoft.com/office/drawing/2014/main" id="{CE652364-F6BF-D143-86C3-1275225808C6}"/>
                </a:ext>
              </a:extLst>
            </p:cNvPr>
            <p:cNvSpPr txBox="1"/>
            <p:nvPr userDrawn="1"/>
          </p:nvSpPr>
          <p:spPr>
            <a:xfrm>
              <a:off x="12364720" y="3583176"/>
              <a:ext cx="711200" cy="338554"/>
            </a:xfrm>
            <a:prstGeom prst="rect">
              <a:avLst/>
            </a:prstGeom>
            <a:noFill/>
          </p:spPr>
          <p:txBody>
            <a:bodyPr wrap="square" rtlCol="0">
              <a:spAutoFit/>
            </a:bodyPr>
            <a:lstStyle/>
            <a:p>
              <a:pPr algn="ctr"/>
              <a:r>
                <a:rPr lang="en-US" sz="800" dirty="0"/>
                <a:t>R255 G233 B117</a:t>
              </a:r>
            </a:p>
          </p:txBody>
        </p:sp>
        <p:sp>
          <p:nvSpPr>
            <p:cNvPr id="87" name="TextBox 86">
              <a:extLst>
                <a:ext uri="{FF2B5EF4-FFF2-40B4-BE49-F238E27FC236}">
                  <a16:creationId xmlns:a16="http://schemas.microsoft.com/office/drawing/2014/main" id="{56398715-E83C-494B-A430-5AC398842CAC}"/>
                </a:ext>
              </a:extLst>
            </p:cNvPr>
            <p:cNvSpPr txBox="1"/>
            <p:nvPr userDrawn="1"/>
          </p:nvSpPr>
          <p:spPr>
            <a:xfrm>
              <a:off x="12957080" y="3583176"/>
              <a:ext cx="687800" cy="338554"/>
            </a:xfrm>
            <a:prstGeom prst="rect">
              <a:avLst/>
            </a:prstGeom>
            <a:noFill/>
          </p:spPr>
          <p:txBody>
            <a:bodyPr wrap="square" rtlCol="0">
              <a:spAutoFit/>
            </a:bodyPr>
            <a:lstStyle/>
            <a:p>
              <a:pPr algn="ctr"/>
              <a:r>
                <a:rPr lang="en-US" sz="800" dirty="0"/>
                <a:t>R150 G201 B25</a:t>
              </a:r>
            </a:p>
          </p:txBody>
        </p:sp>
        <p:sp>
          <p:nvSpPr>
            <p:cNvPr id="88" name="TextBox 87">
              <a:extLst>
                <a:ext uri="{FF2B5EF4-FFF2-40B4-BE49-F238E27FC236}">
                  <a16:creationId xmlns:a16="http://schemas.microsoft.com/office/drawing/2014/main" id="{889FEFB1-1631-1D41-B4F9-281DCB151506}"/>
                </a:ext>
              </a:extLst>
            </p:cNvPr>
            <p:cNvSpPr txBox="1"/>
            <p:nvPr userDrawn="1"/>
          </p:nvSpPr>
          <p:spPr>
            <a:xfrm>
              <a:off x="12374880" y="4262616"/>
              <a:ext cx="711200" cy="338554"/>
            </a:xfrm>
            <a:prstGeom prst="rect">
              <a:avLst/>
            </a:prstGeom>
            <a:noFill/>
          </p:spPr>
          <p:txBody>
            <a:bodyPr wrap="square" rtlCol="0">
              <a:spAutoFit/>
            </a:bodyPr>
            <a:lstStyle/>
            <a:p>
              <a:pPr algn="ctr"/>
              <a:r>
                <a:rPr lang="en-US" sz="800" dirty="0"/>
                <a:t>R218 G213 B205</a:t>
              </a:r>
            </a:p>
          </p:txBody>
        </p:sp>
        <p:sp>
          <p:nvSpPr>
            <p:cNvPr id="89" name="TextBox 88">
              <a:extLst>
                <a:ext uri="{FF2B5EF4-FFF2-40B4-BE49-F238E27FC236}">
                  <a16:creationId xmlns:a16="http://schemas.microsoft.com/office/drawing/2014/main" id="{187C6E5C-A774-ED47-993B-C5771EEF9756}"/>
                </a:ext>
              </a:extLst>
            </p:cNvPr>
            <p:cNvSpPr txBox="1"/>
            <p:nvPr userDrawn="1"/>
          </p:nvSpPr>
          <p:spPr>
            <a:xfrm>
              <a:off x="12943840" y="4262616"/>
              <a:ext cx="704120" cy="338554"/>
            </a:xfrm>
            <a:prstGeom prst="rect">
              <a:avLst/>
            </a:prstGeom>
            <a:noFill/>
          </p:spPr>
          <p:txBody>
            <a:bodyPr wrap="square" rtlCol="0">
              <a:spAutoFit/>
            </a:bodyPr>
            <a:lstStyle/>
            <a:p>
              <a:pPr algn="ctr"/>
              <a:r>
                <a:rPr lang="en-US" sz="800" dirty="0"/>
                <a:t>R166 G159 B136</a:t>
              </a:r>
            </a:p>
          </p:txBody>
        </p:sp>
        <p:sp>
          <p:nvSpPr>
            <p:cNvPr id="90" name="TextBox 89">
              <a:extLst>
                <a:ext uri="{FF2B5EF4-FFF2-40B4-BE49-F238E27FC236}">
                  <a16:creationId xmlns:a16="http://schemas.microsoft.com/office/drawing/2014/main" id="{4F4EBB73-8313-E94D-8348-78198F1703C8}"/>
                </a:ext>
              </a:extLst>
            </p:cNvPr>
            <p:cNvSpPr txBox="1"/>
            <p:nvPr userDrawn="1"/>
          </p:nvSpPr>
          <p:spPr>
            <a:xfrm>
              <a:off x="12415520" y="4920848"/>
              <a:ext cx="629920" cy="338554"/>
            </a:xfrm>
            <a:prstGeom prst="rect">
              <a:avLst/>
            </a:prstGeom>
            <a:noFill/>
          </p:spPr>
          <p:txBody>
            <a:bodyPr wrap="square" rtlCol="0">
              <a:spAutoFit/>
            </a:bodyPr>
            <a:lstStyle/>
            <a:p>
              <a:pPr algn="ctr"/>
              <a:r>
                <a:rPr lang="en-US" sz="800" dirty="0"/>
                <a:t>R110 G98 B89</a:t>
              </a:r>
            </a:p>
          </p:txBody>
        </p:sp>
        <p:sp>
          <p:nvSpPr>
            <p:cNvPr id="91" name="TextBox 90">
              <a:extLst>
                <a:ext uri="{FF2B5EF4-FFF2-40B4-BE49-F238E27FC236}">
                  <a16:creationId xmlns:a16="http://schemas.microsoft.com/office/drawing/2014/main" id="{B88EB228-E9DC-0745-8C82-785CAD49B949}"/>
                </a:ext>
              </a:extLst>
            </p:cNvPr>
            <p:cNvSpPr txBox="1"/>
            <p:nvPr userDrawn="1"/>
          </p:nvSpPr>
          <p:spPr>
            <a:xfrm>
              <a:off x="12977400" y="4920848"/>
              <a:ext cx="629920" cy="338554"/>
            </a:xfrm>
            <a:prstGeom prst="rect">
              <a:avLst/>
            </a:prstGeom>
            <a:noFill/>
          </p:spPr>
          <p:txBody>
            <a:bodyPr wrap="square" rtlCol="0">
              <a:spAutoFit/>
            </a:bodyPr>
            <a:lstStyle/>
            <a:p>
              <a:pPr algn="ctr"/>
              <a:r>
                <a:rPr lang="en-US" sz="800" dirty="0"/>
                <a:t>R83 G86 B90</a:t>
              </a:r>
            </a:p>
          </p:txBody>
        </p:sp>
      </p:grpSp>
    </p:spTree>
    <p:extLst>
      <p:ext uri="{BB962C8B-B14F-4D97-AF65-F5344CB8AC3E}">
        <p14:creationId xmlns:p14="http://schemas.microsoft.com/office/powerpoint/2010/main" val="3752122616"/>
      </p:ext>
    </p:extLst>
  </p:cSld>
  <p:clrMap bg1="lt1" tx1="dk1" bg2="lt2" tx2="dk2" accent1="accent1" accent2="accent2" accent3="accent3" accent4="accent4" accent5="accent5" accent6="accent6" hlink="hlink" folHlink="folHlink"/>
  <p:sldLayoutIdLst>
    <p:sldLayoutId id="2147483803" r:id="rId1"/>
  </p:sldLayoutIdLst>
  <p:hf hdr="0" ftr="0" dt="0"/>
  <p:txStyles>
    <p:titleStyle>
      <a:lvl1pPr algn="ctr" defTabSz="914377" rtl="0" eaLnBrk="1" latinLnBrk="0" hangingPunct="1">
        <a:lnSpc>
          <a:spcPct val="90000"/>
        </a:lnSpc>
        <a:spcBef>
          <a:spcPct val="0"/>
        </a:spcBef>
        <a:buNone/>
        <a:defRPr sz="2800" b="1"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90000"/>
        </a:lnSpc>
        <a:spcBef>
          <a:spcPts val="1000"/>
        </a:spcBef>
        <a:buFont typeface="Arial" panose="020B0604020202020204" pitchFamily="34" charset="0"/>
        <a:buNone/>
        <a:defRPr sz="60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A4443FA3-3A21-E84F-ACC0-C5457D7B54BC}"/>
              </a:ext>
            </a:extLst>
          </p:cNvPr>
          <p:cNvSpPr/>
          <p:nvPr userDrawn="1"/>
        </p:nvSpPr>
        <p:spPr>
          <a:xfrm>
            <a:off x="-228600" y="971551"/>
            <a:ext cx="12630151" cy="5967132"/>
          </a:xfrm>
          <a:custGeom>
            <a:avLst/>
            <a:gdLst>
              <a:gd name="connsiteX0" fmla="*/ 0 w 12420600"/>
              <a:gd name="connsiteY0" fmla="*/ 0 h 5372100"/>
              <a:gd name="connsiteX1" fmla="*/ 12420600 w 12420600"/>
              <a:gd name="connsiteY1" fmla="*/ 0 h 5372100"/>
              <a:gd name="connsiteX2" fmla="*/ 12420600 w 12420600"/>
              <a:gd name="connsiteY2" fmla="*/ 5372100 h 5372100"/>
              <a:gd name="connsiteX3" fmla="*/ 0 w 12420600"/>
              <a:gd name="connsiteY3" fmla="*/ 5372100 h 5372100"/>
              <a:gd name="connsiteX4" fmla="*/ 0 w 12420600"/>
              <a:gd name="connsiteY4" fmla="*/ 0 h 5372100"/>
              <a:gd name="connsiteX0" fmla="*/ 0 w 12420600"/>
              <a:gd name="connsiteY0" fmla="*/ 514350 h 5886450"/>
              <a:gd name="connsiteX1" fmla="*/ 12420600 w 12420600"/>
              <a:gd name="connsiteY1" fmla="*/ 0 h 5886450"/>
              <a:gd name="connsiteX2" fmla="*/ 12420600 w 12420600"/>
              <a:gd name="connsiteY2" fmla="*/ 5886450 h 5886450"/>
              <a:gd name="connsiteX3" fmla="*/ 0 w 12420600"/>
              <a:gd name="connsiteY3" fmla="*/ 5886450 h 5886450"/>
              <a:gd name="connsiteX4" fmla="*/ 0 w 12420600"/>
              <a:gd name="connsiteY4" fmla="*/ 514350 h 5886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20600" h="5886450">
                <a:moveTo>
                  <a:pt x="0" y="514350"/>
                </a:moveTo>
                <a:lnTo>
                  <a:pt x="12420600" y="0"/>
                </a:lnTo>
                <a:lnTo>
                  <a:pt x="12420600" y="5886450"/>
                </a:lnTo>
                <a:lnTo>
                  <a:pt x="0" y="5886450"/>
                </a:lnTo>
                <a:lnTo>
                  <a:pt x="0" y="514350"/>
                </a:lnTo>
                <a:close/>
              </a:path>
            </a:pathLst>
          </a:custGeom>
          <a:solidFill>
            <a:srgbClr val="DED9CC">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pic>
        <p:nvPicPr>
          <p:cNvPr id="11" name="Picture 10" descr="Text&#10;&#10;Description automatically generated with medium confidence">
            <a:extLst>
              <a:ext uri="{FF2B5EF4-FFF2-40B4-BE49-F238E27FC236}">
                <a16:creationId xmlns:a16="http://schemas.microsoft.com/office/drawing/2014/main" id="{B964EBC4-8B07-AB48-8502-89E3BAC6F064}"/>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0101431" y="5896275"/>
            <a:ext cx="2126204" cy="994000"/>
          </a:xfrm>
          <a:prstGeom prst="rect">
            <a:avLst/>
          </a:prstGeom>
        </p:spPr>
      </p:pic>
      <p:grpSp>
        <p:nvGrpSpPr>
          <p:cNvPr id="4" name="Group 3">
            <a:extLst>
              <a:ext uri="{FF2B5EF4-FFF2-40B4-BE49-F238E27FC236}">
                <a16:creationId xmlns:a16="http://schemas.microsoft.com/office/drawing/2014/main" id="{47BAF097-2659-4C43-AE53-C41E6ABC0DCA}"/>
              </a:ext>
            </a:extLst>
          </p:cNvPr>
          <p:cNvGrpSpPr/>
          <p:nvPr userDrawn="1"/>
        </p:nvGrpSpPr>
        <p:grpSpPr>
          <a:xfrm>
            <a:off x="12364720" y="0"/>
            <a:ext cx="1283240" cy="5259401"/>
            <a:chOff x="12364720" y="0"/>
            <a:chExt cx="1283240" cy="5259402"/>
          </a:xfrm>
        </p:grpSpPr>
        <p:sp>
          <p:nvSpPr>
            <p:cNvPr id="5" name="Rectangle 4">
              <a:extLst>
                <a:ext uri="{FF2B5EF4-FFF2-40B4-BE49-F238E27FC236}">
                  <a16:creationId xmlns:a16="http://schemas.microsoft.com/office/drawing/2014/main" id="{3EC3243F-62F7-8A46-AE2D-6CF47F37B347}"/>
                </a:ext>
              </a:extLst>
            </p:cNvPr>
            <p:cNvSpPr/>
            <p:nvPr/>
          </p:nvSpPr>
          <p:spPr>
            <a:xfrm>
              <a:off x="12551569" y="0"/>
              <a:ext cx="342900" cy="342900"/>
            </a:xfrm>
            <a:prstGeom prst="rect">
              <a:avLst/>
            </a:prstGeom>
            <a:solidFill>
              <a:srgbClr val="2C2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6" name="TextBox 5">
              <a:extLst>
                <a:ext uri="{FF2B5EF4-FFF2-40B4-BE49-F238E27FC236}">
                  <a16:creationId xmlns:a16="http://schemas.microsoft.com/office/drawing/2014/main" id="{3A2ABB11-B829-954A-BE68-63CD7CD3FFD8}"/>
                </a:ext>
              </a:extLst>
            </p:cNvPr>
            <p:cNvSpPr txBox="1"/>
            <p:nvPr/>
          </p:nvSpPr>
          <p:spPr>
            <a:xfrm>
              <a:off x="12415520" y="312417"/>
              <a:ext cx="618491" cy="338554"/>
            </a:xfrm>
            <a:prstGeom prst="rect">
              <a:avLst/>
            </a:prstGeom>
            <a:noFill/>
          </p:spPr>
          <p:txBody>
            <a:bodyPr wrap="square" rtlCol="0">
              <a:spAutoFit/>
            </a:bodyPr>
            <a:lstStyle/>
            <a:p>
              <a:pPr algn="ctr"/>
              <a:r>
                <a:rPr lang="en-US" sz="800" dirty="0"/>
                <a:t>R44 G45 B139</a:t>
              </a:r>
            </a:p>
          </p:txBody>
        </p:sp>
        <p:grpSp>
          <p:nvGrpSpPr>
            <p:cNvPr id="8" name="Group 7">
              <a:extLst>
                <a:ext uri="{FF2B5EF4-FFF2-40B4-BE49-F238E27FC236}">
                  <a16:creationId xmlns:a16="http://schemas.microsoft.com/office/drawing/2014/main" id="{982D1258-CE60-574E-A516-920484345701}"/>
                </a:ext>
              </a:extLst>
            </p:cNvPr>
            <p:cNvGrpSpPr/>
            <p:nvPr/>
          </p:nvGrpSpPr>
          <p:grpSpPr>
            <a:xfrm>
              <a:off x="12936760" y="0"/>
              <a:ext cx="657320" cy="661132"/>
              <a:chOff x="12472988" y="571501"/>
              <a:chExt cx="657320" cy="661132"/>
            </a:xfrm>
          </p:grpSpPr>
          <p:sp>
            <p:nvSpPr>
              <p:cNvPr id="38" name="Rectangle 37">
                <a:extLst>
                  <a:ext uri="{FF2B5EF4-FFF2-40B4-BE49-F238E27FC236}">
                    <a16:creationId xmlns:a16="http://schemas.microsoft.com/office/drawing/2014/main" id="{7143623B-8836-C747-B3BA-DBAF95ADB854}"/>
                  </a:ext>
                </a:extLst>
              </p:cNvPr>
              <p:cNvSpPr/>
              <p:nvPr/>
            </p:nvSpPr>
            <p:spPr>
              <a:xfrm>
                <a:off x="12622689" y="571501"/>
                <a:ext cx="342900" cy="342900"/>
              </a:xfrm>
              <a:prstGeom prst="rect">
                <a:avLst/>
              </a:prstGeom>
              <a:solidFill>
                <a:srgbClr val="5C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39" name="TextBox 38">
                <a:extLst>
                  <a:ext uri="{FF2B5EF4-FFF2-40B4-BE49-F238E27FC236}">
                    <a16:creationId xmlns:a16="http://schemas.microsoft.com/office/drawing/2014/main" id="{78996474-7486-4142-9CB1-4D74378DC957}"/>
                  </a:ext>
                </a:extLst>
              </p:cNvPr>
              <p:cNvSpPr txBox="1"/>
              <p:nvPr/>
            </p:nvSpPr>
            <p:spPr>
              <a:xfrm>
                <a:off x="12472988" y="894079"/>
                <a:ext cx="657320" cy="338554"/>
              </a:xfrm>
              <a:prstGeom prst="rect">
                <a:avLst/>
              </a:prstGeom>
              <a:noFill/>
            </p:spPr>
            <p:txBody>
              <a:bodyPr wrap="square" rtlCol="0">
                <a:spAutoFit/>
              </a:bodyPr>
              <a:lstStyle/>
              <a:p>
                <a:pPr algn="ctr"/>
                <a:r>
                  <a:rPr lang="en-US" sz="800" dirty="0"/>
                  <a:t>R92 G97 B172</a:t>
                </a:r>
              </a:p>
            </p:txBody>
          </p:sp>
        </p:grpSp>
        <p:sp>
          <p:nvSpPr>
            <p:cNvPr id="9" name="Rectangle 8">
              <a:extLst>
                <a:ext uri="{FF2B5EF4-FFF2-40B4-BE49-F238E27FC236}">
                  <a16:creationId xmlns:a16="http://schemas.microsoft.com/office/drawing/2014/main" id="{BFCFC0C5-70F2-1049-BD2D-95465B95F48F}"/>
                </a:ext>
              </a:extLst>
            </p:cNvPr>
            <p:cNvSpPr/>
            <p:nvPr/>
          </p:nvSpPr>
          <p:spPr>
            <a:xfrm>
              <a:off x="12551569" y="655731"/>
              <a:ext cx="342900" cy="342900"/>
            </a:xfrm>
            <a:prstGeom prst="rect">
              <a:avLst/>
            </a:prstGeom>
            <a:solidFill>
              <a:srgbClr val="55C2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10" name="TextBox 9">
              <a:extLst>
                <a:ext uri="{FF2B5EF4-FFF2-40B4-BE49-F238E27FC236}">
                  <a16:creationId xmlns:a16="http://schemas.microsoft.com/office/drawing/2014/main" id="{6940750D-0B02-A943-B174-F41FA166244E}"/>
                </a:ext>
              </a:extLst>
            </p:cNvPr>
            <p:cNvSpPr txBox="1"/>
            <p:nvPr/>
          </p:nvSpPr>
          <p:spPr>
            <a:xfrm>
              <a:off x="12395200" y="968149"/>
              <a:ext cx="650240" cy="338554"/>
            </a:xfrm>
            <a:prstGeom prst="rect">
              <a:avLst/>
            </a:prstGeom>
            <a:noFill/>
          </p:spPr>
          <p:txBody>
            <a:bodyPr wrap="square" rtlCol="0">
              <a:spAutoFit/>
            </a:bodyPr>
            <a:lstStyle/>
            <a:p>
              <a:pPr algn="ctr"/>
              <a:r>
                <a:rPr lang="en-US" sz="800" dirty="0"/>
                <a:t>R85 G194 B182</a:t>
              </a:r>
            </a:p>
          </p:txBody>
        </p:sp>
        <p:sp>
          <p:nvSpPr>
            <p:cNvPr id="12" name="Rectangle 11">
              <a:extLst>
                <a:ext uri="{FF2B5EF4-FFF2-40B4-BE49-F238E27FC236}">
                  <a16:creationId xmlns:a16="http://schemas.microsoft.com/office/drawing/2014/main" id="{152251B4-4F1E-3E42-A18F-F7E3F01BBE03}"/>
                </a:ext>
              </a:extLst>
            </p:cNvPr>
            <p:cNvSpPr/>
            <p:nvPr/>
          </p:nvSpPr>
          <p:spPr>
            <a:xfrm>
              <a:off x="13106781" y="655731"/>
              <a:ext cx="342900" cy="342900"/>
            </a:xfrm>
            <a:prstGeom prst="rect">
              <a:avLst/>
            </a:prstGeom>
            <a:solidFill>
              <a:srgbClr val="00B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13" name="Rectangle 12">
              <a:extLst>
                <a:ext uri="{FF2B5EF4-FFF2-40B4-BE49-F238E27FC236}">
                  <a16:creationId xmlns:a16="http://schemas.microsoft.com/office/drawing/2014/main" id="{CDB41AFC-5E2E-FB41-8332-099B617B7037}"/>
                </a:ext>
              </a:extLst>
            </p:cNvPr>
            <p:cNvSpPr/>
            <p:nvPr/>
          </p:nvSpPr>
          <p:spPr>
            <a:xfrm>
              <a:off x="12551569" y="1319995"/>
              <a:ext cx="342900" cy="342900"/>
            </a:xfrm>
            <a:prstGeom prst="rect">
              <a:avLst/>
            </a:prstGeom>
            <a:solidFill>
              <a:srgbClr val="4681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14" name="Rectangle 13">
              <a:extLst>
                <a:ext uri="{FF2B5EF4-FFF2-40B4-BE49-F238E27FC236}">
                  <a16:creationId xmlns:a16="http://schemas.microsoft.com/office/drawing/2014/main" id="{62A1A489-F4B6-1240-A0D4-69CC467AA692}"/>
                </a:ext>
              </a:extLst>
            </p:cNvPr>
            <p:cNvSpPr/>
            <p:nvPr/>
          </p:nvSpPr>
          <p:spPr>
            <a:xfrm>
              <a:off x="13106781" y="1319995"/>
              <a:ext cx="342900" cy="342900"/>
            </a:xfrm>
            <a:prstGeom prst="rect">
              <a:avLst/>
            </a:prstGeom>
            <a:solidFill>
              <a:srgbClr val="4E8A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15" name="Rectangle 14">
              <a:extLst>
                <a:ext uri="{FF2B5EF4-FFF2-40B4-BE49-F238E27FC236}">
                  <a16:creationId xmlns:a16="http://schemas.microsoft.com/office/drawing/2014/main" id="{1AEFEAFF-1DEA-744E-9032-FEF6F77BFC16}"/>
                </a:ext>
              </a:extLst>
            </p:cNvPr>
            <p:cNvSpPr/>
            <p:nvPr/>
          </p:nvSpPr>
          <p:spPr>
            <a:xfrm>
              <a:off x="12551569" y="1975726"/>
              <a:ext cx="342900" cy="342900"/>
            </a:xfrm>
            <a:prstGeom prst="rect">
              <a:avLst/>
            </a:prstGeom>
            <a:solidFill>
              <a:srgbClr val="1F3D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16" name="Rectangle 15">
              <a:extLst>
                <a:ext uri="{FF2B5EF4-FFF2-40B4-BE49-F238E27FC236}">
                  <a16:creationId xmlns:a16="http://schemas.microsoft.com/office/drawing/2014/main" id="{4AB3305B-D83A-9D45-800C-C35A84CDC69D}"/>
                </a:ext>
              </a:extLst>
            </p:cNvPr>
            <p:cNvSpPr/>
            <p:nvPr/>
          </p:nvSpPr>
          <p:spPr>
            <a:xfrm>
              <a:off x="13106781" y="1975726"/>
              <a:ext cx="342900" cy="342900"/>
            </a:xfrm>
            <a:prstGeom prst="rect">
              <a:avLst/>
            </a:prstGeom>
            <a:solidFill>
              <a:srgbClr val="E03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17" name="Rectangle 16">
              <a:extLst>
                <a:ext uri="{FF2B5EF4-FFF2-40B4-BE49-F238E27FC236}">
                  <a16:creationId xmlns:a16="http://schemas.microsoft.com/office/drawing/2014/main" id="{EA0E4545-16DC-FD49-A962-28B73BCDC18F}"/>
                </a:ext>
              </a:extLst>
            </p:cNvPr>
            <p:cNvSpPr/>
            <p:nvPr/>
          </p:nvSpPr>
          <p:spPr>
            <a:xfrm>
              <a:off x="12551569" y="2619379"/>
              <a:ext cx="342900" cy="342900"/>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18" name="Rectangle 17">
              <a:extLst>
                <a:ext uri="{FF2B5EF4-FFF2-40B4-BE49-F238E27FC236}">
                  <a16:creationId xmlns:a16="http://schemas.microsoft.com/office/drawing/2014/main" id="{60FE0BC3-87EC-4A43-A58F-D968DA3B56E7}"/>
                </a:ext>
              </a:extLst>
            </p:cNvPr>
            <p:cNvSpPr/>
            <p:nvPr/>
          </p:nvSpPr>
          <p:spPr>
            <a:xfrm>
              <a:off x="13106781" y="2619379"/>
              <a:ext cx="342900" cy="342900"/>
            </a:xfrm>
            <a:prstGeom prst="rect">
              <a:avLst/>
            </a:prstGeom>
            <a:solidFill>
              <a:srgbClr val="FAB8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19" name="Rectangle 18">
              <a:extLst>
                <a:ext uri="{FF2B5EF4-FFF2-40B4-BE49-F238E27FC236}">
                  <a16:creationId xmlns:a16="http://schemas.microsoft.com/office/drawing/2014/main" id="{01CB649A-C0EC-A54F-B911-CA0D610BE5BA}"/>
                </a:ext>
              </a:extLst>
            </p:cNvPr>
            <p:cNvSpPr/>
            <p:nvPr/>
          </p:nvSpPr>
          <p:spPr>
            <a:xfrm>
              <a:off x="12551569" y="3275110"/>
              <a:ext cx="342900" cy="342900"/>
            </a:xfrm>
            <a:prstGeom prst="rect">
              <a:avLst/>
            </a:prstGeom>
            <a:solidFill>
              <a:srgbClr val="FFE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20" name="Rectangle 19">
              <a:extLst>
                <a:ext uri="{FF2B5EF4-FFF2-40B4-BE49-F238E27FC236}">
                  <a16:creationId xmlns:a16="http://schemas.microsoft.com/office/drawing/2014/main" id="{0F43030B-7E73-AF4B-B22F-D075F95E28B5}"/>
                </a:ext>
              </a:extLst>
            </p:cNvPr>
            <p:cNvSpPr/>
            <p:nvPr/>
          </p:nvSpPr>
          <p:spPr>
            <a:xfrm>
              <a:off x="13106781" y="3275110"/>
              <a:ext cx="342900" cy="342900"/>
            </a:xfrm>
            <a:prstGeom prst="rect">
              <a:avLst/>
            </a:prstGeom>
            <a:solidFill>
              <a:srgbClr val="96C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21" name="Rectangle 20">
              <a:extLst>
                <a:ext uri="{FF2B5EF4-FFF2-40B4-BE49-F238E27FC236}">
                  <a16:creationId xmlns:a16="http://schemas.microsoft.com/office/drawing/2014/main" id="{0E8770BD-BB31-9142-AE00-C091DDA61C1E}"/>
                </a:ext>
              </a:extLst>
            </p:cNvPr>
            <p:cNvSpPr/>
            <p:nvPr/>
          </p:nvSpPr>
          <p:spPr>
            <a:xfrm>
              <a:off x="12551569" y="3939374"/>
              <a:ext cx="342900" cy="342900"/>
            </a:xfrm>
            <a:prstGeom prst="rect">
              <a:avLst/>
            </a:prstGeom>
            <a:solidFill>
              <a:srgbClr val="DAD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22" name="Rectangle 21">
              <a:extLst>
                <a:ext uri="{FF2B5EF4-FFF2-40B4-BE49-F238E27FC236}">
                  <a16:creationId xmlns:a16="http://schemas.microsoft.com/office/drawing/2014/main" id="{19071522-870D-4644-9FF6-EAB920978506}"/>
                </a:ext>
              </a:extLst>
            </p:cNvPr>
            <p:cNvSpPr/>
            <p:nvPr/>
          </p:nvSpPr>
          <p:spPr>
            <a:xfrm>
              <a:off x="13106781" y="3939374"/>
              <a:ext cx="342900" cy="342900"/>
            </a:xfrm>
            <a:prstGeom prst="rect">
              <a:avLst/>
            </a:prstGeom>
            <a:solidFill>
              <a:srgbClr val="A69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23" name="Rectangle 22">
              <a:extLst>
                <a:ext uri="{FF2B5EF4-FFF2-40B4-BE49-F238E27FC236}">
                  <a16:creationId xmlns:a16="http://schemas.microsoft.com/office/drawing/2014/main" id="{BDFE5C39-940E-3849-A4A8-A89D076D4FB1}"/>
                </a:ext>
              </a:extLst>
            </p:cNvPr>
            <p:cNvSpPr/>
            <p:nvPr/>
          </p:nvSpPr>
          <p:spPr>
            <a:xfrm>
              <a:off x="12551569" y="4595105"/>
              <a:ext cx="342900" cy="342900"/>
            </a:xfrm>
            <a:prstGeom prst="rect">
              <a:avLst/>
            </a:prstGeom>
            <a:solidFill>
              <a:srgbClr val="6E62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24" name="Rectangle 23">
              <a:extLst>
                <a:ext uri="{FF2B5EF4-FFF2-40B4-BE49-F238E27FC236}">
                  <a16:creationId xmlns:a16="http://schemas.microsoft.com/office/drawing/2014/main" id="{E8B12C67-FDA9-FA4B-AF47-F6E48EAAEDC5}"/>
                </a:ext>
              </a:extLst>
            </p:cNvPr>
            <p:cNvSpPr/>
            <p:nvPr/>
          </p:nvSpPr>
          <p:spPr>
            <a:xfrm>
              <a:off x="13106781" y="4595105"/>
              <a:ext cx="342900" cy="342900"/>
            </a:xfrm>
            <a:prstGeom prst="rect">
              <a:avLst/>
            </a:prstGeom>
            <a:solidFill>
              <a:srgbClr val="53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25" name="TextBox 24">
              <a:extLst>
                <a:ext uri="{FF2B5EF4-FFF2-40B4-BE49-F238E27FC236}">
                  <a16:creationId xmlns:a16="http://schemas.microsoft.com/office/drawing/2014/main" id="{E1078742-EDB2-0F42-9343-A7F200F6163F}"/>
                </a:ext>
              </a:extLst>
            </p:cNvPr>
            <p:cNvSpPr txBox="1"/>
            <p:nvPr userDrawn="1"/>
          </p:nvSpPr>
          <p:spPr>
            <a:xfrm>
              <a:off x="12977400" y="968149"/>
              <a:ext cx="629920" cy="338554"/>
            </a:xfrm>
            <a:prstGeom prst="rect">
              <a:avLst/>
            </a:prstGeom>
            <a:noFill/>
          </p:spPr>
          <p:txBody>
            <a:bodyPr wrap="square" rtlCol="0">
              <a:spAutoFit/>
            </a:bodyPr>
            <a:lstStyle/>
            <a:p>
              <a:pPr algn="ctr"/>
              <a:r>
                <a:rPr lang="en-US" sz="800" dirty="0"/>
                <a:t>R0 G177 B217</a:t>
              </a:r>
            </a:p>
          </p:txBody>
        </p:sp>
        <p:sp>
          <p:nvSpPr>
            <p:cNvPr id="26" name="TextBox 25">
              <a:extLst>
                <a:ext uri="{FF2B5EF4-FFF2-40B4-BE49-F238E27FC236}">
                  <a16:creationId xmlns:a16="http://schemas.microsoft.com/office/drawing/2014/main" id="{B2471B0D-BA95-574E-B3D1-644561F49C9B}"/>
                </a:ext>
              </a:extLst>
            </p:cNvPr>
            <p:cNvSpPr txBox="1"/>
            <p:nvPr userDrawn="1"/>
          </p:nvSpPr>
          <p:spPr>
            <a:xfrm>
              <a:off x="12364720" y="1628800"/>
              <a:ext cx="680720" cy="338554"/>
            </a:xfrm>
            <a:prstGeom prst="rect">
              <a:avLst/>
            </a:prstGeom>
            <a:noFill/>
          </p:spPr>
          <p:txBody>
            <a:bodyPr wrap="square" rtlCol="0">
              <a:spAutoFit/>
            </a:bodyPr>
            <a:lstStyle/>
            <a:p>
              <a:pPr algn="ctr"/>
              <a:r>
                <a:rPr lang="en-US" sz="800" dirty="0"/>
                <a:t>R70 G129 B194</a:t>
              </a:r>
            </a:p>
          </p:txBody>
        </p:sp>
        <p:sp>
          <p:nvSpPr>
            <p:cNvPr id="27" name="TextBox 26">
              <a:extLst>
                <a:ext uri="{FF2B5EF4-FFF2-40B4-BE49-F238E27FC236}">
                  <a16:creationId xmlns:a16="http://schemas.microsoft.com/office/drawing/2014/main" id="{58145B38-1DD1-8245-80F5-0F6947DB1DC6}"/>
                </a:ext>
              </a:extLst>
            </p:cNvPr>
            <p:cNvSpPr txBox="1"/>
            <p:nvPr userDrawn="1"/>
          </p:nvSpPr>
          <p:spPr>
            <a:xfrm>
              <a:off x="12946920" y="1628800"/>
              <a:ext cx="667480" cy="338554"/>
            </a:xfrm>
            <a:prstGeom prst="rect">
              <a:avLst/>
            </a:prstGeom>
            <a:noFill/>
          </p:spPr>
          <p:txBody>
            <a:bodyPr wrap="square" rtlCol="0">
              <a:spAutoFit/>
            </a:bodyPr>
            <a:lstStyle/>
            <a:p>
              <a:pPr algn="ctr"/>
              <a:r>
                <a:rPr lang="en-US" sz="800" dirty="0"/>
                <a:t>R78 G138 B156</a:t>
              </a:r>
            </a:p>
          </p:txBody>
        </p:sp>
        <p:sp>
          <p:nvSpPr>
            <p:cNvPr id="28" name="TextBox 27">
              <a:extLst>
                <a:ext uri="{FF2B5EF4-FFF2-40B4-BE49-F238E27FC236}">
                  <a16:creationId xmlns:a16="http://schemas.microsoft.com/office/drawing/2014/main" id="{1742488C-0836-C643-9149-09EA326F71AD}"/>
                </a:ext>
              </a:extLst>
            </p:cNvPr>
            <p:cNvSpPr txBox="1"/>
            <p:nvPr userDrawn="1"/>
          </p:nvSpPr>
          <p:spPr>
            <a:xfrm>
              <a:off x="12415520" y="2276872"/>
              <a:ext cx="629920" cy="338554"/>
            </a:xfrm>
            <a:prstGeom prst="rect">
              <a:avLst/>
            </a:prstGeom>
            <a:noFill/>
          </p:spPr>
          <p:txBody>
            <a:bodyPr wrap="square" rtlCol="0">
              <a:spAutoFit/>
            </a:bodyPr>
            <a:lstStyle/>
            <a:p>
              <a:pPr algn="ctr"/>
              <a:r>
                <a:rPr lang="en-US" sz="800" dirty="0"/>
                <a:t>R31 G61 B149</a:t>
              </a:r>
            </a:p>
          </p:txBody>
        </p:sp>
        <p:sp>
          <p:nvSpPr>
            <p:cNvPr id="29" name="TextBox 28">
              <a:extLst>
                <a:ext uri="{FF2B5EF4-FFF2-40B4-BE49-F238E27FC236}">
                  <a16:creationId xmlns:a16="http://schemas.microsoft.com/office/drawing/2014/main" id="{6E3F54C5-2A42-D642-8EC5-5E2965FABD6B}"/>
                </a:ext>
              </a:extLst>
            </p:cNvPr>
            <p:cNvSpPr txBox="1"/>
            <p:nvPr userDrawn="1"/>
          </p:nvSpPr>
          <p:spPr>
            <a:xfrm>
              <a:off x="12964160" y="2276872"/>
              <a:ext cx="663480" cy="338554"/>
            </a:xfrm>
            <a:prstGeom prst="rect">
              <a:avLst/>
            </a:prstGeom>
            <a:noFill/>
          </p:spPr>
          <p:txBody>
            <a:bodyPr wrap="square" rtlCol="0">
              <a:spAutoFit/>
            </a:bodyPr>
            <a:lstStyle/>
            <a:p>
              <a:pPr algn="ctr"/>
              <a:r>
                <a:rPr lang="en-US" sz="800" dirty="0"/>
                <a:t>R224 G62 B82</a:t>
              </a:r>
            </a:p>
          </p:txBody>
        </p:sp>
        <p:sp>
          <p:nvSpPr>
            <p:cNvPr id="30" name="TextBox 29">
              <a:extLst>
                <a:ext uri="{FF2B5EF4-FFF2-40B4-BE49-F238E27FC236}">
                  <a16:creationId xmlns:a16="http://schemas.microsoft.com/office/drawing/2014/main" id="{D9680BC1-2A23-FC4F-8BFF-1CE573887196}"/>
                </a:ext>
              </a:extLst>
            </p:cNvPr>
            <p:cNvSpPr txBox="1"/>
            <p:nvPr userDrawn="1"/>
          </p:nvSpPr>
          <p:spPr>
            <a:xfrm>
              <a:off x="12415520" y="2924944"/>
              <a:ext cx="629920" cy="338554"/>
            </a:xfrm>
            <a:prstGeom prst="rect">
              <a:avLst/>
            </a:prstGeom>
            <a:noFill/>
          </p:spPr>
          <p:txBody>
            <a:bodyPr wrap="square" rtlCol="0">
              <a:spAutoFit/>
            </a:bodyPr>
            <a:lstStyle/>
            <a:p>
              <a:pPr algn="ctr"/>
              <a:r>
                <a:rPr lang="en-US" sz="800" dirty="0"/>
                <a:t>R237 G139 B0</a:t>
              </a:r>
            </a:p>
          </p:txBody>
        </p:sp>
        <p:sp>
          <p:nvSpPr>
            <p:cNvPr id="31" name="TextBox 30">
              <a:extLst>
                <a:ext uri="{FF2B5EF4-FFF2-40B4-BE49-F238E27FC236}">
                  <a16:creationId xmlns:a16="http://schemas.microsoft.com/office/drawing/2014/main" id="{C8EA44BE-955A-B344-A795-71E990CE1B2C}"/>
                </a:ext>
              </a:extLst>
            </p:cNvPr>
            <p:cNvSpPr txBox="1"/>
            <p:nvPr userDrawn="1"/>
          </p:nvSpPr>
          <p:spPr>
            <a:xfrm>
              <a:off x="12946920" y="2924944"/>
              <a:ext cx="697960" cy="338554"/>
            </a:xfrm>
            <a:prstGeom prst="rect">
              <a:avLst/>
            </a:prstGeom>
            <a:noFill/>
          </p:spPr>
          <p:txBody>
            <a:bodyPr wrap="square" rtlCol="0">
              <a:spAutoFit/>
            </a:bodyPr>
            <a:lstStyle/>
            <a:p>
              <a:pPr algn="ctr"/>
              <a:r>
                <a:rPr lang="en-US" sz="800" dirty="0"/>
                <a:t>R250 G184 B18</a:t>
              </a:r>
            </a:p>
          </p:txBody>
        </p:sp>
        <p:sp>
          <p:nvSpPr>
            <p:cNvPr id="32" name="TextBox 31">
              <a:extLst>
                <a:ext uri="{FF2B5EF4-FFF2-40B4-BE49-F238E27FC236}">
                  <a16:creationId xmlns:a16="http://schemas.microsoft.com/office/drawing/2014/main" id="{DFEE208C-1ACA-5F43-863E-7537F32C4652}"/>
                </a:ext>
              </a:extLst>
            </p:cNvPr>
            <p:cNvSpPr txBox="1"/>
            <p:nvPr userDrawn="1"/>
          </p:nvSpPr>
          <p:spPr>
            <a:xfrm>
              <a:off x="12364720" y="3583176"/>
              <a:ext cx="711200" cy="338554"/>
            </a:xfrm>
            <a:prstGeom prst="rect">
              <a:avLst/>
            </a:prstGeom>
            <a:noFill/>
          </p:spPr>
          <p:txBody>
            <a:bodyPr wrap="square" rtlCol="0">
              <a:spAutoFit/>
            </a:bodyPr>
            <a:lstStyle/>
            <a:p>
              <a:pPr algn="ctr"/>
              <a:r>
                <a:rPr lang="en-US" sz="800" dirty="0"/>
                <a:t>R255 G233 B117</a:t>
              </a:r>
            </a:p>
          </p:txBody>
        </p:sp>
        <p:sp>
          <p:nvSpPr>
            <p:cNvPr id="33" name="TextBox 32">
              <a:extLst>
                <a:ext uri="{FF2B5EF4-FFF2-40B4-BE49-F238E27FC236}">
                  <a16:creationId xmlns:a16="http://schemas.microsoft.com/office/drawing/2014/main" id="{C8EBD215-D75F-884C-A7B8-6B1E8C670C7B}"/>
                </a:ext>
              </a:extLst>
            </p:cNvPr>
            <p:cNvSpPr txBox="1"/>
            <p:nvPr userDrawn="1"/>
          </p:nvSpPr>
          <p:spPr>
            <a:xfrm>
              <a:off x="12957080" y="3583176"/>
              <a:ext cx="687800" cy="338554"/>
            </a:xfrm>
            <a:prstGeom prst="rect">
              <a:avLst/>
            </a:prstGeom>
            <a:noFill/>
          </p:spPr>
          <p:txBody>
            <a:bodyPr wrap="square" rtlCol="0">
              <a:spAutoFit/>
            </a:bodyPr>
            <a:lstStyle/>
            <a:p>
              <a:pPr algn="ctr"/>
              <a:r>
                <a:rPr lang="en-US" sz="800" dirty="0"/>
                <a:t>R150 G201 B25</a:t>
              </a:r>
            </a:p>
          </p:txBody>
        </p:sp>
        <p:sp>
          <p:nvSpPr>
            <p:cNvPr id="34" name="TextBox 33">
              <a:extLst>
                <a:ext uri="{FF2B5EF4-FFF2-40B4-BE49-F238E27FC236}">
                  <a16:creationId xmlns:a16="http://schemas.microsoft.com/office/drawing/2014/main" id="{151563B9-E97C-2E46-8F5B-F851440346F9}"/>
                </a:ext>
              </a:extLst>
            </p:cNvPr>
            <p:cNvSpPr txBox="1"/>
            <p:nvPr userDrawn="1"/>
          </p:nvSpPr>
          <p:spPr>
            <a:xfrm>
              <a:off x="12374880" y="4262616"/>
              <a:ext cx="711200" cy="338554"/>
            </a:xfrm>
            <a:prstGeom prst="rect">
              <a:avLst/>
            </a:prstGeom>
            <a:noFill/>
          </p:spPr>
          <p:txBody>
            <a:bodyPr wrap="square" rtlCol="0">
              <a:spAutoFit/>
            </a:bodyPr>
            <a:lstStyle/>
            <a:p>
              <a:pPr algn="ctr"/>
              <a:r>
                <a:rPr lang="en-US" sz="800" dirty="0"/>
                <a:t>R218 G213 B205</a:t>
              </a:r>
            </a:p>
          </p:txBody>
        </p:sp>
        <p:sp>
          <p:nvSpPr>
            <p:cNvPr id="35" name="TextBox 34">
              <a:extLst>
                <a:ext uri="{FF2B5EF4-FFF2-40B4-BE49-F238E27FC236}">
                  <a16:creationId xmlns:a16="http://schemas.microsoft.com/office/drawing/2014/main" id="{71DA10FD-9C32-E24E-865C-891CFA21EC2C}"/>
                </a:ext>
              </a:extLst>
            </p:cNvPr>
            <p:cNvSpPr txBox="1"/>
            <p:nvPr userDrawn="1"/>
          </p:nvSpPr>
          <p:spPr>
            <a:xfrm>
              <a:off x="12943840" y="4262616"/>
              <a:ext cx="704120" cy="338554"/>
            </a:xfrm>
            <a:prstGeom prst="rect">
              <a:avLst/>
            </a:prstGeom>
            <a:noFill/>
          </p:spPr>
          <p:txBody>
            <a:bodyPr wrap="square" rtlCol="0">
              <a:spAutoFit/>
            </a:bodyPr>
            <a:lstStyle/>
            <a:p>
              <a:pPr algn="ctr"/>
              <a:r>
                <a:rPr lang="en-US" sz="800" dirty="0"/>
                <a:t>R166 G159 B136</a:t>
              </a:r>
            </a:p>
          </p:txBody>
        </p:sp>
        <p:sp>
          <p:nvSpPr>
            <p:cNvPr id="36" name="TextBox 35">
              <a:extLst>
                <a:ext uri="{FF2B5EF4-FFF2-40B4-BE49-F238E27FC236}">
                  <a16:creationId xmlns:a16="http://schemas.microsoft.com/office/drawing/2014/main" id="{EEB7A0EF-6FB8-564A-A15E-B7CB725B4E62}"/>
                </a:ext>
              </a:extLst>
            </p:cNvPr>
            <p:cNvSpPr txBox="1"/>
            <p:nvPr userDrawn="1"/>
          </p:nvSpPr>
          <p:spPr>
            <a:xfrm>
              <a:off x="12415520" y="4920848"/>
              <a:ext cx="629920" cy="338554"/>
            </a:xfrm>
            <a:prstGeom prst="rect">
              <a:avLst/>
            </a:prstGeom>
            <a:noFill/>
          </p:spPr>
          <p:txBody>
            <a:bodyPr wrap="square" rtlCol="0">
              <a:spAutoFit/>
            </a:bodyPr>
            <a:lstStyle/>
            <a:p>
              <a:pPr algn="ctr"/>
              <a:r>
                <a:rPr lang="en-US" sz="800" dirty="0"/>
                <a:t>R110 G98 B89</a:t>
              </a:r>
            </a:p>
          </p:txBody>
        </p:sp>
        <p:sp>
          <p:nvSpPr>
            <p:cNvPr id="37" name="TextBox 36">
              <a:extLst>
                <a:ext uri="{FF2B5EF4-FFF2-40B4-BE49-F238E27FC236}">
                  <a16:creationId xmlns:a16="http://schemas.microsoft.com/office/drawing/2014/main" id="{86C41F13-C55A-2B49-AB8F-8D9C722ECCC5}"/>
                </a:ext>
              </a:extLst>
            </p:cNvPr>
            <p:cNvSpPr txBox="1"/>
            <p:nvPr userDrawn="1"/>
          </p:nvSpPr>
          <p:spPr>
            <a:xfrm>
              <a:off x="12977400" y="4920848"/>
              <a:ext cx="629920" cy="338554"/>
            </a:xfrm>
            <a:prstGeom prst="rect">
              <a:avLst/>
            </a:prstGeom>
            <a:noFill/>
          </p:spPr>
          <p:txBody>
            <a:bodyPr wrap="square" rtlCol="0">
              <a:spAutoFit/>
            </a:bodyPr>
            <a:lstStyle/>
            <a:p>
              <a:pPr algn="ctr"/>
              <a:r>
                <a:rPr lang="en-US" sz="800" dirty="0"/>
                <a:t>R83 G86 B90</a:t>
              </a:r>
            </a:p>
          </p:txBody>
        </p:sp>
      </p:grpSp>
    </p:spTree>
    <p:extLst>
      <p:ext uri="{BB962C8B-B14F-4D97-AF65-F5344CB8AC3E}">
        <p14:creationId xmlns:p14="http://schemas.microsoft.com/office/powerpoint/2010/main" val="2416272217"/>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Lst>
  <p:hf hdr="0" ftr="0" dt="0"/>
  <p:txStyles>
    <p:titleStyle>
      <a:lvl1pPr algn="l" defTabSz="914377"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10/18/2021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7">
            <a:extLst>
              <a:ext uri="{FF2B5EF4-FFF2-40B4-BE49-F238E27FC236}">
                <a16:creationId xmlns:a16="http://schemas.microsoft.com/office/drawing/2014/main" id="{C4411112-EB2E-304B-997D-81D8C97F9040}"/>
              </a:ext>
            </a:extLst>
          </p:cNvPr>
          <p:cNvSpPr/>
          <p:nvPr userDrawn="1"/>
        </p:nvSpPr>
        <p:spPr>
          <a:xfrm>
            <a:off x="1" y="1193537"/>
            <a:ext cx="6926755" cy="5763319"/>
          </a:xfrm>
          <a:custGeom>
            <a:avLst/>
            <a:gdLst>
              <a:gd name="connsiteX0" fmla="*/ 0 w 5684108"/>
              <a:gd name="connsiteY0" fmla="*/ 0 h 5399903"/>
              <a:gd name="connsiteX1" fmla="*/ 5684108 w 5684108"/>
              <a:gd name="connsiteY1" fmla="*/ 0 h 5399903"/>
              <a:gd name="connsiteX2" fmla="*/ 5684108 w 5684108"/>
              <a:gd name="connsiteY2" fmla="*/ 5399903 h 5399903"/>
              <a:gd name="connsiteX3" fmla="*/ 0 w 5684108"/>
              <a:gd name="connsiteY3" fmla="*/ 5399903 h 5399903"/>
              <a:gd name="connsiteX4" fmla="*/ 0 w 5684108"/>
              <a:gd name="connsiteY4" fmla="*/ 0 h 5399903"/>
              <a:gd name="connsiteX0" fmla="*/ 0 w 6891585"/>
              <a:gd name="connsiteY0" fmla="*/ 363415 h 5763318"/>
              <a:gd name="connsiteX1" fmla="*/ 6891585 w 6891585"/>
              <a:gd name="connsiteY1" fmla="*/ 0 h 5763318"/>
              <a:gd name="connsiteX2" fmla="*/ 5684108 w 6891585"/>
              <a:gd name="connsiteY2" fmla="*/ 5763318 h 5763318"/>
              <a:gd name="connsiteX3" fmla="*/ 0 w 6891585"/>
              <a:gd name="connsiteY3" fmla="*/ 5763318 h 5763318"/>
              <a:gd name="connsiteX4" fmla="*/ 0 w 6891585"/>
              <a:gd name="connsiteY4" fmla="*/ 363415 h 5763318"/>
              <a:gd name="connsiteX0" fmla="*/ 0 w 6891585"/>
              <a:gd name="connsiteY0" fmla="*/ 257907 h 5763318"/>
              <a:gd name="connsiteX1" fmla="*/ 6891585 w 6891585"/>
              <a:gd name="connsiteY1" fmla="*/ 0 h 5763318"/>
              <a:gd name="connsiteX2" fmla="*/ 5684108 w 6891585"/>
              <a:gd name="connsiteY2" fmla="*/ 5763318 h 5763318"/>
              <a:gd name="connsiteX3" fmla="*/ 0 w 6891585"/>
              <a:gd name="connsiteY3" fmla="*/ 5763318 h 5763318"/>
              <a:gd name="connsiteX4" fmla="*/ 0 w 6891585"/>
              <a:gd name="connsiteY4" fmla="*/ 257907 h 5763318"/>
              <a:gd name="connsiteX0" fmla="*/ 0 w 6926754"/>
              <a:gd name="connsiteY0" fmla="*/ 257907 h 5763318"/>
              <a:gd name="connsiteX1" fmla="*/ 6926754 w 6926754"/>
              <a:gd name="connsiteY1" fmla="*/ 0 h 5763318"/>
              <a:gd name="connsiteX2" fmla="*/ 5684108 w 6926754"/>
              <a:gd name="connsiteY2" fmla="*/ 5763318 h 5763318"/>
              <a:gd name="connsiteX3" fmla="*/ 0 w 6926754"/>
              <a:gd name="connsiteY3" fmla="*/ 5763318 h 5763318"/>
              <a:gd name="connsiteX4" fmla="*/ 0 w 6926754"/>
              <a:gd name="connsiteY4" fmla="*/ 257907 h 5763318"/>
              <a:gd name="connsiteX0" fmla="*/ 0 w 6926754"/>
              <a:gd name="connsiteY0" fmla="*/ 236391 h 5763318"/>
              <a:gd name="connsiteX1" fmla="*/ 6926754 w 6926754"/>
              <a:gd name="connsiteY1" fmla="*/ 0 h 5763318"/>
              <a:gd name="connsiteX2" fmla="*/ 5684108 w 6926754"/>
              <a:gd name="connsiteY2" fmla="*/ 5763318 h 5763318"/>
              <a:gd name="connsiteX3" fmla="*/ 0 w 6926754"/>
              <a:gd name="connsiteY3" fmla="*/ 5763318 h 5763318"/>
              <a:gd name="connsiteX4" fmla="*/ 0 w 6926754"/>
              <a:gd name="connsiteY4" fmla="*/ 236391 h 5763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6754" h="5763318">
                <a:moveTo>
                  <a:pt x="0" y="236391"/>
                </a:moveTo>
                <a:lnTo>
                  <a:pt x="6926754" y="0"/>
                </a:lnTo>
                <a:lnTo>
                  <a:pt x="5684108" y="5763318"/>
                </a:lnTo>
                <a:lnTo>
                  <a:pt x="0" y="5763318"/>
                </a:lnTo>
                <a:lnTo>
                  <a:pt x="0" y="236391"/>
                </a:lnTo>
                <a:close/>
              </a:path>
            </a:pathLst>
          </a:custGeom>
          <a:gradFill flip="none" rotWithShape="1">
            <a:gsLst>
              <a:gs pos="100000">
                <a:srgbClr val="00B1D9">
                  <a:alpha val="70196"/>
                </a:srgbClr>
              </a:gs>
              <a:gs pos="60000">
                <a:srgbClr val="5C61AC"/>
              </a:gs>
              <a:gs pos="0">
                <a:srgbClr val="2C2D8B"/>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pic>
        <p:nvPicPr>
          <p:cNvPr id="8" name="Picture 7" descr="Text&#10;&#10;Description automatically generated with medium confidence">
            <a:extLst>
              <a:ext uri="{FF2B5EF4-FFF2-40B4-BE49-F238E27FC236}">
                <a16:creationId xmlns:a16="http://schemas.microsoft.com/office/drawing/2014/main" id="{90159911-4DFA-D944-9F12-2FCEEBB653F3}"/>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2960336" cy="1383957"/>
          </a:xfrm>
          <a:prstGeom prst="rect">
            <a:avLst/>
          </a:prstGeom>
        </p:spPr>
      </p:pic>
      <p:grpSp>
        <p:nvGrpSpPr>
          <p:cNvPr id="9" name="Group 8">
            <a:extLst>
              <a:ext uri="{FF2B5EF4-FFF2-40B4-BE49-F238E27FC236}">
                <a16:creationId xmlns:a16="http://schemas.microsoft.com/office/drawing/2014/main" id="{7A726DEA-AE43-1343-BF86-AC705CE73C92}"/>
              </a:ext>
            </a:extLst>
          </p:cNvPr>
          <p:cNvGrpSpPr/>
          <p:nvPr userDrawn="1"/>
        </p:nvGrpSpPr>
        <p:grpSpPr>
          <a:xfrm>
            <a:off x="12364720" y="0"/>
            <a:ext cx="1283240" cy="5259401"/>
            <a:chOff x="12364720" y="0"/>
            <a:chExt cx="1283240" cy="5259402"/>
          </a:xfrm>
        </p:grpSpPr>
        <p:sp>
          <p:nvSpPr>
            <p:cNvPr id="10" name="Rectangle 9">
              <a:extLst>
                <a:ext uri="{FF2B5EF4-FFF2-40B4-BE49-F238E27FC236}">
                  <a16:creationId xmlns:a16="http://schemas.microsoft.com/office/drawing/2014/main" id="{8394D020-6750-D34D-B50A-4CD33240BF61}"/>
                </a:ext>
              </a:extLst>
            </p:cNvPr>
            <p:cNvSpPr/>
            <p:nvPr/>
          </p:nvSpPr>
          <p:spPr>
            <a:xfrm>
              <a:off x="12551569" y="0"/>
              <a:ext cx="342900" cy="342900"/>
            </a:xfrm>
            <a:prstGeom prst="rect">
              <a:avLst/>
            </a:prstGeom>
            <a:solidFill>
              <a:srgbClr val="2C2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11" name="TextBox 10">
              <a:extLst>
                <a:ext uri="{FF2B5EF4-FFF2-40B4-BE49-F238E27FC236}">
                  <a16:creationId xmlns:a16="http://schemas.microsoft.com/office/drawing/2014/main" id="{8B3FA2AE-5E4C-B244-8F46-927169B65F95}"/>
                </a:ext>
              </a:extLst>
            </p:cNvPr>
            <p:cNvSpPr txBox="1"/>
            <p:nvPr/>
          </p:nvSpPr>
          <p:spPr>
            <a:xfrm>
              <a:off x="12415520" y="312417"/>
              <a:ext cx="618491" cy="338554"/>
            </a:xfrm>
            <a:prstGeom prst="rect">
              <a:avLst/>
            </a:prstGeom>
            <a:noFill/>
          </p:spPr>
          <p:txBody>
            <a:bodyPr wrap="square" rtlCol="0">
              <a:spAutoFit/>
            </a:bodyPr>
            <a:lstStyle/>
            <a:p>
              <a:pPr algn="ctr"/>
              <a:r>
                <a:rPr lang="en-US" sz="800" dirty="0"/>
                <a:t>R44 G45 B139</a:t>
              </a:r>
            </a:p>
          </p:txBody>
        </p:sp>
        <p:grpSp>
          <p:nvGrpSpPr>
            <p:cNvPr id="12" name="Group 11">
              <a:extLst>
                <a:ext uri="{FF2B5EF4-FFF2-40B4-BE49-F238E27FC236}">
                  <a16:creationId xmlns:a16="http://schemas.microsoft.com/office/drawing/2014/main" id="{3B01C0C0-A204-9B4F-94F4-0E1DB77874A9}"/>
                </a:ext>
              </a:extLst>
            </p:cNvPr>
            <p:cNvGrpSpPr/>
            <p:nvPr/>
          </p:nvGrpSpPr>
          <p:grpSpPr>
            <a:xfrm>
              <a:off x="12936760" y="0"/>
              <a:ext cx="657320" cy="661132"/>
              <a:chOff x="12472988" y="571501"/>
              <a:chExt cx="657320" cy="661132"/>
            </a:xfrm>
          </p:grpSpPr>
          <p:sp>
            <p:nvSpPr>
              <p:cNvPr id="41" name="Rectangle 40">
                <a:extLst>
                  <a:ext uri="{FF2B5EF4-FFF2-40B4-BE49-F238E27FC236}">
                    <a16:creationId xmlns:a16="http://schemas.microsoft.com/office/drawing/2014/main" id="{79D9560C-ECD6-684A-A1F8-C820DEFFD04C}"/>
                  </a:ext>
                </a:extLst>
              </p:cNvPr>
              <p:cNvSpPr/>
              <p:nvPr/>
            </p:nvSpPr>
            <p:spPr>
              <a:xfrm>
                <a:off x="12622689" y="571501"/>
                <a:ext cx="342900" cy="342900"/>
              </a:xfrm>
              <a:prstGeom prst="rect">
                <a:avLst/>
              </a:prstGeom>
              <a:solidFill>
                <a:srgbClr val="5C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42" name="TextBox 41">
                <a:extLst>
                  <a:ext uri="{FF2B5EF4-FFF2-40B4-BE49-F238E27FC236}">
                    <a16:creationId xmlns:a16="http://schemas.microsoft.com/office/drawing/2014/main" id="{A0E6FF4D-3145-8448-9FB6-1A94F18472EF}"/>
                  </a:ext>
                </a:extLst>
              </p:cNvPr>
              <p:cNvSpPr txBox="1"/>
              <p:nvPr/>
            </p:nvSpPr>
            <p:spPr>
              <a:xfrm>
                <a:off x="12472988" y="894079"/>
                <a:ext cx="657320" cy="338554"/>
              </a:xfrm>
              <a:prstGeom prst="rect">
                <a:avLst/>
              </a:prstGeom>
              <a:noFill/>
            </p:spPr>
            <p:txBody>
              <a:bodyPr wrap="square" rtlCol="0">
                <a:spAutoFit/>
              </a:bodyPr>
              <a:lstStyle/>
              <a:p>
                <a:pPr algn="ctr"/>
                <a:r>
                  <a:rPr lang="en-US" sz="800" dirty="0"/>
                  <a:t>R92 G97 B172</a:t>
                </a:r>
              </a:p>
            </p:txBody>
          </p:sp>
        </p:grpSp>
        <p:sp>
          <p:nvSpPr>
            <p:cNvPr id="13" name="Rectangle 12">
              <a:extLst>
                <a:ext uri="{FF2B5EF4-FFF2-40B4-BE49-F238E27FC236}">
                  <a16:creationId xmlns:a16="http://schemas.microsoft.com/office/drawing/2014/main" id="{38D28B77-B041-9342-B5B2-F770734F0DBD}"/>
                </a:ext>
              </a:extLst>
            </p:cNvPr>
            <p:cNvSpPr/>
            <p:nvPr/>
          </p:nvSpPr>
          <p:spPr>
            <a:xfrm>
              <a:off x="12551569" y="655731"/>
              <a:ext cx="342900" cy="342900"/>
            </a:xfrm>
            <a:prstGeom prst="rect">
              <a:avLst/>
            </a:prstGeom>
            <a:solidFill>
              <a:srgbClr val="55C2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14" name="TextBox 13">
              <a:extLst>
                <a:ext uri="{FF2B5EF4-FFF2-40B4-BE49-F238E27FC236}">
                  <a16:creationId xmlns:a16="http://schemas.microsoft.com/office/drawing/2014/main" id="{634815C9-A570-6443-9D59-999D9ED3251B}"/>
                </a:ext>
              </a:extLst>
            </p:cNvPr>
            <p:cNvSpPr txBox="1"/>
            <p:nvPr/>
          </p:nvSpPr>
          <p:spPr>
            <a:xfrm>
              <a:off x="12395200" y="968149"/>
              <a:ext cx="650240" cy="338554"/>
            </a:xfrm>
            <a:prstGeom prst="rect">
              <a:avLst/>
            </a:prstGeom>
            <a:noFill/>
          </p:spPr>
          <p:txBody>
            <a:bodyPr wrap="square" rtlCol="0">
              <a:spAutoFit/>
            </a:bodyPr>
            <a:lstStyle/>
            <a:p>
              <a:pPr algn="ctr"/>
              <a:r>
                <a:rPr lang="en-US" sz="800" dirty="0"/>
                <a:t>R85 G194 B182</a:t>
              </a:r>
            </a:p>
          </p:txBody>
        </p:sp>
        <p:sp>
          <p:nvSpPr>
            <p:cNvPr id="15" name="Rectangle 14">
              <a:extLst>
                <a:ext uri="{FF2B5EF4-FFF2-40B4-BE49-F238E27FC236}">
                  <a16:creationId xmlns:a16="http://schemas.microsoft.com/office/drawing/2014/main" id="{FA680282-F387-4D4F-8ADC-DE77FD2D4BBB}"/>
                </a:ext>
              </a:extLst>
            </p:cNvPr>
            <p:cNvSpPr/>
            <p:nvPr/>
          </p:nvSpPr>
          <p:spPr>
            <a:xfrm>
              <a:off x="13106781" y="655731"/>
              <a:ext cx="342900" cy="342900"/>
            </a:xfrm>
            <a:prstGeom prst="rect">
              <a:avLst/>
            </a:prstGeom>
            <a:solidFill>
              <a:srgbClr val="00B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16" name="Rectangle 15">
              <a:extLst>
                <a:ext uri="{FF2B5EF4-FFF2-40B4-BE49-F238E27FC236}">
                  <a16:creationId xmlns:a16="http://schemas.microsoft.com/office/drawing/2014/main" id="{4750D700-39EA-BA44-950E-633EB5675B86}"/>
                </a:ext>
              </a:extLst>
            </p:cNvPr>
            <p:cNvSpPr/>
            <p:nvPr/>
          </p:nvSpPr>
          <p:spPr>
            <a:xfrm>
              <a:off x="12551569" y="1319995"/>
              <a:ext cx="342900" cy="342900"/>
            </a:xfrm>
            <a:prstGeom prst="rect">
              <a:avLst/>
            </a:prstGeom>
            <a:solidFill>
              <a:srgbClr val="4681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17" name="Rectangle 16">
              <a:extLst>
                <a:ext uri="{FF2B5EF4-FFF2-40B4-BE49-F238E27FC236}">
                  <a16:creationId xmlns:a16="http://schemas.microsoft.com/office/drawing/2014/main" id="{BF13C736-DEF4-094C-853E-997E2DF8BF48}"/>
                </a:ext>
              </a:extLst>
            </p:cNvPr>
            <p:cNvSpPr/>
            <p:nvPr/>
          </p:nvSpPr>
          <p:spPr>
            <a:xfrm>
              <a:off x="13106781" y="1319995"/>
              <a:ext cx="342900" cy="342900"/>
            </a:xfrm>
            <a:prstGeom prst="rect">
              <a:avLst/>
            </a:prstGeom>
            <a:solidFill>
              <a:srgbClr val="4E8A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18" name="Rectangle 17">
              <a:extLst>
                <a:ext uri="{FF2B5EF4-FFF2-40B4-BE49-F238E27FC236}">
                  <a16:creationId xmlns:a16="http://schemas.microsoft.com/office/drawing/2014/main" id="{C31EFF28-8E75-0B46-A72E-40B6CBD12E60}"/>
                </a:ext>
              </a:extLst>
            </p:cNvPr>
            <p:cNvSpPr/>
            <p:nvPr/>
          </p:nvSpPr>
          <p:spPr>
            <a:xfrm>
              <a:off x="12551569" y="1975726"/>
              <a:ext cx="342900" cy="342900"/>
            </a:xfrm>
            <a:prstGeom prst="rect">
              <a:avLst/>
            </a:prstGeom>
            <a:solidFill>
              <a:srgbClr val="1F3D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19" name="Rectangle 18">
              <a:extLst>
                <a:ext uri="{FF2B5EF4-FFF2-40B4-BE49-F238E27FC236}">
                  <a16:creationId xmlns:a16="http://schemas.microsoft.com/office/drawing/2014/main" id="{1655CCF3-86F3-454C-98E5-8C46CB98528D}"/>
                </a:ext>
              </a:extLst>
            </p:cNvPr>
            <p:cNvSpPr/>
            <p:nvPr/>
          </p:nvSpPr>
          <p:spPr>
            <a:xfrm>
              <a:off x="13106781" y="1975726"/>
              <a:ext cx="342900" cy="342900"/>
            </a:xfrm>
            <a:prstGeom prst="rect">
              <a:avLst/>
            </a:prstGeom>
            <a:solidFill>
              <a:srgbClr val="E03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20" name="Rectangle 19">
              <a:extLst>
                <a:ext uri="{FF2B5EF4-FFF2-40B4-BE49-F238E27FC236}">
                  <a16:creationId xmlns:a16="http://schemas.microsoft.com/office/drawing/2014/main" id="{02779B8B-2887-C147-B7A3-91811110B101}"/>
                </a:ext>
              </a:extLst>
            </p:cNvPr>
            <p:cNvSpPr/>
            <p:nvPr/>
          </p:nvSpPr>
          <p:spPr>
            <a:xfrm>
              <a:off x="12551569" y="2619379"/>
              <a:ext cx="342900" cy="342900"/>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21" name="Rectangle 20">
              <a:extLst>
                <a:ext uri="{FF2B5EF4-FFF2-40B4-BE49-F238E27FC236}">
                  <a16:creationId xmlns:a16="http://schemas.microsoft.com/office/drawing/2014/main" id="{6DE13921-5AD8-0B47-BB67-9F41BF7CF0A5}"/>
                </a:ext>
              </a:extLst>
            </p:cNvPr>
            <p:cNvSpPr/>
            <p:nvPr/>
          </p:nvSpPr>
          <p:spPr>
            <a:xfrm>
              <a:off x="13106781" y="2619379"/>
              <a:ext cx="342900" cy="342900"/>
            </a:xfrm>
            <a:prstGeom prst="rect">
              <a:avLst/>
            </a:prstGeom>
            <a:solidFill>
              <a:srgbClr val="FAB8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22" name="Rectangle 21">
              <a:extLst>
                <a:ext uri="{FF2B5EF4-FFF2-40B4-BE49-F238E27FC236}">
                  <a16:creationId xmlns:a16="http://schemas.microsoft.com/office/drawing/2014/main" id="{4720A212-F018-424A-9A3C-0DC1220B3721}"/>
                </a:ext>
              </a:extLst>
            </p:cNvPr>
            <p:cNvSpPr/>
            <p:nvPr/>
          </p:nvSpPr>
          <p:spPr>
            <a:xfrm>
              <a:off x="12551569" y="3275110"/>
              <a:ext cx="342900" cy="342900"/>
            </a:xfrm>
            <a:prstGeom prst="rect">
              <a:avLst/>
            </a:prstGeom>
            <a:solidFill>
              <a:srgbClr val="FFE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23" name="Rectangle 22">
              <a:extLst>
                <a:ext uri="{FF2B5EF4-FFF2-40B4-BE49-F238E27FC236}">
                  <a16:creationId xmlns:a16="http://schemas.microsoft.com/office/drawing/2014/main" id="{FEB26CDE-8074-4948-98EA-F24B21DDF523}"/>
                </a:ext>
              </a:extLst>
            </p:cNvPr>
            <p:cNvSpPr/>
            <p:nvPr/>
          </p:nvSpPr>
          <p:spPr>
            <a:xfrm>
              <a:off x="13106781" y="3275110"/>
              <a:ext cx="342900" cy="342900"/>
            </a:xfrm>
            <a:prstGeom prst="rect">
              <a:avLst/>
            </a:prstGeom>
            <a:solidFill>
              <a:srgbClr val="96C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24" name="Rectangle 23">
              <a:extLst>
                <a:ext uri="{FF2B5EF4-FFF2-40B4-BE49-F238E27FC236}">
                  <a16:creationId xmlns:a16="http://schemas.microsoft.com/office/drawing/2014/main" id="{CA0086AE-1C63-3845-94B0-4C2D25BA9586}"/>
                </a:ext>
              </a:extLst>
            </p:cNvPr>
            <p:cNvSpPr/>
            <p:nvPr/>
          </p:nvSpPr>
          <p:spPr>
            <a:xfrm>
              <a:off x="12551569" y="3939374"/>
              <a:ext cx="342900" cy="342900"/>
            </a:xfrm>
            <a:prstGeom prst="rect">
              <a:avLst/>
            </a:prstGeom>
            <a:solidFill>
              <a:srgbClr val="DAD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25" name="Rectangle 24">
              <a:extLst>
                <a:ext uri="{FF2B5EF4-FFF2-40B4-BE49-F238E27FC236}">
                  <a16:creationId xmlns:a16="http://schemas.microsoft.com/office/drawing/2014/main" id="{E95CA25E-EE5B-9547-9B97-BE76B356738E}"/>
                </a:ext>
              </a:extLst>
            </p:cNvPr>
            <p:cNvSpPr/>
            <p:nvPr/>
          </p:nvSpPr>
          <p:spPr>
            <a:xfrm>
              <a:off x="13106781" y="3939374"/>
              <a:ext cx="342900" cy="342900"/>
            </a:xfrm>
            <a:prstGeom prst="rect">
              <a:avLst/>
            </a:prstGeom>
            <a:solidFill>
              <a:srgbClr val="A69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26" name="Rectangle 25">
              <a:extLst>
                <a:ext uri="{FF2B5EF4-FFF2-40B4-BE49-F238E27FC236}">
                  <a16:creationId xmlns:a16="http://schemas.microsoft.com/office/drawing/2014/main" id="{71C7D7CF-8EB2-B74D-9E00-505F328CCDD1}"/>
                </a:ext>
              </a:extLst>
            </p:cNvPr>
            <p:cNvSpPr/>
            <p:nvPr/>
          </p:nvSpPr>
          <p:spPr>
            <a:xfrm>
              <a:off x="12551569" y="4595105"/>
              <a:ext cx="342900" cy="342900"/>
            </a:xfrm>
            <a:prstGeom prst="rect">
              <a:avLst/>
            </a:prstGeom>
            <a:solidFill>
              <a:srgbClr val="6E62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27" name="Rectangle 26">
              <a:extLst>
                <a:ext uri="{FF2B5EF4-FFF2-40B4-BE49-F238E27FC236}">
                  <a16:creationId xmlns:a16="http://schemas.microsoft.com/office/drawing/2014/main" id="{E5FFB834-7BAE-6F4B-84BE-1ABC4B467B6A}"/>
                </a:ext>
              </a:extLst>
            </p:cNvPr>
            <p:cNvSpPr/>
            <p:nvPr/>
          </p:nvSpPr>
          <p:spPr>
            <a:xfrm>
              <a:off x="13106781" y="4595105"/>
              <a:ext cx="342900" cy="342900"/>
            </a:xfrm>
            <a:prstGeom prst="rect">
              <a:avLst/>
            </a:prstGeom>
            <a:solidFill>
              <a:srgbClr val="53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28" name="TextBox 27">
              <a:extLst>
                <a:ext uri="{FF2B5EF4-FFF2-40B4-BE49-F238E27FC236}">
                  <a16:creationId xmlns:a16="http://schemas.microsoft.com/office/drawing/2014/main" id="{E273584B-521E-F44E-8E8F-38D1971D5B13}"/>
                </a:ext>
              </a:extLst>
            </p:cNvPr>
            <p:cNvSpPr txBox="1"/>
            <p:nvPr userDrawn="1"/>
          </p:nvSpPr>
          <p:spPr>
            <a:xfrm>
              <a:off x="12977400" y="968149"/>
              <a:ext cx="629920" cy="338554"/>
            </a:xfrm>
            <a:prstGeom prst="rect">
              <a:avLst/>
            </a:prstGeom>
            <a:noFill/>
          </p:spPr>
          <p:txBody>
            <a:bodyPr wrap="square" rtlCol="0">
              <a:spAutoFit/>
            </a:bodyPr>
            <a:lstStyle/>
            <a:p>
              <a:pPr algn="ctr"/>
              <a:r>
                <a:rPr lang="en-US" sz="800" dirty="0"/>
                <a:t>R0 G177 B217</a:t>
              </a:r>
            </a:p>
          </p:txBody>
        </p:sp>
        <p:sp>
          <p:nvSpPr>
            <p:cNvPr id="29" name="TextBox 28">
              <a:extLst>
                <a:ext uri="{FF2B5EF4-FFF2-40B4-BE49-F238E27FC236}">
                  <a16:creationId xmlns:a16="http://schemas.microsoft.com/office/drawing/2014/main" id="{0A1BE0A9-F5CA-8542-BC25-90BEB1BF15FA}"/>
                </a:ext>
              </a:extLst>
            </p:cNvPr>
            <p:cNvSpPr txBox="1"/>
            <p:nvPr userDrawn="1"/>
          </p:nvSpPr>
          <p:spPr>
            <a:xfrm>
              <a:off x="12364720" y="1628800"/>
              <a:ext cx="680720" cy="338554"/>
            </a:xfrm>
            <a:prstGeom prst="rect">
              <a:avLst/>
            </a:prstGeom>
            <a:noFill/>
          </p:spPr>
          <p:txBody>
            <a:bodyPr wrap="square" rtlCol="0">
              <a:spAutoFit/>
            </a:bodyPr>
            <a:lstStyle/>
            <a:p>
              <a:pPr algn="ctr"/>
              <a:r>
                <a:rPr lang="en-US" sz="800" dirty="0"/>
                <a:t>R70 G129 B194</a:t>
              </a:r>
            </a:p>
          </p:txBody>
        </p:sp>
        <p:sp>
          <p:nvSpPr>
            <p:cNvPr id="30" name="TextBox 29">
              <a:extLst>
                <a:ext uri="{FF2B5EF4-FFF2-40B4-BE49-F238E27FC236}">
                  <a16:creationId xmlns:a16="http://schemas.microsoft.com/office/drawing/2014/main" id="{43F7CE52-BBF6-C340-8A2A-E2C3E3015B64}"/>
                </a:ext>
              </a:extLst>
            </p:cNvPr>
            <p:cNvSpPr txBox="1"/>
            <p:nvPr userDrawn="1"/>
          </p:nvSpPr>
          <p:spPr>
            <a:xfrm>
              <a:off x="12946920" y="1628800"/>
              <a:ext cx="667480" cy="338554"/>
            </a:xfrm>
            <a:prstGeom prst="rect">
              <a:avLst/>
            </a:prstGeom>
            <a:noFill/>
          </p:spPr>
          <p:txBody>
            <a:bodyPr wrap="square" rtlCol="0">
              <a:spAutoFit/>
            </a:bodyPr>
            <a:lstStyle/>
            <a:p>
              <a:pPr algn="ctr"/>
              <a:r>
                <a:rPr lang="en-US" sz="800" dirty="0"/>
                <a:t>R78 G138 B156</a:t>
              </a:r>
            </a:p>
          </p:txBody>
        </p:sp>
        <p:sp>
          <p:nvSpPr>
            <p:cNvPr id="31" name="TextBox 30">
              <a:extLst>
                <a:ext uri="{FF2B5EF4-FFF2-40B4-BE49-F238E27FC236}">
                  <a16:creationId xmlns:a16="http://schemas.microsoft.com/office/drawing/2014/main" id="{5AF3989B-8D5D-1941-AF5E-AD6212644F80}"/>
                </a:ext>
              </a:extLst>
            </p:cNvPr>
            <p:cNvSpPr txBox="1"/>
            <p:nvPr userDrawn="1"/>
          </p:nvSpPr>
          <p:spPr>
            <a:xfrm>
              <a:off x="12415520" y="2276872"/>
              <a:ext cx="629920" cy="338554"/>
            </a:xfrm>
            <a:prstGeom prst="rect">
              <a:avLst/>
            </a:prstGeom>
            <a:noFill/>
          </p:spPr>
          <p:txBody>
            <a:bodyPr wrap="square" rtlCol="0">
              <a:spAutoFit/>
            </a:bodyPr>
            <a:lstStyle/>
            <a:p>
              <a:pPr algn="ctr"/>
              <a:r>
                <a:rPr lang="en-US" sz="800" dirty="0"/>
                <a:t>R31 G61 B149</a:t>
              </a:r>
            </a:p>
          </p:txBody>
        </p:sp>
        <p:sp>
          <p:nvSpPr>
            <p:cNvPr id="32" name="TextBox 31">
              <a:extLst>
                <a:ext uri="{FF2B5EF4-FFF2-40B4-BE49-F238E27FC236}">
                  <a16:creationId xmlns:a16="http://schemas.microsoft.com/office/drawing/2014/main" id="{BE60D6FA-97A3-BA4A-A5AD-5418AFEAF136}"/>
                </a:ext>
              </a:extLst>
            </p:cNvPr>
            <p:cNvSpPr txBox="1"/>
            <p:nvPr userDrawn="1"/>
          </p:nvSpPr>
          <p:spPr>
            <a:xfrm>
              <a:off x="12964160" y="2276872"/>
              <a:ext cx="663480" cy="338554"/>
            </a:xfrm>
            <a:prstGeom prst="rect">
              <a:avLst/>
            </a:prstGeom>
            <a:noFill/>
          </p:spPr>
          <p:txBody>
            <a:bodyPr wrap="square" rtlCol="0">
              <a:spAutoFit/>
            </a:bodyPr>
            <a:lstStyle/>
            <a:p>
              <a:pPr algn="ctr"/>
              <a:r>
                <a:rPr lang="en-US" sz="800" dirty="0"/>
                <a:t>R224 G62 B82</a:t>
              </a:r>
            </a:p>
          </p:txBody>
        </p:sp>
        <p:sp>
          <p:nvSpPr>
            <p:cNvPr id="33" name="TextBox 32">
              <a:extLst>
                <a:ext uri="{FF2B5EF4-FFF2-40B4-BE49-F238E27FC236}">
                  <a16:creationId xmlns:a16="http://schemas.microsoft.com/office/drawing/2014/main" id="{AFABA006-C087-A74D-88E7-66587513C121}"/>
                </a:ext>
              </a:extLst>
            </p:cNvPr>
            <p:cNvSpPr txBox="1"/>
            <p:nvPr userDrawn="1"/>
          </p:nvSpPr>
          <p:spPr>
            <a:xfrm>
              <a:off x="12415520" y="2924944"/>
              <a:ext cx="629920" cy="338554"/>
            </a:xfrm>
            <a:prstGeom prst="rect">
              <a:avLst/>
            </a:prstGeom>
            <a:noFill/>
          </p:spPr>
          <p:txBody>
            <a:bodyPr wrap="square" rtlCol="0">
              <a:spAutoFit/>
            </a:bodyPr>
            <a:lstStyle/>
            <a:p>
              <a:pPr algn="ctr"/>
              <a:r>
                <a:rPr lang="en-US" sz="800" dirty="0"/>
                <a:t>R237 G139 B0</a:t>
              </a:r>
            </a:p>
          </p:txBody>
        </p:sp>
        <p:sp>
          <p:nvSpPr>
            <p:cNvPr id="34" name="TextBox 33">
              <a:extLst>
                <a:ext uri="{FF2B5EF4-FFF2-40B4-BE49-F238E27FC236}">
                  <a16:creationId xmlns:a16="http://schemas.microsoft.com/office/drawing/2014/main" id="{2B3FC68F-00F0-FA49-BD03-A81C109738E5}"/>
                </a:ext>
              </a:extLst>
            </p:cNvPr>
            <p:cNvSpPr txBox="1"/>
            <p:nvPr userDrawn="1"/>
          </p:nvSpPr>
          <p:spPr>
            <a:xfrm>
              <a:off x="12946920" y="2924944"/>
              <a:ext cx="697960" cy="338554"/>
            </a:xfrm>
            <a:prstGeom prst="rect">
              <a:avLst/>
            </a:prstGeom>
            <a:noFill/>
          </p:spPr>
          <p:txBody>
            <a:bodyPr wrap="square" rtlCol="0">
              <a:spAutoFit/>
            </a:bodyPr>
            <a:lstStyle/>
            <a:p>
              <a:pPr algn="ctr"/>
              <a:r>
                <a:rPr lang="en-US" sz="800" dirty="0"/>
                <a:t>R250 G184 B18</a:t>
              </a:r>
            </a:p>
          </p:txBody>
        </p:sp>
        <p:sp>
          <p:nvSpPr>
            <p:cNvPr id="35" name="TextBox 34">
              <a:extLst>
                <a:ext uri="{FF2B5EF4-FFF2-40B4-BE49-F238E27FC236}">
                  <a16:creationId xmlns:a16="http://schemas.microsoft.com/office/drawing/2014/main" id="{00F1FC2E-6E76-C24D-AEE1-CF234162B186}"/>
                </a:ext>
              </a:extLst>
            </p:cNvPr>
            <p:cNvSpPr txBox="1"/>
            <p:nvPr userDrawn="1"/>
          </p:nvSpPr>
          <p:spPr>
            <a:xfrm>
              <a:off x="12364720" y="3583176"/>
              <a:ext cx="711200" cy="338554"/>
            </a:xfrm>
            <a:prstGeom prst="rect">
              <a:avLst/>
            </a:prstGeom>
            <a:noFill/>
          </p:spPr>
          <p:txBody>
            <a:bodyPr wrap="square" rtlCol="0">
              <a:spAutoFit/>
            </a:bodyPr>
            <a:lstStyle/>
            <a:p>
              <a:pPr algn="ctr"/>
              <a:r>
                <a:rPr lang="en-US" sz="800" dirty="0"/>
                <a:t>R255 G233 B117</a:t>
              </a:r>
            </a:p>
          </p:txBody>
        </p:sp>
        <p:sp>
          <p:nvSpPr>
            <p:cNvPr id="36" name="TextBox 35">
              <a:extLst>
                <a:ext uri="{FF2B5EF4-FFF2-40B4-BE49-F238E27FC236}">
                  <a16:creationId xmlns:a16="http://schemas.microsoft.com/office/drawing/2014/main" id="{8E6A1249-8126-DC43-A27D-2A9E7800B377}"/>
                </a:ext>
              </a:extLst>
            </p:cNvPr>
            <p:cNvSpPr txBox="1"/>
            <p:nvPr userDrawn="1"/>
          </p:nvSpPr>
          <p:spPr>
            <a:xfrm>
              <a:off x="12957080" y="3583176"/>
              <a:ext cx="687800" cy="338554"/>
            </a:xfrm>
            <a:prstGeom prst="rect">
              <a:avLst/>
            </a:prstGeom>
            <a:noFill/>
          </p:spPr>
          <p:txBody>
            <a:bodyPr wrap="square" rtlCol="0">
              <a:spAutoFit/>
            </a:bodyPr>
            <a:lstStyle/>
            <a:p>
              <a:pPr algn="ctr"/>
              <a:r>
                <a:rPr lang="en-US" sz="800" dirty="0"/>
                <a:t>R150 G201 B25</a:t>
              </a:r>
            </a:p>
          </p:txBody>
        </p:sp>
        <p:sp>
          <p:nvSpPr>
            <p:cNvPr id="37" name="TextBox 36">
              <a:extLst>
                <a:ext uri="{FF2B5EF4-FFF2-40B4-BE49-F238E27FC236}">
                  <a16:creationId xmlns:a16="http://schemas.microsoft.com/office/drawing/2014/main" id="{BFC4C251-4F6D-A746-9651-C6B8FFA7649F}"/>
                </a:ext>
              </a:extLst>
            </p:cNvPr>
            <p:cNvSpPr txBox="1"/>
            <p:nvPr userDrawn="1"/>
          </p:nvSpPr>
          <p:spPr>
            <a:xfrm>
              <a:off x="12374880" y="4262616"/>
              <a:ext cx="711200" cy="338554"/>
            </a:xfrm>
            <a:prstGeom prst="rect">
              <a:avLst/>
            </a:prstGeom>
            <a:noFill/>
          </p:spPr>
          <p:txBody>
            <a:bodyPr wrap="square" rtlCol="0">
              <a:spAutoFit/>
            </a:bodyPr>
            <a:lstStyle/>
            <a:p>
              <a:pPr algn="ctr"/>
              <a:r>
                <a:rPr lang="en-US" sz="800" dirty="0"/>
                <a:t>R218 G213 B205</a:t>
              </a:r>
            </a:p>
          </p:txBody>
        </p:sp>
        <p:sp>
          <p:nvSpPr>
            <p:cNvPr id="38" name="TextBox 37">
              <a:extLst>
                <a:ext uri="{FF2B5EF4-FFF2-40B4-BE49-F238E27FC236}">
                  <a16:creationId xmlns:a16="http://schemas.microsoft.com/office/drawing/2014/main" id="{91CF0049-9F3B-514C-8270-908F0724C4D4}"/>
                </a:ext>
              </a:extLst>
            </p:cNvPr>
            <p:cNvSpPr txBox="1"/>
            <p:nvPr userDrawn="1"/>
          </p:nvSpPr>
          <p:spPr>
            <a:xfrm>
              <a:off x="12943840" y="4262616"/>
              <a:ext cx="704120" cy="338554"/>
            </a:xfrm>
            <a:prstGeom prst="rect">
              <a:avLst/>
            </a:prstGeom>
            <a:noFill/>
          </p:spPr>
          <p:txBody>
            <a:bodyPr wrap="square" rtlCol="0">
              <a:spAutoFit/>
            </a:bodyPr>
            <a:lstStyle/>
            <a:p>
              <a:pPr algn="ctr"/>
              <a:r>
                <a:rPr lang="en-US" sz="800" dirty="0"/>
                <a:t>R166 G159 B136</a:t>
              </a:r>
            </a:p>
          </p:txBody>
        </p:sp>
        <p:sp>
          <p:nvSpPr>
            <p:cNvPr id="39" name="TextBox 38">
              <a:extLst>
                <a:ext uri="{FF2B5EF4-FFF2-40B4-BE49-F238E27FC236}">
                  <a16:creationId xmlns:a16="http://schemas.microsoft.com/office/drawing/2014/main" id="{0F8AEF83-4628-504C-BDB8-BFC782068E3D}"/>
                </a:ext>
              </a:extLst>
            </p:cNvPr>
            <p:cNvSpPr txBox="1"/>
            <p:nvPr userDrawn="1"/>
          </p:nvSpPr>
          <p:spPr>
            <a:xfrm>
              <a:off x="12415520" y="4920848"/>
              <a:ext cx="629920" cy="338554"/>
            </a:xfrm>
            <a:prstGeom prst="rect">
              <a:avLst/>
            </a:prstGeom>
            <a:noFill/>
          </p:spPr>
          <p:txBody>
            <a:bodyPr wrap="square" rtlCol="0">
              <a:spAutoFit/>
            </a:bodyPr>
            <a:lstStyle/>
            <a:p>
              <a:pPr algn="ctr"/>
              <a:r>
                <a:rPr lang="en-US" sz="800" dirty="0"/>
                <a:t>R110 G98 B89</a:t>
              </a:r>
            </a:p>
          </p:txBody>
        </p:sp>
        <p:sp>
          <p:nvSpPr>
            <p:cNvPr id="40" name="TextBox 39">
              <a:extLst>
                <a:ext uri="{FF2B5EF4-FFF2-40B4-BE49-F238E27FC236}">
                  <a16:creationId xmlns:a16="http://schemas.microsoft.com/office/drawing/2014/main" id="{4A48F3CA-5E5E-D14D-A792-F318C9A86B5C}"/>
                </a:ext>
              </a:extLst>
            </p:cNvPr>
            <p:cNvSpPr txBox="1"/>
            <p:nvPr userDrawn="1"/>
          </p:nvSpPr>
          <p:spPr>
            <a:xfrm>
              <a:off x="12977400" y="4920848"/>
              <a:ext cx="629920" cy="338554"/>
            </a:xfrm>
            <a:prstGeom prst="rect">
              <a:avLst/>
            </a:prstGeom>
            <a:noFill/>
          </p:spPr>
          <p:txBody>
            <a:bodyPr wrap="square" rtlCol="0">
              <a:spAutoFit/>
            </a:bodyPr>
            <a:lstStyle/>
            <a:p>
              <a:pPr algn="ctr"/>
              <a:r>
                <a:rPr lang="en-US" sz="800" dirty="0"/>
                <a:t>R83 G86 B90</a:t>
              </a:r>
            </a:p>
          </p:txBody>
        </p:sp>
      </p:grpSp>
    </p:spTree>
    <p:extLst>
      <p:ext uri="{BB962C8B-B14F-4D97-AF65-F5344CB8AC3E}">
        <p14:creationId xmlns:p14="http://schemas.microsoft.com/office/powerpoint/2010/main" val="1919639157"/>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10/18/2021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4">
            <a:extLst>
              <a:ext uri="{FF2B5EF4-FFF2-40B4-BE49-F238E27FC236}">
                <a16:creationId xmlns:a16="http://schemas.microsoft.com/office/drawing/2014/main" id="{8A085B82-F3F3-FD4F-807F-DB668D7B6FC3}"/>
              </a:ext>
            </a:extLst>
          </p:cNvPr>
          <p:cNvSpPr/>
          <p:nvPr userDrawn="1"/>
        </p:nvSpPr>
        <p:spPr>
          <a:xfrm>
            <a:off x="-228600" y="971551"/>
            <a:ext cx="12630151" cy="5967132"/>
          </a:xfrm>
          <a:custGeom>
            <a:avLst/>
            <a:gdLst>
              <a:gd name="connsiteX0" fmla="*/ 0 w 12420600"/>
              <a:gd name="connsiteY0" fmla="*/ 0 h 5372100"/>
              <a:gd name="connsiteX1" fmla="*/ 12420600 w 12420600"/>
              <a:gd name="connsiteY1" fmla="*/ 0 h 5372100"/>
              <a:gd name="connsiteX2" fmla="*/ 12420600 w 12420600"/>
              <a:gd name="connsiteY2" fmla="*/ 5372100 h 5372100"/>
              <a:gd name="connsiteX3" fmla="*/ 0 w 12420600"/>
              <a:gd name="connsiteY3" fmla="*/ 5372100 h 5372100"/>
              <a:gd name="connsiteX4" fmla="*/ 0 w 12420600"/>
              <a:gd name="connsiteY4" fmla="*/ 0 h 5372100"/>
              <a:gd name="connsiteX0" fmla="*/ 0 w 12420600"/>
              <a:gd name="connsiteY0" fmla="*/ 514350 h 5886450"/>
              <a:gd name="connsiteX1" fmla="*/ 12420600 w 12420600"/>
              <a:gd name="connsiteY1" fmla="*/ 0 h 5886450"/>
              <a:gd name="connsiteX2" fmla="*/ 12420600 w 12420600"/>
              <a:gd name="connsiteY2" fmla="*/ 5886450 h 5886450"/>
              <a:gd name="connsiteX3" fmla="*/ 0 w 12420600"/>
              <a:gd name="connsiteY3" fmla="*/ 5886450 h 5886450"/>
              <a:gd name="connsiteX4" fmla="*/ 0 w 12420600"/>
              <a:gd name="connsiteY4" fmla="*/ 514350 h 5886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20600" h="5886450">
                <a:moveTo>
                  <a:pt x="0" y="514350"/>
                </a:moveTo>
                <a:lnTo>
                  <a:pt x="12420600" y="0"/>
                </a:lnTo>
                <a:lnTo>
                  <a:pt x="12420600" y="5886450"/>
                </a:lnTo>
                <a:lnTo>
                  <a:pt x="0" y="5886450"/>
                </a:lnTo>
                <a:lnTo>
                  <a:pt x="0" y="514350"/>
                </a:lnTo>
                <a:close/>
              </a:path>
            </a:pathLst>
          </a:custGeom>
          <a:solidFill>
            <a:srgbClr val="DED9CC">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pic>
        <p:nvPicPr>
          <p:cNvPr id="8" name="Picture 7" descr="Text&#10;&#10;Description automatically generated with medium confidence">
            <a:extLst>
              <a:ext uri="{FF2B5EF4-FFF2-40B4-BE49-F238E27FC236}">
                <a16:creationId xmlns:a16="http://schemas.microsoft.com/office/drawing/2014/main" id="{91760860-F645-3E42-AA90-B089AC23971F}"/>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0101431" y="5896275"/>
            <a:ext cx="2126204" cy="994000"/>
          </a:xfrm>
          <a:prstGeom prst="rect">
            <a:avLst/>
          </a:prstGeom>
        </p:spPr>
      </p:pic>
      <p:grpSp>
        <p:nvGrpSpPr>
          <p:cNvPr id="9" name="Group 8">
            <a:extLst>
              <a:ext uri="{FF2B5EF4-FFF2-40B4-BE49-F238E27FC236}">
                <a16:creationId xmlns:a16="http://schemas.microsoft.com/office/drawing/2014/main" id="{B2ACBBE7-7266-A445-99C2-AEAB020978F3}"/>
              </a:ext>
            </a:extLst>
          </p:cNvPr>
          <p:cNvGrpSpPr/>
          <p:nvPr userDrawn="1"/>
        </p:nvGrpSpPr>
        <p:grpSpPr>
          <a:xfrm>
            <a:off x="12364720" y="0"/>
            <a:ext cx="1283240" cy="5259401"/>
            <a:chOff x="12364720" y="0"/>
            <a:chExt cx="1283240" cy="5259402"/>
          </a:xfrm>
        </p:grpSpPr>
        <p:sp>
          <p:nvSpPr>
            <p:cNvPr id="10" name="Rectangle 9">
              <a:extLst>
                <a:ext uri="{FF2B5EF4-FFF2-40B4-BE49-F238E27FC236}">
                  <a16:creationId xmlns:a16="http://schemas.microsoft.com/office/drawing/2014/main" id="{99F2CDD1-90CA-A64E-9A1D-A8884E7E0499}"/>
                </a:ext>
              </a:extLst>
            </p:cNvPr>
            <p:cNvSpPr/>
            <p:nvPr/>
          </p:nvSpPr>
          <p:spPr>
            <a:xfrm>
              <a:off x="12551569" y="0"/>
              <a:ext cx="342900" cy="342900"/>
            </a:xfrm>
            <a:prstGeom prst="rect">
              <a:avLst/>
            </a:prstGeom>
            <a:solidFill>
              <a:srgbClr val="2C2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11" name="TextBox 10">
              <a:extLst>
                <a:ext uri="{FF2B5EF4-FFF2-40B4-BE49-F238E27FC236}">
                  <a16:creationId xmlns:a16="http://schemas.microsoft.com/office/drawing/2014/main" id="{EABEE114-D950-4B4B-A40C-EBBA72CDD580}"/>
                </a:ext>
              </a:extLst>
            </p:cNvPr>
            <p:cNvSpPr txBox="1"/>
            <p:nvPr/>
          </p:nvSpPr>
          <p:spPr>
            <a:xfrm>
              <a:off x="12415520" y="312417"/>
              <a:ext cx="618491" cy="338554"/>
            </a:xfrm>
            <a:prstGeom prst="rect">
              <a:avLst/>
            </a:prstGeom>
            <a:noFill/>
          </p:spPr>
          <p:txBody>
            <a:bodyPr wrap="square" rtlCol="0">
              <a:spAutoFit/>
            </a:bodyPr>
            <a:lstStyle/>
            <a:p>
              <a:pPr algn="ctr"/>
              <a:r>
                <a:rPr lang="en-US" sz="800" dirty="0"/>
                <a:t>R44 G45 B139</a:t>
              </a:r>
            </a:p>
          </p:txBody>
        </p:sp>
        <p:grpSp>
          <p:nvGrpSpPr>
            <p:cNvPr id="12" name="Group 11">
              <a:extLst>
                <a:ext uri="{FF2B5EF4-FFF2-40B4-BE49-F238E27FC236}">
                  <a16:creationId xmlns:a16="http://schemas.microsoft.com/office/drawing/2014/main" id="{5293E3E1-1680-2244-95F7-1386A2AF13B7}"/>
                </a:ext>
              </a:extLst>
            </p:cNvPr>
            <p:cNvGrpSpPr/>
            <p:nvPr/>
          </p:nvGrpSpPr>
          <p:grpSpPr>
            <a:xfrm>
              <a:off x="12936760" y="0"/>
              <a:ext cx="657320" cy="661132"/>
              <a:chOff x="12472988" y="571501"/>
              <a:chExt cx="657320" cy="661132"/>
            </a:xfrm>
          </p:grpSpPr>
          <p:sp>
            <p:nvSpPr>
              <p:cNvPr id="41" name="Rectangle 40">
                <a:extLst>
                  <a:ext uri="{FF2B5EF4-FFF2-40B4-BE49-F238E27FC236}">
                    <a16:creationId xmlns:a16="http://schemas.microsoft.com/office/drawing/2014/main" id="{13E860C7-0899-5247-913E-1457CEE83A2A}"/>
                  </a:ext>
                </a:extLst>
              </p:cNvPr>
              <p:cNvSpPr/>
              <p:nvPr/>
            </p:nvSpPr>
            <p:spPr>
              <a:xfrm>
                <a:off x="12622689" y="571501"/>
                <a:ext cx="342900" cy="342900"/>
              </a:xfrm>
              <a:prstGeom prst="rect">
                <a:avLst/>
              </a:prstGeom>
              <a:solidFill>
                <a:srgbClr val="5C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42" name="TextBox 41">
                <a:extLst>
                  <a:ext uri="{FF2B5EF4-FFF2-40B4-BE49-F238E27FC236}">
                    <a16:creationId xmlns:a16="http://schemas.microsoft.com/office/drawing/2014/main" id="{2E604321-5D90-A145-B405-368102BE9546}"/>
                  </a:ext>
                </a:extLst>
              </p:cNvPr>
              <p:cNvSpPr txBox="1"/>
              <p:nvPr/>
            </p:nvSpPr>
            <p:spPr>
              <a:xfrm>
                <a:off x="12472988" y="894079"/>
                <a:ext cx="657320" cy="338554"/>
              </a:xfrm>
              <a:prstGeom prst="rect">
                <a:avLst/>
              </a:prstGeom>
              <a:noFill/>
            </p:spPr>
            <p:txBody>
              <a:bodyPr wrap="square" rtlCol="0">
                <a:spAutoFit/>
              </a:bodyPr>
              <a:lstStyle/>
              <a:p>
                <a:pPr algn="ctr"/>
                <a:r>
                  <a:rPr lang="en-US" sz="800" dirty="0"/>
                  <a:t>R92 G97 B172</a:t>
                </a:r>
              </a:p>
            </p:txBody>
          </p:sp>
        </p:grpSp>
        <p:sp>
          <p:nvSpPr>
            <p:cNvPr id="13" name="Rectangle 12">
              <a:extLst>
                <a:ext uri="{FF2B5EF4-FFF2-40B4-BE49-F238E27FC236}">
                  <a16:creationId xmlns:a16="http://schemas.microsoft.com/office/drawing/2014/main" id="{BB336734-34A2-C94E-B36A-F9250E5A68D0}"/>
                </a:ext>
              </a:extLst>
            </p:cNvPr>
            <p:cNvSpPr/>
            <p:nvPr/>
          </p:nvSpPr>
          <p:spPr>
            <a:xfrm>
              <a:off x="12551569" y="655731"/>
              <a:ext cx="342900" cy="342900"/>
            </a:xfrm>
            <a:prstGeom prst="rect">
              <a:avLst/>
            </a:prstGeom>
            <a:solidFill>
              <a:srgbClr val="55C2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14" name="TextBox 13">
              <a:extLst>
                <a:ext uri="{FF2B5EF4-FFF2-40B4-BE49-F238E27FC236}">
                  <a16:creationId xmlns:a16="http://schemas.microsoft.com/office/drawing/2014/main" id="{BA08D703-E4A3-1247-9BF2-FFBC038B817E}"/>
                </a:ext>
              </a:extLst>
            </p:cNvPr>
            <p:cNvSpPr txBox="1"/>
            <p:nvPr/>
          </p:nvSpPr>
          <p:spPr>
            <a:xfrm>
              <a:off x="12395200" y="968149"/>
              <a:ext cx="650240" cy="338554"/>
            </a:xfrm>
            <a:prstGeom prst="rect">
              <a:avLst/>
            </a:prstGeom>
            <a:noFill/>
          </p:spPr>
          <p:txBody>
            <a:bodyPr wrap="square" rtlCol="0">
              <a:spAutoFit/>
            </a:bodyPr>
            <a:lstStyle/>
            <a:p>
              <a:pPr algn="ctr"/>
              <a:r>
                <a:rPr lang="en-US" sz="800" dirty="0"/>
                <a:t>R85 G194 B182</a:t>
              </a:r>
            </a:p>
          </p:txBody>
        </p:sp>
        <p:sp>
          <p:nvSpPr>
            <p:cNvPr id="15" name="Rectangle 14">
              <a:extLst>
                <a:ext uri="{FF2B5EF4-FFF2-40B4-BE49-F238E27FC236}">
                  <a16:creationId xmlns:a16="http://schemas.microsoft.com/office/drawing/2014/main" id="{A20D62B6-C78C-EA49-AFD4-2FA3AA246CF4}"/>
                </a:ext>
              </a:extLst>
            </p:cNvPr>
            <p:cNvSpPr/>
            <p:nvPr/>
          </p:nvSpPr>
          <p:spPr>
            <a:xfrm>
              <a:off x="13106781" y="655731"/>
              <a:ext cx="342900" cy="342900"/>
            </a:xfrm>
            <a:prstGeom prst="rect">
              <a:avLst/>
            </a:prstGeom>
            <a:solidFill>
              <a:srgbClr val="00B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16" name="Rectangle 15">
              <a:extLst>
                <a:ext uri="{FF2B5EF4-FFF2-40B4-BE49-F238E27FC236}">
                  <a16:creationId xmlns:a16="http://schemas.microsoft.com/office/drawing/2014/main" id="{F543B158-DC92-DE4C-8AFC-5DCEAB80E8DC}"/>
                </a:ext>
              </a:extLst>
            </p:cNvPr>
            <p:cNvSpPr/>
            <p:nvPr/>
          </p:nvSpPr>
          <p:spPr>
            <a:xfrm>
              <a:off x="12551569" y="1319995"/>
              <a:ext cx="342900" cy="342900"/>
            </a:xfrm>
            <a:prstGeom prst="rect">
              <a:avLst/>
            </a:prstGeom>
            <a:solidFill>
              <a:srgbClr val="4681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17" name="Rectangle 16">
              <a:extLst>
                <a:ext uri="{FF2B5EF4-FFF2-40B4-BE49-F238E27FC236}">
                  <a16:creationId xmlns:a16="http://schemas.microsoft.com/office/drawing/2014/main" id="{E22D6902-AF15-3F43-A211-0C0CB5A222B6}"/>
                </a:ext>
              </a:extLst>
            </p:cNvPr>
            <p:cNvSpPr/>
            <p:nvPr/>
          </p:nvSpPr>
          <p:spPr>
            <a:xfrm>
              <a:off x="13106781" y="1319995"/>
              <a:ext cx="342900" cy="342900"/>
            </a:xfrm>
            <a:prstGeom prst="rect">
              <a:avLst/>
            </a:prstGeom>
            <a:solidFill>
              <a:srgbClr val="4E8A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18" name="Rectangle 17">
              <a:extLst>
                <a:ext uri="{FF2B5EF4-FFF2-40B4-BE49-F238E27FC236}">
                  <a16:creationId xmlns:a16="http://schemas.microsoft.com/office/drawing/2014/main" id="{24F4814F-D400-6741-949A-EA295ACF72E6}"/>
                </a:ext>
              </a:extLst>
            </p:cNvPr>
            <p:cNvSpPr/>
            <p:nvPr/>
          </p:nvSpPr>
          <p:spPr>
            <a:xfrm>
              <a:off x="12551569" y="1975726"/>
              <a:ext cx="342900" cy="342900"/>
            </a:xfrm>
            <a:prstGeom prst="rect">
              <a:avLst/>
            </a:prstGeom>
            <a:solidFill>
              <a:srgbClr val="1F3D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19" name="Rectangle 18">
              <a:extLst>
                <a:ext uri="{FF2B5EF4-FFF2-40B4-BE49-F238E27FC236}">
                  <a16:creationId xmlns:a16="http://schemas.microsoft.com/office/drawing/2014/main" id="{389C3972-C6E9-6A4D-A61A-6BAF57C5CBF5}"/>
                </a:ext>
              </a:extLst>
            </p:cNvPr>
            <p:cNvSpPr/>
            <p:nvPr/>
          </p:nvSpPr>
          <p:spPr>
            <a:xfrm>
              <a:off x="13106781" y="1975726"/>
              <a:ext cx="342900" cy="342900"/>
            </a:xfrm>
            <a:prstGeom prst="rect">
              <a:avLst/>
            </a:prstGeom>
            <a:solidFill>
              <a:srgbClr val="E03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20" name="Rectangle 19">
              <a:extLst>
                <a:ext uri="{FF2B5EF4-FFF2-40B4-BE49-F238E27FC236}">
                  <a16:creationId xmlns:a16="http://schemas.microsoft.com/office/drawing/2014/main" id="{AA78BE6C-F313-9E48-B40C-81B287CEAF80}"/>
                </a:ext>
              </a:extLst>
            </p:cNvPr>
            <p:cNvSpPr/>
            <p:nvPr/>
          </p:nvSpPr>
          <p:spPr>
            <a:xfrm>
              <a:off x="12551569" y="2619379"/>
              <a:ext cx="342900" cy="342900"/>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21" name="Rectangle 20">
              <a:extLst>
                <a:ext uri="{FF2B5EF4-FFF2-40B4-BE49-F238E27FC236}">
                  <a16:creationId xmlns:a16="http://schemas.microsoft.com/office/drawing/2014/main" id="{E4213E03-3999-944E-9750-02C3E9B36597}"/>
                </a:ext>
              </a:extLst>
            </p:cNvPr>
            <p:cNvSpPr/>
            <p:nvPr/>
          </p:nvSpPr>
          <p:spPr>
            <a:xfrm>
              <a:off x="13106781" y="2619379"/>
              <a:ext cx="342900" cy="342900"/>
            </a:xfrm>
            <a:prstGeom prst="rect">
              <a:avLst/>
            </a:prstGeom>
            <a:solidFill>
              <a:srgbClr val="FAB8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22" name="Rectangle 21">
              <a:extLst>
                <a:ext uri="{FF2B5EF4-FFF2-40B4-BE49-F238E27FC236}">
                  <a16:creationId xmlns:a16="http://schemas.microsoft.com/office/drawing/2014/main" id="{89F00672-E470-E24A-A1B1-B904E288DCE4}"/>
                </a:ext>
              </a:extLst>
            </p:cNvPr>
            <p:cNvSpPr/>
            <p:nvPr/>
          </p:nvSpPr>
          <p:spPr>
            <a:xfrm>
              <a:off x="12551569" y="3275110"/>
              <a:ext cx="342900" cy="342900"/>
            </a:xfrm>
            <a:prstGeom prst="rect">
              <a:avLst/>
            </a:prstGeom>
            <a:solidFill>
              <a:srgbClr val="FFE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23" name="Rectangle 22">
              <a:extLst>
                <a:ext uri="{FF2B5EF4-FFF2-40B4-BE49-F238E27FC236}">
                  <a16:creationId xmlns:a16="http://schemas.microsoft.com/office/drawing/2014/main" id="{20FB8A8B-8AFD-BF44-AF17-F57C4A09B00F}"/>
                </a:ext>
              </a:extLst>
            </p:cNvPr>
            <p:cNvSpPr/>
            <p:nvPr/>
          </p:nvSpPr>
          <p:spPr>
            <a:xfrm>
              <a:off x="13106781" y="3275110"/>
              <a:ext cx="342900" cy="342900"/>
            </a:xfrm>
            <a:prstGeom prst="rect">
              <a:avLst/>
            </a:prstGeom>
            <a:solidFill>
              <a:srgbClr val="96C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24" name="Rectangle 23">
              <a:extLst>
                <a:ext uri="{FF2B5EF4-FFF2-40B4-BE49-F238E27FC236}">
                  <a16:creationId xmlns:a16="http://schemas.microsoft.com/office/drawing/2014/main" id="{D3A2B051-7CB4-A141-9C50-EE95BF249617}"/>
                </a:ext>
              </a:extLst>
            </p:cNvPr>
            <p:cNvSpPr/>
            <p:nvPr/>
          </p:nvSpPr>
          <p:spPr>
            <a:xfrm>
              <a:off x="12551569" y="3939374"/>
              <a:ext cx="342900" cy="342900"/>
            </a:xfrm>
            <a:prstGeom prst="rect">
              <a:avLst/>
            </a:prstGeom>
            <a:solidFill>
              <a:srgbClr val="DAD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25" name="Rectangle 24">
              <a:extLst>
                <a:ext uri="{FF2B5EF4-FFF2-40B4-BE49-F238E27FC236}">
                  <a16:creationId xmlns:a16="http://schemas.microsoft.com/office/drawing/2014/main" id="{A4D27538-BBCF-9343-A206-A1B2CD48D50D}"/>
                </a:ext>
              </a:extLst>
            </p:cNvPr>
            <p:cNvSpPr/>
            <p:nvPr/>
          </p:nvSpPr>
          <p:spPr>
            <a:xfrm>
              <a:off x="13106781" y="3939374"/>
              <a:ext cx="342900" cy="342900"/>
            </a:xfrm>
            <a:prstGeom prst="rect">
              <a:avLst/>
            </a:prstGeom>
            <a:solidFill>
              <a:srgbClr val="A69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26" name="Rectangle 25">
              <a:extLst>
                <a:ext uri="{FF2B5EF4-FFF2-40B4-BE49-F238E27FC236}">
                  <a16:creationId xmlns:a16="http://schemas.microsoft.com/office/drawing/2014/main" id="{C82786BB-A366-CB4D-A20B-BF7251F33B51}"/>
                </a:ext>
              </a:extLst>
            </p:cNvPr>
            <p:cNvSpPr/>
            <p:nvPr/>
          </p:nvSpPr>
          <p:spPr>
            <a:xfrm>
              <a:off x="12551569" y="4595105"/>
              <a:ext cx="342900" cy="342900"/>
            </a:xfrm>
            <a:prstGeom prst="rect">
              <a:avLst/>
            </a:prstGeom>
            <a:solidFill>
              <a:srgbClr val="6E62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27" name="Rectangle 26">
              <a:extLst>
                <a:ext uri="{FF2B5EF4-FFF2-40B4-BE49-F238E27FC236}">
                  <a16:creationId xmlns:a16="http://schemas.microsoft.com/office/drawing/2014/main" id="{AFA1D779-2216-0544-A7C0-055ACC435475}"/>
                </a:ext>
              </a:extLst>
            </p:cNvPr>
            <p:cNvSpPr/>
            <p:nvPr/>
          </p:nvSpPr>
          <p:spPr>
            <a:xfrm>
              <a:off x="13106781" y="4595105"/>
              <a:ext cx="342900" cy="342900"/>
            </a:xfrm>
            <a:prstGeom prst="rect">
              <a:avLst/>
            </a:prstGeom>
            <a:solidFill>
              <a:srgbClr val="53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ysClr val="windowText" lastClr="000000"/>
                </a:solidFill>
              </a:endParaRPr>
            </a:p>
          </p:txBody>
        </p:sp>
        <p:sp>
          <p:nvSpPr>
            <p:cNvPr id="28" name="TextBox 27">
              <a:extLst>
                <a:ext uri="{FF2B5EF4-FFF2-40B4-BE49-F238E27FC236}">
                  <a16:creationId xmlns:a16="http://schemas.microsoft.com/office/drawing/2014/main" id="{3943EDD6-23EF-E94A-82C4-950C0C4EAEF1}"/>
                </a:ext>
              </a:extLst>
            </p:cNvPr>
            <p:cNvSpPr txBox="1"/>
            <p:nvPr userDrawn="1"/>
          </p:nvSpPr>
          <p:spPr>
            <a:xfrm>
              <a:off x="12977400" y="968149"/>
              <a:ext cx="629920" cy="338554"/>
            </a:xfrm>
            <a:prstGeom prst="rect">
              <a:avLst/>
            </a:prstGeom>
            <a:noFill/>
          </p:spPr>
          <p:txBody>
            <a:bodyPr wrap="square" rtlCol="0">
              <a:spAutoFit/>
            </a:bodyPr>
            <a:lstStyle/>
            <a:p>
              <a:pPr algn="ctr"/>
              <a:r>
                <a:rPr lang="en-US" sz="800" dirty="0"/>
                <a:t>R0 G177 B217</a:t>
              </a:r>
            </a:p>
          </p:txBody>
        </p:sp>
        <p:sp>
          <p:nvSpPr>
            <p:cNvPr id="29" name="TextBox 28">
              <a:extLst>
                <a:ext uri="{FF2B5EF4-FFF2-40B4-BE49-F238E27FC236}">
                  <a16:creationId xmlns:a16="http://schemas.microsoft.com/office/drawing/2014/main" id="{B275E72E-D090-7C43-8C66-ABD742431966}"/>
                </a:ext>
              </a:extLst>
            </p:cNvPr>
            <p:cNvSpPr txBox="1"/>
            <p:nvPr userDrawn="1"/>
          </p:nvSpPr>
          <p:spPr>
            <a:xfrm>
              <a:off x="12364720" y="1628800"/>
              <a:ext cx="680720" cy="338554"/>
            </a:xfrm>
            <a:prstGeom prst="rect">
              <a:avLst/>
            </a:prstGeom>
            <a:noFill/>
          </p:spPr>
          <p:txBody>
            <a:bodyPr wrap="square" rtlCol="0">
              <a:spAutoFit/>
            </a:bodyPr>
            <a:lstStyle/>
            <a:p>
              <a:pPr algn="ctr"/>
              <a:r>
                <a:rPr lang="en-US" sz="800" dirty="0"/>
                <a:t>R70 G129 B194</a:t>
              </a:r>
            </a:p>
          </p:txBody>
        </p:sp>
        <p:sp>
          <p:nvSpPr>
            <p:cNvPr id="30" name="TextBox 29">
              <a:extLst>
                <a:ext uri="{FF2B5EF4-FFF2-40B4-BE49-F238E27FC236}">
                  <a16:creationId xmlns:a16="http://schemas.microsoft.com/office/drawing/2014/main" id="{E6A9564C-C9BA-B74A-88A2-03C49FCB5B87}"/>
                </a:ext>
              </a:extLst>
            </p:cNvPr>
            <p:cNvSpPr txBox="1"/>
            <p:nvPr userDrawn="1"/>
          </p:nvSpPr>
          <p:spPr>
            <a:xfrm>
              <a:off x="12946920" y="1628800"/>
              <a:ext cx="667480" cy="338554"/>
            </a:xfrm>
            <a:prstGeom prst="rect">
              <a:avLst/>
            </a:prstGeom>
            <a:noFill/>
          </p:spPr>
          <p:txBody>
            <a:bodyPr wrap="square" rtlCol="0">
              <a:spAutoFit/>
            </a:bodyPr>
            <a:lstStyle/>
            <a:p>
              <a:pPr algn="ctr"/>
              <a:r>
                <a:rPr lang="en-US" sz="800" dirty="0"/>
                <a:t>R78 G138 B156</a:t>
              </a:r>
            </a:p>
          </p:txBody>
        </p:sp>
        <p:sp>
          <p:nvSpPr>
            <p:cNvPr id="31" name="TextBox 30">
              <a:extLst>
                <a:ext uri="{FF2B5EF4-FFF2-40B4-BE49-F238E27FC236}">
                  <a16:creationId xmlns:a16="http://schemas.microsoft.com/office/drawing/2014/main" id="{3B739B4F-0957-0C4C-A484-C210E89A6BD7}"/>
                </a:ext>
              </a:extLst>
            </p:cNvPr>
            <p:cNvSpPr txBox="1"/>
            <p:nvPr userDrawn="1"/>
          </p:nvSpPr>
          <p:spPr>
            <a:xfrm>
              <a:off x="12415520" y="2276872"/>
              <a:ext cx="629920" cy="338554"/>
            </a:xfrm>
            <a:prstGeom prst="rect">
              <a:avLst/>
            </a:prstGeom>
            <a:noFill/>
          </p:spPr>
          <p:txBody>
            <a:bodyPr wrap="square" rtlCol="0">
              <a:spAutoFit/>
            </a:bodyPr>
            <a:lstStyle/>
            <a:p>
              <a:pPr algn="ctr"/>
              <a:r>
                <a:rPr lang="en-US" sz="800" dirty="0"/>
                <a:t>R31 G61 B149</a:t>
              </a:r>
            </a:p>
          </p:txBody>
        </p:sp>
        <p:sp>
          <p:nvSpPr>
            <p:cNvPr id="32" name="TextBox 31">
              <a:extLst>
                <a:ext uri="{FF2B5EF4-FFF2-40B4-BE49-F238E27FC236}">
                  <a16:creationId xmlns:a16="http://schemas.microsoft.com/office/drawing/2014/main" id="{E05E4B05-6837-8D42-8BDE-8EDEE6C20279}"/>
                </a:ext>
              </a:extLst>
            </p:cNvPr>
            <p:cNvSpPr txBox="1"/>
            <p:nvPr userDrawn="1"/>
          </p:nvSpPr>
          <p:spPr>
            <a:xfrm>
              <a:off x="12964160" y="2276872"/>
              <a:ext cx="663480" cy="338554"/>
            </a:xfrm>
            <a:prstGeom prst="rect">
              <a:avLst/>
            </a:prstGeom>
            <a:noFill/>
          </p:spPr>
          <p:txBody>
            <a:bodyPr wrap="square" rtlCol="0">
              <a:spAutoFit/>
            </a:bodyPr>
            <a:lstStyle/>
            <a:p>
              <a:pPr algn="ctr"/>
              <a:r>
                <a:rPr lang="en-US" sz="800" dirty="0"/>
                <a:t>R224 G62 B82</a:t>
              </a:r>
            </a:p>
          </p:txBody>
        </p:sp>
        <p:sp>
          <p:nvSpPr>
            <p:cNvPr id="33" name="TextBox 32">
              <a:extLst>
                <a:ext uri="{FF2B5EF4-FFF2-40B4-BE49-F238E27FC236}">
                  <a16:creationId xmlns:a16="http://schemas.microsoft.com/office/drawing/2014/main" id="{93582720-7272-9446-89A2-6AA8212CBE37}"/>
                </a:ext>
              </a:extLst>
            </p:cNvPr>
            <p:cNvSpPr txBox="1"/>
            <p:nvPr userDrawn="1"/>
          </p:nvSpPr>
          <p:spPr>
            <a:xfrm>
              <a:off x="12415520" y="2924944"/>
              <a:ext cx="629920" cy="338554"/>
            </a:xfrm>
            <a:prstGeom prst="rect">
              <a:avLst/>
            </a:prstGeom>
            <a:noFill/>
          </p:spPr>
          <p:txBody>
            <a:bodyPr wrap="square" rtlCol="0">
              <a:spAutoFit/>
            </a:bodyPr>
            <a:lstStyle/>
            <a:p>
              <a:pPr algn="ctr"/>
              <a:r>
                <a:rPr lang="en-US" sz="800" dirty="0"/>
                <a:t>R237 G139 B0</a:t>
              </a:r>
            </a:p>
          </p:txBody>
        </p:sp>
        <p:sp>
          <p:nvSpPr>
            <p:cNvPr id="34" name="TextBox 33">
              <a:extLst>
                <a:ext uri="{FF2B5EF4-FFF2-40B4-BE49-F238E27FC236}">
                  <a16:creationId xmlns:a16="http://schemas.microsoft.com/office/drawing/2014/main" id="{01695E71-80D2-EB41-AA09-7FECC578A353}"/>
                </a:ext>
              </a:extLst>
            </p:cNvPr>
            <p:cNvSpPr txBox="1"/>
            <p:nvPr userDrawn="1"/>
          </p:nvSpPr>
          <p:spPr>
            <a:xfrm>
              <a:off x="12946920" y="2924944"/>
              <a:ext cx="697960" cy="338554"/>
            </a:xfrm>
            <a:prstGeom prst="rect">
              <a:avLst/>
            </a:prstGeom>
            <a:noFill/>
          </p:spPr>
          <p:txBody>
            <a:bodyPr wrap="square" rtlCol="0">
              <a:spAutoFit/>
            </a:bodyPr>
            <a:lstStyle/>
            <a:p>
              <a:pPr algn="ctr"/>
              <a:r>
                <a:rPr lang="en-US" sz="800" dirty="0"/>
                <a:t>R250 G184 B18</a:t>
              </a:r>
            </a:p>
          </p:txBody>
        </p:sp>
        <p:sp>
          <p:nvSpPr>
            <p:cNvPr id="35" name="TextBox 34">
              <a:extLst>
                <a:ext uri="{FF2B5EF4-FFF2-40B4-BE49-F238E27FC236}">
                  <a16:creationId xmlns:a16="http://schemas.microsoft.com/office/drawing/2014/main" id="{E851DF22-6E59-1E4E-B97D-C7871E6E5C05}"/>
                </a:ext>
              </a:extLst>
            </p:cNvPr>
            <p:cNvSpPr txBox="1"/>
            <p:nvPr userDrawn="1"/>
          </p:nvSpPr>
          <p:spPr>
            <a:xfrm>
              <a:off x="12364720" y="3583176"/>
              <a:ext cx="711200" cy="338554"/>
            </a:xfrm>
            <a:prstGeom prst="rect">
              <a:avLst/>
            </a:prstGeom>
            <a:noFill/>
          </p:spPr>
          <p:txBody>
            <a:bodyPr wrap="square" rtlCol="0">
              <a:spAutoFit/>
            </a:bodyPr>
            <a:lstStyle/>
            <a:p>
              <a:pPr algn="ctr"/>
              <a:r>
                <a:rPr lang="en-US" sz="800" dirty="0"/>
                <a:t>R255 G233 B117</a:t>
              </a:r>
            </a:p>
          </p:txBody>
        </p:sp>
        <p:sp>
          <p:nvSpPr>
            <p:cNvPr id="36" name="TextBox 35">
              <a:extLst>
                <a:ext uri="{FF2B5EF4-FFF2-40B4-BE49-F238E27FC236}">
                  <a16:creationId xmlns:a16="http://schemas.microsoft.com/office/drawing/2014/main" id="{5DDE23F6-85F7-6345-BEE0-4B8D167C1E77}"/>
                </a:ext>
              </a:extLst>
            </p:cNvPr>
            <p:cNvSpPr txBox="1"/>
            <p:nvPr userDrawn="1"/>
          </p:nvSpPr>
          <p:spPr>
            <a:xfrm>
              <a:off x="12957080" y="3583176"/>
              <a:ext cx="687800" cy="338554"/>
            </a:xfrm>
            <a:prstGeom prst="rect">
              <a:avLst/>
            </a:prstGeom>
            <a:noFill/>
          </p:spPr>
          <p:txBody>
            <a:bodyPr wrap="square" rtlCol="0">
              <a:spAutoFit/>
            </a:bodyPr>
            <a:lstStyle/>
            <a:p>
              <a:pPr algn="ctr"/>
              <a:r>
                <a:rPr lang="en-US" sz="800" dirty="0"/>
                <a:t>R150 G201 B25</a:t>
              </a:r>
            </a:p>
          </p:txBody>
        </p:sp>
        <p:sp>
          <p:nvSpPr>
            <p:cNvPr id="37" name="TextBox 36">
              <a:extLst>
                <a:ext uri="{FF2B5EF4-FFF2-40B4-BE49-F238E27FC236}">
                  <a16:creationId xmlns:a16="http://schemas.microsoft.com/office/drawing/2014/main" id="{407410D1-21E7-4044-8310-38D0724BDEC0}"/>
                </a:ext>
              </a:extLst>
            </p:cNvPr>
            <p:cNvSpPr txBox="1"/>
            <p:nvPr userDrawn="1"/>
          </p:nvSpPr>
          <p:spPr>
            <a:xfrm>
              <a:off x="12374880" y="4262616"/>
              <a:ext cx="711200" cy="338554"/>
            </a:xfrm>
            <a:prstGeom prst="rect">
              <a:avLst/>
            </a:prstGeom>
            <a:noFill/>
          </p:spPr>
          <p:txBody>
            <a:bodyPr wrap="square" rtlCol="0">
              <a:spAutoFit/>
            </a:bodyPr>
            <a:lstStyle/>
            <a:p>
              <a:pPr algn="ctr"/>
              <a:r>
                <a:rPr lang="en-US" sz="800" dirty="0"/>
                <a:t>R218 G213 B205</a:t>
              </a:r>
            </a:p>
          </p:txBody>
        </p:sp>
        <p:sp>
          <p:nvSpPr>
            <p:cNvPr id="38" name="TextBox 37">
              <a:extLst>
                <a:ext uri="{FF2B5EF4-FFF2-40B4-BE49-F238E27FC236}">
                  <a16:creationId xmlns:a16="http://schemas.microsoft.com/office/drawing/2014/main" id="{9737F991-0299-7047-88A6-B93D2BDE8ABD}"/>
                </a:ext>
              </a:extLst>
            </p:cNvPr>
            <p:cNvSpPr txBox="1"/>
            <p:nvPr userDrawn="1"/>
          </p:nvSpPr>
          <p:spPr>
            <a:xfrm>
              <a:off x="12943840" y="4262616"/>
              <a:ext cx="704120" cy="338554"/>
            </a:xfrm>
            <a:prstGeom prst="rect">
              <a:avLst/>
            </a:prstGeom>
            <a:noFill/>
          </p:spPr>
          <p:txBody>
            <a:bodyPr wrap="square" rtlCol="0">
              <a:spAutoFit/>
            </a:bodyPr>
            <a:lstStyle/>
            <a:p>
              <a:pPr algn="ctr"/>
              <a:r>
                <a:rPr lang="en-US" sz="800" dirty="0"/>
                <a:t>R166 G159 B136</a:t>
              </a:r>
            </a:p>
          </p:txBody>
        </p:sp>
        <p:sp>
          <p:nvSpPr>
            <p:cNvPr id="39" name="TextBox 38">
              <a:extLst>
                <a:ext uri="{FF2B5EF4-FFF2-40B4-BE49-F238E27FC236}">
                  <a16:creationId xmlns:a16="http://schemas.microsoft.com/office/drawing/2014/main" id="{67B4887F-FAB8-2C4E-A7BE-77228336FE83}"/>
                </a:ext>
              </a:extLst>
            </p:cNvPr>
            <p:cNvSpPr txBox="1"/>
            <p:nvPr userDrawn="1"/>
          </p:nvSpPr>
          <p:spPr>
            <a:xfrm>
              <a:off x="12415520" y="4920848"/>
              <a:ext cx="629920" cy="338554"/>
            </a:xfrm>
            <a:prstGeom prst="rect">
              <a:avLst/>
            </a:prstGeom>
            <a:noFill/>
          </p:spPr>
          <p:txBody>
            <a:bodyPr wrap="square" rtlCol="0">
              <a:spAutoFit/>
            </a:bodyPr>
            <a:lstStyle/>
            <a:p>
              <a:pPr algn="ctr"/>
              <a:r>
                <a:rPr lang="en-US" sz="800" dirty="0"/>
                <a:t>R110 G98 B89</a:t>
              </a:r>
            </a:p>
          </p:txBody>
        </p:sp>
        <p:sp>
          <p:nvSpPr>
            <p:cNvPr id="40" name="TextBox 39">
              <a:extLst>
                <a:ext uri="{FF2B5EF4-FFF2-40B4-BE49-F238E27FC236}">
                  <a16:creationId xmlns:a16="http://schemas.microsoft.com/office/drawing/2014/main" id="{9C1DF3B8-6B3C-8446-BBEA-870B43233D30}"/>
                </a:ext>
              </a:extLst>
            </p:cNvPr>
            <p:cNvSpPr txBox="1"/>
            <p:nvPr userDrawn="1"/>
          </p:nvSpPr>
          <p:spPr>
            <a:xfrm>
              <a:off x="12977400" y="4920848"/>
              <a:ext cx="629920" cy="338554"/>
            </a:xfrm>
            <a:prstGeom prst="rect">
              <a:avLst/>
            </a:prstGeom>
            <a:noFill/>
          </p:spPr>
          <p:txBody>
            <a:bodyPr wrap="square" rtlCol="0">
              <a:spAutoFit/>
            </a:bodyPr>
            <a:lstStyle/>
            <a:p>
              <a:pPr algn="ctr"/>
              <a:r>
                <a:rPr lang="en-US" sz="800" dirty="0"/>
                <a:t>R83 G86 B90</a:t>
              </a:r>
            </a:p>
          </p:txBody>
        </p:sp>
      </p:grpSp>
    </p:spTree>
    <p:extLst>
      <p:ext uri="{BB962C8B-B14F-4D97-AF65-F5344CB8AC3E}">
        <p14:creationId xmlns:p14="http://schemas.microsoft.com/office/powerpoint/2010/main" val="23664188"/>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41.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4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2C17B119-D032-6F41-8524-1D6B65B35954}"/>
              </a:ext>
            </a:extLst>
          </p:cNvPr>
          <p:cNvPicPr>
            <a:picLocks noGrp="1" noChangeAspect="1"/>
          </p:cNvPicPr>
          <p:nvPr>
            <p:ph type="pic" sz="quarter" idx="11"/>
          </p:nvPr>
        </p:nvPicPr>
        <p:blipFill rotWithShape="1">
          <a:blip r:embed="rId2" cstate="screen">
            <a:extLst>
              <a:ext uri="{28A0092B-C50C-407E-A947-70E740481C1C}">
                <a14:useLocalDpi xmlns:a14="http://schemas.microsoft.com/office/drawing/2010/main"/>
              </a:ext>
            </a:extLst>
          </a:blip>
          <a:srcRect t="23" b="23"/>
          <a:stretch/>
        </p:blipFill>
        <p:spPr/>
      </p:pic>
      <p:sp>
        <p:nvSpPr>
          <p:cNvPr id="5" name="Text Placeholder 3">
            <a:extLst>
              <a:ext uri="{FF2B5EF4-FFF2-40B4-BE49-F238E27FC236}">
                <a16:creationId xmlns:a16="http://schemas.microsoft.com/office/drawing/2014/main" id="{D5B00D3D-59F2-4241-8F95-E2F4DBFB3D5E}"/>
              </a:ext>
            </a:extLst>
          </p:cNvPr>
          <p:cNvSpPr txBox="1">
            <a:spLocks/>
          </p:cNvSpPr>
          <p:nvPr/>
        </p:nvSpPr>
        <p:spPr>
          <a:xfrm>
            <a:off x="752621" y="2556420"/>
            <a:ext cx="5969455" cy="3368675"/>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4500" kern="1200">
                <a:solidFill>
                  <a:schemeClr val="bg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5120"/>
              </a:lnSpc>
            </a:pPr>
            <a:r>
              <a:rPr lang="en-US" sz="4000" dirty="0"/>
              <a:t>Master Trusts –</a:t>
            </a:r>
            <a:br>
              <a:rPr lang="en-US" sz="4000" dirty="0"/>
            </a:br>
            <a:r>
              <a:rPr lang="en-US" sz="4000" dirty="0"/>
              <a:t>A Pensions Panacea?</a:t>
            </a:r>
          </a:p>
          <a:p>
            <a:endParaRPr lang="en-US" sz="4267" dirty="0"/>
          </a:p>
          <a:p>
            <a:r>
              <a:rPr lang="en-US" sz="2667" dirty="0"/>
              <a:t>IAPF - 19 Oct 2021</a:t>
            </a:r>
          </a:p>
          <a:p>
            <a:endParaRPr lang="en-US" sz="2667" dirty="0"/>
          </a:p>
          <a:p>
            <a:r>
              <a:rPr lang="en-US" sz="1600" dirty="0"/>
              <a:t>Shane O’Farrell</a:t>
            </a:r>
          </a:p>
          <a:p>
            <a:r>
              <a:rPr lang="en-US" sz="1600" dirty="0"/>
              <a:t>Director of Products Irish Life Corporate Business</a:t>
            </a:r>
          </a:p>
        </p:txBody>
      </p:sp>
      <p:sp>
        <p:nvSpPr>
          <p:cNvPr id="6" name="Text Placeholder 2">
            <a:extLst>
              <a:ext uri="{FF2B5EF4-FFF2-40B4-BE49-F238E27FC236}">
                <a16:creationId xmlns:a16="http://schemas.microsoft.com/office/drawing/2014/main" id="{9CE6ED6F-6390-DF46-9605-6DAC34601B61}"/>
              </a:ext>
            </a:extLst>
          </p:cNvPr>
          <p:cNvSpPr txBox="1">
            <a:spLocks/>
          </p:cNvSpPr>
          <p:nvPr/>
        </p:nvSpPr>
        <p:spPr>
          <a:xfrm>
            <a:off x="6526164" y="330575"/>
            <a:ext cx="5027515" cy="502148"/>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500" b="0" kern="1200">
                <a:solidFill>
                  <a:srgbClr val="6E6259"/>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500" kern="1200">
                <a:solidFill>
                  <a:srgbClr val="6E6259"/>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500" kern="1200">
                <a:solidFill>
                  <a:srgbClr val="6E6259"/>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500" kern="1200">
                <a:solidFill>
                  <a:srgbClr val="6E6259"/>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500" kern="1200">
                <a:solidFill>
                  <a:srgbClr val="6E62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67" dirty="0">
                <a:solidFill>
                  <a:srgbClr val="6E6F71"/>
                </a:solidFill>
                <a:latin typeface="Calibri" panose="020F0502020204030204" pitchFamily="34" charset="0"/>
                <a:cs typeface="Calibri" panose="020F0502020204030204" pitchFamily="34" charset="0"/>
              </a:rPr>
              <a:t>Life</a:t>
            </a:r>
            <a:r>
              <a:rPr lang="en-US" sz="1867" dirty="0">
                <a:latin typeface="Calibri" panose="020F0502020204030204" pitchFamily="34" charset="0"/>
                <a:cs typeface="Calibri" panose="020F0502020204030204" pitchFamily="34" charset="0"/>
              </a:rPr>
              <a:t> </a:t>
            </a:r>
            <a:r>
              <a:rPr lang="en-US" sz="1867" dirty="0">
                <a:solidFill>
                  <a:srgbClr val="AEB0D6"/>
                </a:solidFill>
                <a:latin typeface="Calibri" panose="020F0502020204030204" pitchFamily="34" charset="0"/>
                <a:cs typeface="Calibri" panose="020F0502020204030204" pitchFamily="34" charset="0"/>
              </a:rPr>
              <a:t>\</a:t>
            </a:r>
            <a:r>
              <a:rPr lang="en-US" sz="1867" dirty="0">
                <a:latin typeface="Calibri" panose="020F0502020204030204" pitchFamily="34" charset="0"/>
                <a:cs typeface="Calibri" panose="020F0502020204030204" pitchFamily="34" charset="0"/>
              </a:rPr>
              <a:t> </a:t>
            </a:r>
            <a:r>
              <a:rPr lang="en-US" sz="1867" b="1" dirty="0">
                <a:solidFill>
                  <a:srgbClr val="5C61AC"/>
                </a:solidFill>
                <a:latin typeface="Calibri" panose="020F0502020204030204" pitchFamily="34" charset="0"/>
                <a:cs typeface="Calibri" panose="020F0502020204030204" pitchFamily="34" charset="0"/>
              </a:rPr>
              <a:t>Pensions</a:t>
            </a:r>
            <a:r>
              <a:rPr lang="en-US" sz="1867" dirty="0">
                <a:latin typeface="Calibri" panose="020F0502020204030204" pitchFamily="34" charset="0"/>
                <a:cs typeface="Calibri" panose="020F0502020204030204" pitchFamily="34" charset="0"/>
              </a:rPr>
              <a:t> </a:t>
            </a:r>
            <a:r>
              <a:rPr lang="en-US" sz="1867" dirty="0">
                <a:solidFill>
                  <a:srgbClr val="AEB0D6"/>
                </a:solidFill>
                <a:latin typeface="Calibri" panose="020F0502020204030204" pitchFamily="34" charset="0"/>
                <a:cs typeface="Calibri" panose="020F0502020204030204" pitchFamily="34" charset="0"/>
              </a:rPr>
              <a:t>\</a:t>
            </a:r>
            <a:r>
              <a:rPr lang="en-US" sz="1867" dirty="0">
                <a:latin typeface="Calibri" panose="020F0502020204030204" pitchFamily="34" charset="0"/>
                <a:cs typeface="Calibri" panose="020F0502020204030204" pitchFamily="34" charset="0"/>
              </a:rPr>
              <a:t> </a:t>
            </a:r>
            <a:r>
              <a:rPr lang="en-US" sz="1867" b="1" dirty="0">
                <a:solidFill>
                  <a:srgbClr val="5C61AC"/>
                </a:solidFill>
                <a:latin typeface="Calibri" panose="020F0502020204030204" pitchFamily="34" charset="0"/>
                <a:cs typeface="Calibri" panose="020F0502020204030204" pitchFamily="34" charset="0"/>
              </a:rPr>
              <a:t>Investments</a:t>
            </a:r>
          </a:p>
        </p:txBody>
      </p:sp>
    </p:spTree>
    <p:extLst>
      <p:ext uri="{BB962C8B-B14F-4D97-AF65-F5344CB8AC3E}">
        <p14:creationId xmlns:p14="http://schemas.microsoft.com/office/powerpoint/2010/main" val="2511223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le 21">
            <a:extLst>
              <a:ext uri="{FF2B5EF4-FFF2-40B4-BE49-F238E27FC236}">
                <a16:creationId xmlns:a16="http://schemas.microsoft.com/office/drawing/2014/main" id="{0A9DB0F6-BC16-224A-97BA-1925B0CB36A8}"/>
              </a:ext>
            </a:extLst>
          </p:cNvPr>
          <p:cNvGraphicFramePr>
            <a:graphicFrameLocks noGrp="1"/>
          </p:cNvGraphicFramePr>
          <p:nvPr>
            <p:extLst>
              <p:ext uri="{D42A27DB-BD31-4B8C-83A1-F6EECF244321}">
                <p14:modId xmlns:p14="http://schemas.microsoft.com/office/powerpoint/2010/main" val="1181791665"/>
              </p:ext>
            </p:extLst>
          </p:nvPr>
        </p:nvGraphicFramePr>
        <p:xfrm>
          <a:off x="1971159" y="2189046"/>
          <a:ext cx="7560000" cy="4068631"/>
        </p:xfrm>
        <a:graphic>
          <a:graphicData uri="http://schemas.openxmlformats.org/drawingml/2006/table">
            <a:tbl>
              <a:tblPr firstRow="1" firstCol="1" bandRow="1">
                <a:tableStyleId>{5C22544A-7EE6-4342-B048-85BDC9FD1C3A}</a:tableStyleId>
              </a:tblPr>
              <a:tblGrid>
                <a:gridCol w="3728318">
                  <a:extLst>
                    <a:ext uri="{9D8B030D-6E8A-4147-A177-3AD203B41FA5}">
                      <a16:colId xmlns:a16="http://schemas.microsoft.com/office/drawing/2014/main" val="3456117070"/>
                    </a:ext>
                  </a:extLst>
                </a:gridCol>
                <a:gridCol w="358643">
                  <a:extLst>
                    <a:ext uri="{9D8B030D-6E8A-4147-A177-3AD203B41FA5}">
                      <a16:colId xmlns:a16="http://schemas.microsoft.com/office/drawing/2014/main" val="1071111790"/>
                    </a:ext>
                  </a:extLst>
                </a:gridCol>
                <a:gridCol w="394506">
                  <a:extLst>
                    <a:ext uri="{9D8B030D-6E8A-4147-A177-3AD203B41FA5}">
                      <a16:colId xmlns:a16="http://schemas.microsoft.com/office/drawing/2014/main" val="2400605132"/>
                    </a:ext>
                  </a:extLst>
                </a:gridCol>
                <a:gridCol w="3078533">
                  <a:extLst>
                    <a:ext uri="{9D8B030D-6E8A-4147-A177-3AD203B41FA5}">
                      <a16:colId xmlns:a16="http://schemas.microsoft.com/office/drawing/2014/main" val="1311018303"/>
                    </a:ext>
                  </a:extLst>
                </a:gridCol>
              </a:tblGrid>
              <a:tr h="592510">
                <a:tc gridSpan="4">
                  <a:txBody>
                    <a:bodyPr/>
                    <a:lstStyle/>
                    <a:p>
                      <a:pPr marL="0" marR="0" lvl="0" indent="0" algn="ctr" defTabSz="685800" rtl="0" eaLnBrk="1" fontAlgn="auto" latinLnBrk="0" hangingPunct="1">
                        <a:lnSpc>
                          <a:spcPct val="107000"/>
                        </a:lnSpc>
                        <a:spcBef>
                          <a:spcPts val="0"/>
                        </a:spcBef>
                        <a:spcAft>
                          <a:spcPts val="800"/>
                        </a:spcAft>
                        <a:buClrTx/>
                        <a:buSzTx/>
                        <a:buFontTx/>
                        <a:buNone/>
                        <a:tabLst/>
                        <a:defRPr/>
                      </a:pPr>
                      <a:r>
                        <a:rPr lang="en-IE" sz="2000" dirty="0">
                          <a:effectLst/>
                        </a:rPr>
                        <a:t>Governance</a:t>
                      </a:r>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1790" marR="91790" marT="0" marB="0" anchor="ctr">
                    <a:lnL w="12700" cap="flat" cmpd="sng" algn="ctr">
                      <a:solidFill>
                        <a:srgbClr val="5C61AC"/>
                      </a:solidFill>
                      <a:prstDash val="solid"/>
                      <a:round/>
                      <a:headEnd type="none" w="med" len="med"/>
                      <a:tailEnd type="none" w="med" len="med"/>
                    </a:lnL>
                    <a:lnR w="12700" cap="flat" cmpd="sng" algn="ctr">
                      <a:solidFill>
                        <a:srgbClr val="5C61AC"/>
                      </a:solidFill>
                      <a:prstDash val="solid"/>
                      <a:round/>
                      <a:headEnd type="none" w="med" len="med"/>
                      <a:tailEnd type="none" w="med" len="med"/>
                    </a:lnR>
                    <a:lnT w="12700" cap="flat" cmpd="sng" algn="ctr">
                      <a:solidFill>
                        <a:srgbClr val="5C61AC"/>
                      </a:solidFill>
                      <a:prstDash val="solid"/>
                      <a:round/>
                      <a:headEnd type="none" w="med" len="med"/>
                      <a:tailEnd type="none" w="med" len="med"/>
                    </a:lnT>
                    <a:lnB w="12700" cap="flat" cmpd="sng" algn="ctr">
                      <a:solidFill>
                        <a:srgbClr val="5C61AC"/>
                      </a:solidFill>
                      <a:prstDash val="solid"/>
                      <a:round/>
                      <a:headEnd type="none" w="med" len="med"/>
                      <a:tailEnd type="none" w="med" len="med"/>
                    </a:lnB>
                    <a:solidFill>
                      <a:srgbClr val="5C61AC"/>
                    </a:solidFill>
                  </a:tcPr>
                </a:tc>
                <a:tc hMerge="1">
                  <a:txBody>
                    <a:bodyPr/>
                    <a:lstStyle/>
                    <a:p>
                      <a:endParaRPr lang="en-US"/>
                    </a:p>
                  </a:txBody>
                  <a:tcPr/>
                </a:tc>
                <a:tc hMerge="1">
                  <a:txBody>
                    <a:bodyPr/>
                    <a:lstStyle/>
                    <a:p>
                      <a:endParaRPr lang="en-US"/>
                    </a:p>
                  </a:txBody>
                  <a:tcPr/>
                </a:tc>
                <a:tc hMerge="1">
                  <a:txBody>
                    <a:bodyPr/>
                    <a:lstStyle/>
                    <a:p>
                      <a:pPr algn="ctr">
                        <a:lnSpc>
                          <a:spcPct val="107000"/>
                        </a:lnSpc>
                        <a:spcAft>
                          <a:spcPts val="800"/>
                        </a:spcAft>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77220722"/>
                  </a:ext>
                </a:extLst>
              </a:tr>
              <a:tr h="517597">
                <a:tc>
                  <a:txBody>
                    <a:bodyPr/>
                    <a:lstStyle/>
                    <a:p>
                      <a:pPr algn="ctr">
                        <a:lnSpc>
                          <a:spcPct val="107000"/>
                        </a:lnSpc>
                        <a:spcAft>
                          <a:spcPts val="800"/>
                        </a:spcAft>
                      </a:pPr>
                      <a:r>
                        <a:rPr lang="en-IE" sz="2300" dirty="0">
                          <a:solidFill>
                            <a:srgbClr val="5C61AC"/>
                          </a:solidFill>
                          <a:effectLst/>
                          <a:latin typeface="Calibri" panose="020F0502020204030204" pitchFamily="34" charset="0"/>
                          <a:cs typeface="Calibri" panose="020F0502020204030204" pitchFamily="34" charset="0"/>
                        </a:rPr>
                        <a:t>Stand Alone</a:t>
                      </a:r>
                      <a:endParaRPr lang="en-IE" sz="2300" dirty="0">
                        <a:solidFill>
                          <a:srgbClr val="5C61AC"/>
                        </a:solidFill>
                        <a:effectLst/>
                        <a:latin typeface="Calibri" panose="020F0502020204030204" pitchFamily="34" charset="0"/>
                        <a:ea typeface="Calibri" panose="020F0502020204030204" pitchFamily="34" charset="0"/>
                        <a:cs typeface="Calibri" panose="020F0502020204030204" pitchFamily="34" charset="0"/>
                      </a:endParaRPr>
                    </a:p>
                  </a:txBody>
                  <a:tcPr marL="122387" marR="122387" marT="0" marB="0" anchor="ctr">
                    <a:lnL w="12700" cap="flat" cmpd="sng" algn="ctr">
                      <a:solidFill>
                        <a:srgbClr val="5C61AC"/>
                      </a:solidFill>
                      <a:prstDash val="solid"/>
                      <a:round/>
                      <a:headEnd type="none" w="med" len="med"/>
                      <a:tailEnd type="none" w="med" len="med"/>
                    </a:lnL>
                    <a:lnR w="12700" cap="flat" cmpd="sng" algn="ctr">
                      <a:solidFill>
                        <a:srgbClr val="F6F4F0"/>
                      </a:solidFill>
                      <a:prstDash val="solid"/>
                      <a:round/>
                      <a:headEnd type="none" w="med" len="med"/>
                      <a:tailEnd type="none" w="med" len="med"/>
                    </a:lnR>
                    <a:lnT w="12700" cap="flat" cmpd="sng" algn="ctr">
                      <a:solidFill>
                        <a:srgbClr val="5C61AC"/>
                      </a:solidFill>
                      <a:prstDash val="solid"/>
                      <a:round/>
                      <a:headEnd type="none" w="med" len="med"/>
                      <a:tailEnd type="none" w="med" len="med"/>
                    </a:lnT>
                    <a:lnB w="12700" cap="flat" cmpd="sng" algn="ctr">
                      <a:solidFill>
                        <a:srgbClr val="5C61AC"/>
                      </a:solidFill>
                      <a:prstDash val="solid"/>
                      <a:round/>
                      <a:headEnd type="none" w="med" len="med"/>
                      <a:tailEnd type="none" w="med" len="med"/>
                    </a:lnB>
                    <a:solidFill>
                      <a:srgbClr val="F6F4F0"/>
                    </a:solidFill>
                  </a:tcPr>
                </a:tc>
                <a:tc gridSpan="2">
                  <a:txBody>
                    <a:bodyPr/>
                    <a:lstStyle/>
                    <a:p>
                      <a:pPr algn="ctr">
                        <a:lnSpc>
                          <a:spcPct val="107000"/>
                        </a:lnSpc>
                        <a:spcAft>
                          <a:spcPts val="800"/>
                        </a:spcAft>
                      </a:pPr>
                      <a:r>
                        <a:rPr lang="en-IE" sz="2300" b="1" dirty="0">
                          <a:solidFill>
                            <a:srgbClr val="5C61AC"/>
                          </a:solidFill>
                          <a:effectLst/>
                          <a:latin typeface="Calibri" panose="020F0502020204030204" pitchFamily="34" charset="0"/>
                          <a:ea typeface="Calibri" panose="020F0502020204030204" pitchFamily="34" charset="0"/>
                          <a:cs typeface="Calibri" panose="020F0502020204030204" pitchFamily="34" charset="0"/>
                        </a:rPr>
                        <a:t>V’s</a:t>
                      </a:r>
                    </a:p>
                  </a:txBody>
                  <a:tcPr marL="122387" marR="122387" marT="61193" marB="61193" anchor="ctr">
                    <a:lnL w="12700" cap="flat" cmpd="sng" algn="ctr">
                      <a:solidFill>
                        <a:srgbClr val="F6F4F0"/>
                      </a:solidFill>
                      <a:prstDash val="solid"/>
                      <a:round/>
                      <a:headEnd type="none" w="med" len="med"/>
                      <a:tailEnd type="none" w="med" len="med"/>
                    </a:lnL>
                    <a:lnR w="12700" cap="flat" cmpd="sng" algn="ctr">
                      <a:solidFill>
                        <a:srgbClr val="F6F4F0"/>
                      </a:solidFill>
                      <a:prstDash val="solid"/>
                      <a:round/>
                      <a:headEnd type="none" w="med" len="med"/>
                      <a:tailEnd type="none" w="med" len="med"/>
                    </a:lnR>
                    <a:lnT w="12700" cap="flat" cmpd="sng" algn="ctr">
                      <a:solidFill>
                        <a:srgbClr val="5C61AC"/>
                      </a:solidFill>
                      <a:prstDash val="solid"/>
                      <a:round/>
                      <a:headEnd type="none" w="med" len="med"/>
                      <a:tailEnd type="none" w="med" len="med"/>
                    </a:lnT>
                    <a:lnB w="12700" cap="flat" cmpd="sng" algn="ctr">
                      <a:solidFill>
                        <a:srgbClr val="5C61AC"/>
                      </a:solidFill>
                      <a:prstDash val="solid"/>
                      <a:round/>
                      <a:headEnd type="none" w="med" len="med"/>
                      <a:tailEnd type="none" w="med" len="med"/>
                    </a:lnB>
                    <a:solidFill>
                      <a:srgbClr val="F6F4F0"/>
                    </a:solidFill>
                  </a:tcPr>
                </a:tc>
                <a:tc hMerge="1">
                  <a:txBody>
                    <a:bodyPr/>
                    <a:lstStyle/>
                    <a:p>
                      <a:endParaRPr lang="en-US"/>
                    </a:p>
                  </a:txBody>
                  <a:tcPr/>
                </a:tc>
                <a:tc>
                  <a:txBody>
                    <a:bodyPr/>
                    <a:lstStyle/>
                    <a:p>
                      <a:pPr algn="ctr">
                        <a:lnSpc>
                          <a:spcPct val="107000"/>
                        </a:lnSpc>
                        <a:spcAft>
                          <a:spcPts val="800"/>
                        </a:spcAft>
                      </a:pPr>
                      <a:r>
                        <a:rPr lang="en-IE" sz="2300" b="1" dirty="0">
                          <a:solidFill>
                            <a:srgbClr val="5C61AC"/>
                          </a:solidFill>
                          <a:effectLst/>
                          <a:latin typeface="Calibri" panose="020F0502020204030204" pitchFamily="34" charset="0"/>
                          <a:cs typeface="Calibri" panose="020F0502020204030204" pitchFamily="34" charset="0"/>
                        </a:rPr>
                        <a:t>Master Trust</a:t>
                      </a:r>
                      <a:endParaRPr lang="en-IE" sz="2300" b="1" dirty="0">
                        <a:solidFill>
                          <a:srgbClr val="5C61AC"/>
                        </a:solidFill>
                        <a:effectLst/>
                        <a:latin typeface="Calibri" panose="020F0502020204030204" pitchFamily="34" charset="0"/>
                        <a:ea typeface="Calibri" panose="020F0502020204030204" pitchFamily="34" charset="0"/>
                        <a:cs typeface="Calibri" panose="020F0502020204030204" pitchFamily="34" charset="0"/>
                      </a:endParaRPr>
                    </a:p>
                  </a:txBody>
                  <a:tcPr marL="122387" marR="122387" marT="0" marB="0" anchor="ctr">
                    <a:lnL w="12700" cap="flat" cmpd="sng" algn="ctr">
                      <a:solidFill>
                        <a:srgbClr val="F6F4F0"/>
                      </a:solidFill>
                      <a:prstDash val="solid"/>
                      <a:round/>
                      <a:headEnd type="none" w="med" len="med"/>
                      <a:tailEnd type="none" w="med" len="med"/>
                    </a:lnL>
                    <a:lnR w="12700" cap="flat" cmpd="sng" algn="ctr">
                      <a:solidFill>
                        <a:srgbClr val="5C61AC"/>
                      </a:solidFill>
                      <a:prstDash val="solid"/>
                      <a:round/>
                      <a:headEnd type="none" w="med" len="med"/>
                      <a:tailEnd type="none" w="med" len="med"/>
                    </a:lnR>
                    <a:lnT w="12700" cap="flat" cmpd="sng" algn="ctr">
                      <a:solidFill>
                        <a:srgbClr val="5C61AC"/>
                      </a:solidFill>
                      <a:prstDash val="solid"/>
                      <a:round/>
                      <a:headEnd type="none" w="med" len="med"/>
                      <a:tailEnd type="none" w="med" len="med"/>
                    </a:lnT>
                    <a:lnB w="12700" cap="flat" cmpd="sng" algn="ctr">
                      <a:solidFill>
                        <a:srgbClr val="5C61AC"/>
                      </a:solidFill>
                      <a:prstDash val="solid"/>
                      <a:round/>
                      <a:headEnd type="none" w="med" len="med"/>
                      <a:tailEnd type="none" w="med" len="med"/>
                    </a:lnB>
                    <a:solidFill>
                      <a:srgbClr val="F6F4F0"/>
                    </a:solidFill>
                  </a:tcPr>
                </a:tc>
                <a:extLst>
                  <a:ext uri="{0D108BD9-81ED-4DB2-BD59-A6C34878D82A}">
                    <a16:rowId xmlns:a16="http://schemas.microsoft.com/office/drawing/2014/main" val="3471021963"/>
                  </a:ext>
                </a:extLst>
              </a:tr>
              <a:tr h="1061172">
                <a:tc>
                  <a:txBody>
                    <a:bodyPr/>
                    <a:lstStyle/>
                    <a:p>
                      <a:pPr algn="ctr">
                        <a:lnSpc>
                          <a:spcPct val="107000"/>
                        </a:lnSpc>
                        <a:spcAft>
                          <a:spcPts val="800"/>
                        </a:spcAft>
                      </a:pPr>
                      <a:r>
                        <a:rPr lang="en-IE" sz="1300" b="0" dirty="0">
                          <a:solidFill>
                            <a:srgbClr val="6E6F71"/>
                          </a:solidFill>
                          <a:effectLst/>
                        </a:rPr>
                        <a:t>One trust per employer</a:t>
                      </a:r>
                      <a:endParaRPr lang="en-IE" sz="1300" b="0" dirty="0">
                        <a:solidFill>
                          <a:srgbClr val="6E6F7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387" marR="122387" marT="0" marB="0" anchor="ctr">
                    <a:lnL w="12700" cap="flat" cmpd="sng" algn="ctr">
                      <a:solidFill>
                        <a:srgbClr val="5C61AC"/>
                      </a:solidFill>
                      <a:prstDash val="solid"/>
                      <a:round/>
                      <a:headEnd type="none" w="med" len="med"/>
                      <a:tailEnd type="none" w="med" len="med"/>
                    </a:lnL>
                    <a:lnR w="12700" cap="flat" cmpd="sng" algn="ctr">
                      <a:solidFill>
                        <a:srgbClr val="F6F4F0"/>
                      </a:solidFill>
                      <a:prstDash val="solid"/>
                      <a:round/>
                      <a:headEnd type="none" w="med" len="med"/>
                      <a:tailEnd type="none" w="med" len="med"/>
                    </a:lnR>
                    <a:lnT w="12700" cap="flat" cmpd="sng" algn="ctr">
                      <a:solidFill>
                        <a:srgbClr val="5C61AC"/>
                      </a:solidFill>
                      <a:prstDash val="solid"/>
                      <a:round/>
                      <a:headEnd type="none" w="med" len="med"/>
                      <a:tailEnd type="none" w="med" len="med"/>
                    </a:lnT>
                    <a:lnB w="12700" cap="flat" cmpd="sng" algn="ctr">
                      <a:solidFill>
                        <a:srgbClr val="5C61AC"/>
                      </a:solidFill>
                      <a:prstDash val="solid"/>
                      <a:round/>
                      <a:headEnd type="none" w="med" len="med"/>
                      <a:tailEnd type="none" w="med" len="med"/>
                    </a:lnB>
                    <a:solidFill>
                      <a:srgbClr val="F6F4F0"/>
                    </a:solidFill>
                  </a:tcPr>
                </a:tc>
                <a:tc>
                  <a:txBody>
                    <a:bodyPr/>
                    <a:lstStyle/>
                    <a:p>
                      <a:pPr algn="ctr">
                        <a:lnSpc>
                          <a:spcPct val="107000"/>
                        </a:lnSpc>
                        <a:spcAft>
                          <a:spcPts val="800"/>
                        </a:spcAft>
                      </a:pPr>
                      <a:endParaRPr lang="en-IE" sz="1500" b="0" dirty="0">
                        <a:solidFill>
                          <a:srgbClr val="333890"/>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387" marR="122387" marT="0" marB="0" anchor="ctr">
                    <a:lnL w="12700" cap="flat" cmpd="sng" algn="ctr">
                      <a:solidFill>
                        <a:srgbClr val="F6F4F0"/>
                      </a:solidFill>
                      <a:prstDash val="solid"/>
                      <a:round/>
                      <a:headEnd type="none" w="med" len="med"/>
                      <a:tailEnd type="none" w="med" len="med"/>
                    </a:lnL>
                    <a:lnR w="12700" cap="flat" cmpd="sng" algn="ctr">
                      <a:solidFill>
                        <a:srgbClr val="5C61AC"/>
                      </a:solidFill>
                      <a:prstDash val="solid"/>
                      <a:round/>
                      <a:headEnd type="none" w="med" len="med"/>
                      <a:tailEnd type="none" w="med" len="med"/>
                    </a:lnR>
                    <a:lnT w="12700" cap="flat" cmpd="sng" algn="ctr">
                      <a:solidFill>
                        <a:srgbClr val="5C61AC"/>
                      </a:solidFill>
                      <a:prstDash val="solid"/>
                      <a:round/>
                      <a:headEnd type="none" w="med" len="med"/>
                      <a:tailEnd type="none" w="med" len="med"/>
                    </a:lnT>
                    <a:lnB w="12700" cap="flat" cmpd="sng" algn="ctr">
                      <a:solidFill>
                        <a:srgbClr val="5C61AC"/>
                      </a:solidFill>
                      <a:prstDash val="solid"/>
                      <a:round/>
                      <a:headEnd type="none" w="med" len="med"/>
                      <a:tailEnd type="none" w="med" len="med"/>
                    </a:lnB>
                    <a:solidFill>
                      <a:srgbClr val="F6F4F0"/>
                    </a:solidFill>
                  </a:tcPr>
                </a:tc>
                <a:tc>
                  <a:txBody>
                    <a:bodyPr/>
                    <a:lstStyle/>
                    <a:p>
                      <a:pPr algn="ctr">
                        <a:lnSpc>
                          <a:spcPct val="107000"/>
                        </a:lnSpc>
                        <a:spcAft>
                          <a:spcPts val="800"/>
                        </a:spcAft>
                      </a:pPr>
                      <a:endParaRPr lang="en-IE" sz="1500" b="0" dirty="0">
                        <a:solidFill>
                          <a:srgbClr val="333890"/>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387" marR="122387" marT="0" marB="0" anchor="ctr">
                    <a:lnL w="12700" cap="flat" cmpd="sng" algn="ctr">
                      <a:solidFill>
                        <a:srgbClr val="5C61AC"/>
                      </a:solidFill>
                      <a:prstDash val="solid"/>
                      <a:round/>
                      <a:headEnd type="none" w="med" len="med"/>
                      <a:tailEnd type="none" w="med" len="med"/>
                    </a:lnL>
                    <a:lnR w="12700" cap="flat" cmpd="sng" algn="ctr">
                      <a:solidFill>
                        <a:srgbClr val="F6F4F0"/>
                      </a:solidFill>
                      <a:prstDash val="solid"/>
                      <a:round/>
                      <a:headEnd type="none" w="med" len="med"/>
                      <a:tailEnd type="none" w="med" len="med"/>
                    </a:lnR>
                    <a:lnT w="12700" cap="flat" cmpd="sng" algn="ctr">
                      <a:solidFill>
                        <a:srgbClr val="5C61AC"/>
                      </a:solidFill>
                      <a:prstDash val="solid"/>
                      <a:round/>
                      <a:headEnd type="none" w="med" len="med"/>
                      <a:tailEnd type="none" w="med" len="med"/>
                    </a:lnT>
                    <a:lnB w="12700" cap="flat" cmpd="sng" algn="ctr">
                      <a:solidFill>
                        <a:srgbClr val="5C61AC"/>
                      </a:solidFill>
                      <a:prstDash val="solid"/>
                      <a:round/>
                      <a:headEnd type="none" w="med" len="med"/>
                      <a:tailEnd type="none" w="med" len="med"/>
                    </a:lnB>
                    <a:solidFill>
                      <a:srgbClr val="F6F4F0"/>
                    </a:solidFill>
                  </a:tcPr>
                </a:tc>
                <a:tc>
                  <a:txBody>
                    <a:bodyPr/>
                    <a:lstStyle/>
                    <a:p>
                      <a:pPr algn="ctr">
                        <a:lnSpc>
                          <a:spcPct val="107000"/>
                        </a:lnSpc>
                        <a:spcAft>
                          <a:spcPts val="800"/>
                        </a:spcAft>
                      </a:pPr>
                      <a:r>
                        <a:rPr lang="en-IE" sz="1300" dirty="0">
                          <a:solidFill>
                            <a:srgbClr val="6E6F71"/>
                          </a:solidFill>
                          <a:effectLst/>
                        </a:rPr>
                        <a:t>One trust for many employers</a:t>
                      </a:r>
                      <a:endParaRPr lang="en-IE" sz="1300" dirty="0">
                        <a:solidFill>
                          <a:srgbClr val="6E6F7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387" marR="122387" marT="0" marB="0" anchor="ctr">
                    <a:lnL w="12700" cap="flat" cmpd="sng" algn="ctr">
                      <a:solidFill>
                        <a:srgbClr val="F6F4F0"/>
                      </a:solidFill>
                      <a:prstDash val="solid"/>
                      <a:round/>
                      <a:headEnd type="none" w="med" len="med"/>
                      <a:tailEnd type="none" w="med" len="med"/>
                    </a:lnL>
                    <a:lnR w="12700" cap="flat" cmpd="sng" algn="ctr">
                      <a:solidFill>
                        <a:srgbClr val="5C61AC"/>
                      </a:solidFill>
                      <a:prstDash val="solid"/>
                      <a:round/>
                      <a:headEnd type="none" w="med" len="med"/>
                      <a:tailEnd type="none" w="med" len="med"/>
                    </a:lnR>
                    <a:lnT w="12700" cap="flat" cmpd="sng" algn="ctr">
                      <a:solidFill>
                        <a:srgbClr val="5C61AC"/>
                      </a:solidFill>
                      <a:prstDash val="solid"/>
                      <a:round/>
                      <a:headEnd type="none" w="med" len="med"/>
                      <a:tailEnd type="none" w="med" len="med"/>
                    </a:lnT>
                    <a:lnB w="12700" cap="flat" cmpd="sng" algn="ctr">
                      <a:solidFill>
                        <a:srgbClr val="5C61AC"/>
                      </a:solidFill>
                      <a:prstDash val="solid"/>
                      <a:round/>
                      <a:headEnd type="none" w="med" len="med"/>
                      <a:tailEnd type="none" w="med" len="med"/>
                    </a:lnB>
                    <a:solidFill>
                      <a:srgbClr val="F6F4F0"/>
                    </a:solidFill>
                  </a:tcPr>
                </a:tc>
                <a:extLst>
                  <a:ext uri="{0D108BD9-81ED-4DB2-BD59-A6C34878D82A}">
                    <a16:rowId xmlns:a16="http://schemas.microsoft.com/office/drawing/2014/main" val="2036359779"/>
                  </a:ext>
                </a:extLst>
              </a:tr>
              <a:tr h="559081">
                <a:tc gridSpan="4">
                  <a:txBody>
                    <a:bodyPr/>
                    <a:lstStyle/>
                    <a:p>
                      <a:pPr marL="0" marR="0" lvl="0" indent="0" algn="ctr" defTabSz="685800" rtl="0" eaLnBrk="1" fontAlgn="auto" latinLnBrk="0" hangingPunct="1">
                        <a:lnSpc>
                          <a:spcPct val="107000"/>
                        </a:lnSpc>
                        <a:spcBef>
                          <a:spcPts val="0"/>
                        </a:spcBef>
                        <a:spcAft>
                          <a:spcPts val="800"/>
                        </a:spcAft>
                        <a:buClrTx/>
                        <a:buSzTx/>
                        <a:buFontTx/>
                        <a:buNone/>
                        <a:tabLst/>
                        <a:defRPr/>
                      </a:pPr>
                      <a:r>
                        <a:rPr lang="en-IE" sz="2000" dirty="0">
                          <a:effectLst/>
                        </a:rPr>
                        <a:t>Comment</a:t>
                      </a:r>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1790" marR="91790" marT="0" marB="0" anchor="ctr">
                    <a:lnL w="12700" cap="flat" cmpd="sng" algn="ctr">
                      <a:solidFill>
                        <a:srgbClr val="5C61AC"/>
                      </a:solidFill>
                      <a:prstDash val="solid"/>
                      <a:round/>
                      <a:headEnd type="none" w="med" len="med"/>
                      <a:tailEnd type="none" w="med" len="med"/>
                    </a:lnL>
                    <a:lnR w="12700" cap="flat" cmpd="sng" algn="ctr">
                      <a:solidFill>
                        <a:srgbClr val="5C61AC"/>
                      </a:solidFill>
                      <a:prstDash val="solid"/>
                      <a:round/>
                      <a:headEnd type="none" w="med" len="med"/>
                      <a:tailEnd type="none" w="med" len="med"/>
                    </a:lnR>
                    <a:lnT w="12700" cap="flat" cmpd="sng" algn="ctr">
                      <a:solidFill>
                        <a:srgbClr val="5C61AC"/>
                      </a:solidFill>
                      <a:prstDash val="solid"/>
                      <a:round/>
                      <a:headEnd type="none" w="med" len="med"/>
                      <a:tailEnd type="none" w="med" len="med"/>
                    </a:lnT>
                    <a:lnB w="12700" cap="flat" cmpd="sng" algn="ctr">
                      <a:solidFill>
                        <a:srgbClr val="5C61AC"/>
                      </a:solidFill>
                      <a:prstDash val="solid"/>
                      <a:round/>
                      <a:headEnd type="none" w="med" len="med"/>
                      <a:tailEnd type="none" w="med" len="med"/>
                    </a:lnB>
                    <a:solidFill>
                      <a:srgbClr val="5C61AC"/>
                    </a:solidFill>
                  </a:tcPr>
                </a:tc>
                <a:tc hMerge="1">
                  <a:txBody>
                    <a:bodyPr/>
                    <a:lstStyle/>
                    <a:p>
                      <a:endParaRPr lang="en-US"/>
                    </a:p>
                  </a:txBody>
                  <a:tcPr>
                    <a:lnL w="12700" cap="flat" cmpd="sng" algn="ctr">
                      <a:solidFill>
                        <a:srgbClr val="F6F4F0"/>
                      </a:solidFill>
                      <a:prstDash val="solid"/>
                      <a:round/>
                      <a:headEnd type="none" w="med" len="med"/>
                      <a:tailEnd type="none" w="med" len="med"/>
                    </a:lnL>
                    <a:lnR w="12700" cap="flat" cmpd="sng" algn="ctr">
                      <a:solidFill>
                        <a:srgbClr val="333890"/>
                      </a:solidFill>
                      <a:prstDash val="solid"/>
                      <a:round/>
                      <a:headEnd type="none" w="med" len="med"/>
                      <a:tailEnd type="none" w="med" len="med"/>
                    </a:lnR>
                    <a:lnT w="12700" cap="flat" cmpd="sng" algn="ctr">
                      <a:solidFill>
                        <a:srgbClr val="333890"/>
                      </a:solidFill>
                      <a:prstDash val="solid"/>
                      <a:round/>
                      <a:headEnd type="none" w="med" len="med"/>
                      <a:tailEnd type="none" w="med" len="med"/>
                    </a:lnT>
                    <a:lnB w="12700" cap="flat" cmpd="sng" algn="ctr">
                      <a:solidFill>
                        <a:srgbClr val="333890"/>
                      </a:solidFill>
                      <a:prstDash val="solid"/>
                      <a:round/>
                      <a:headEnd type="none" w="med" len="med"/>
                      <a:tailEnd type="none" w="med" len="med"/>
                    </a:lnB>
                    <a:solidFill>
                      <a:srgbClr val="F6F4F0"/>
                    </a:solidFill>
                  </a:tcPr>
                </a:tc>
                <a:tc hMerge="1">
                  <a:txBody>
                    <a:bodyPr/>
                    <a:lstStyle/>
                    <a:p>
                      <a:endParaRPr lang="en-US"/>
                    </a:p>
                  </a:txBody>
                  <a:tcPr>
                    <a:lnL w="12700" cap="flat" cmpd="sng" algn="ctr">
                      <a:solidFill>
                        <a:srgbClr val="333890"/>
                      </a:solidFill>
                      <a:prstDash val="solid"/>
                      <a:round/>
                      <a:headEnd type="none" w="med" len="med"/>
                      <a:tailEnd type="none" w="med" len="med"/>
                    </a:lnL>
                    <a:lnR w="12700" cap="flat" cmpd="sng" algn="ctr">
                      <a:solidFill>
                        <a:srgbClr val="F6F4F0"/>
                      </a:solidFill>
                      <a:prstDash val="solid"/>
                      <a:round/>
                      <a:headEnd type="none" w="med" len="med"/>
                      <a:tailEnd type="none" w="med" len="med"/>
                    </a:lnR>
                    <a:lnT w="12700" cap="flat" cmpd="sng" algn="ctr">
                      <a:solidFill>
                        <a:srgbClr val="333890"/>
                      </a:solidFill>
                      <a:prstDash val="solid"/>
                      <a:round/>
                      <a:headEnd type="none" w="med" len="med"/>
                      <a:tailEnd type="none" w="med" len="med"/>
                    </a:lnT>
                    <a:lnB w="12700" cap="flat" cmpd="sng" algn="ctr">
                      <a:solidFill>
                        <a:srgbClr val="333890"/>
                      </a:solidFill>
                      <a:prstDash val="solid"/>
                      <a:round/>
                      <a:headEnd type="none" w="med" len="med"/>
                      <a:tailEnd type="none" w="med" len="med"/>
                    </a:lnB>
                    <a:solidFill>
                      <a:srgbClr val="F6F4F0"/>
                    </a:solidFill>
                  </a:tcPr>
                </a:tc>
                <a:tc hMerge="1">
                  <a:txBody>
                    <a:bodyPr/>
                    <a:lstStyle/>
                    <a:p>
                      <a:pPr algn="ctr">
                        <a:lnSpc>
                          <a:spcPct val="107000"/>
                        </a:lnSpc>
                        <a:spcAft>
                          <a:spcPts val="800"/>
                        </a:spcAft>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6F4F0"/>
                      </a:solidFill>
                      <a:prstDash val="solid"/>
                      <a:round/>
                      <a:headEnd type="none" w="med" len="med"/>
                      <a:tailEnd type="none" w="med" len="med"/>
                    </a:lnL>
                    <a:lnR w="12700" cap="flat" cmpd="sng" algn="ctr">
                      <a:solidFill>
                        <a:srgbClr val="333890"/>
                      </a:solidFill>
                      <a:prstDash val="solid"/>
                      <a:round/>
                      <a:headEnd type="none" w="med" len="med"/>
                      <a:tailEnd type="none" w="med" len="med"/>
                    </a:lnR>
                    <a:lnT w="12700" cap="flat" cmpd="sng" algn="ctr">
                      <a:solidFill>
                        <a:srgbClr val="333890"/>
                      </a:solidFill>
                      <a:prstDash val="solid"/>
                      <a:round/>
                      <a:headEnd type="none" w="med" len="med"/>
                      <a:tailEnd type="none" w="med" len="med"/>
                    </a:lnT>
                    <a:lnB w="12700" cap="flat" cmpd="sng" algn="ctr">
                      <a:solidFill>
                        <a:srgbClr val="333890"/>
                      </a:solidFill>
                      <a:prstDash val="solid"/>
                      <a:round/>
                      <a:headEnd type="none" w="med" len="med"/>
                      <a:tailEnd type="none" w="med" len="med"/>
                    </a:lnB>
                    <a:solidFill>
                      <a:srgbClr val="F6F4F0"/>
                    </a:solidFill>
                  </a:tcPr>
                </a:tc>
                <a:extLst>
                  <a:ext uri="{0D108BD9-81ED-4DB2-BD59-A6C34878D82A}">
                    <a16:rowId xmlns:a16="http://schemas.microsoft.com/office/drawing/2014/main" val="143644175"/>
                  </a:ext>
                </a:extLst>
              </a:tr>
              <a:tr h="1338271">
                <a:tc gridSpan="4">
                  <a:txBody>
                    <a:bodyPr/>
                    <a:lstStyle/>
                    <a:p>
                      <a:pPr marL="0" marR="0" lvl="0" indent="0" algn="ctr" defTabSz="685800" rtl="0" eaLnBrk="1" fontAlgn="auto" latinLnBrk="0" hangingPunct="1">
                        <a:lnSpc>
                          <a:spcPct val="107000"/>
                        </a:lnSpc>
                        <a:spcBef>
                          <a:spcPts val="0"/>
                        </a:spcBef>
                        <a:spcAft>
                          <a:spcPts val="800"/>
                        </a:spcAft>
                        <a:buClrTx/>
                        <a:buSzTx/>
                        <a:buFontTx/>
                        <a:buNone/>
                        <a:tabLst/>
                        <a:defRPr/>
                      </a:pPr>
                      <a:r>
                        <a:rPr lang="en-IE" sz="1300" b="0" dirty="0">
                          <a:solidFill>
                            <a:srgbClr val="6E6F71"/>
                          </a:solidFill>
                        </a:rPr>
                        <a:t>MT model has great advantage of scale and cost efficiency; the hefty costs of IORP2 are borne by a much bigger entity; cost of Risk Manager and Internal Audit spread over 1000s of members. Trustees will be more professional and engaged. The PA will regulate very closely. But trustees may be more distant from members and understand each group of member’s individual needs less. MT less likely to have lay trustees with the pros and cons that brings.</a:t>
                      </a:r>
                      <a:endParaRPr lang="en-IE" sz="1300" b="0" dirty="0">
                        <a:solidFill>
                          <a:srgbClr val="6E6F71"/>
                        </a:solidFill>
                        <a:latin typeface="Calibri" panose="020F0502020204030204" pitchFamily="34" charset="0"/>
                        <a:ea typeface="Calibri" panose="020F0502020204030204" pitchFamily="34" charset="0"/>
                        <a:cs typeface="Times New Roman" panose="02020603050405020304" pitchFamily="18" charset="0"/>
                      </a:endParaRPr>
                    </a:p>
                  </a:txBody>
                  <a:tcPr marL="91790" marR="91790" marT="0" marB="0" anchor="ctr">
                    <a:lnL w="12700" cap="flat" cmpd="sng" algn="ctr">
                      <a:solidFill>
                        <a:srgbClr val="5C61AC"/>
                      </a:solidFill>
                      <a:prstDash val="solid"/>
                      <a:round/>
                      <a:headEnd type="none" w="med" len="med"/>
                      <a:tailEnd type="none" w="med" len="med"/>
                    </a:lnL>
                    <a:lnR w="12700" cap="flat" cmpd="sng" algn="ctr">
                      <a:solidFill>
                        <a:srgbClr val="5C61AC"/>
                      </a:solidFill>
                      <a:prstDash val="solid"/>
                      <a:round/>
                      <a:headEnd type="none" w="med" len="med"/>
                      <a:tailEnd type="none" w="med" len="med"/>
                    </a:lnR>
                    <a:lnT w="12700" cap="flat" cmpd="sng" algn="ctr">
                      <a:solidFill>
                        <a:srgbClr val="5C61AC"/>
                      </a:solidFill>
                      <a:prstDash val="solid"/>
                      <a:round/>
                      <a:headEnd type="none" w="med" len="med"/>
                      <a:tailEnd type="none" w="med" len="med"/>
                    </a:lnT>
                    <a:lnB w="12700" cap="flat" cmpd="sng" algn="ctr">
                      <a:solidFill>
                        <a:srgbClr val="5C61AC"/>
                      </a:solidFill>
                      <a:prstDash val="solid"/>
                      <a:round/>
                      <a:headEnd type="none" w="med" len="med"/>
                      <a:tailEnd type="none" w="med" len="med"/>
                    </a:lnB>
                    <a:solidFill>
                      <a:srgbClr val="F6F4F0"/>
                    </a:solidFill>
                  </a:tcPr>
                </a:tc>
                <a:tc hMerge="1">
                  <a:txBody>
                    <a:bodyPr/>
                    <a:lstStyle/>
                    <a:p>
                      <a:pPr algn="ctr">
                        <a:lnSpc>
                          <a:spcPct val="107000"/>
                        </a:lnSpc>
                        <a:spcAft>
                          <a:spcPts val="800"/>
                        </a:spcAft>
                      </a:pPr>
                      <a:endParaRPr lang="en-IE" sz="800" b="0" dirty="0">
                        <a:solidFill>
                          <a:srgbClr val="33389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F4F0"/>
                      </a:solidFill>
                      <a:prstDash val="solid"/>
                      <a:round/>
                      <a:headEnd type="none" w="med" len="med"/>
                      <a:tailEnd type="none" w="med" len="med"/>
                    </a:lnL>
                    <a:lnR w="12700" cap="flat" cmpd="sng" algn="ctr">
                      <a:solidFill>
                        <a:srgbClr val="333890"/>
                      </a:solidFill>
                      <a:prstDash val="solid"/>
                      <a:round/>
                      <a:headEnd type="none" w="med" len="med"/>
                      <a:tailEnd type="none" w="med" len="med"/>
                    </a:lnR>
                    <a:lnT w="12700" cap="flat" cmpd="sng" algn="ctr">
                      <a:solidFill>
                        <a:srgbClr val="333890"/>
                      </a:solidFill>
                      <a:prstDash val="solid"/>
                      <a:round/>
                      <a:headEnd type="none" w="med" len="med"/>
                      <a:tailEnd type="none" w="med" len="med"/>
                    </a:lnT>
                    <a:lnB w="12700" cap="flat" cmpd="sng" algn="ctr">
                      <a:solidFill>
                        <a:srgbClr val="333890"/>
                      </a:solidFill>
                      <a:prstDash val="solid"/>
                      <a:round/>
                      <a:headEnd type="none" w="med" len="med"/>
                      <a:tailEnd type="none" w="med" len="med"/>
                    </a:lnB>
                    <a:solidFill>
                      <a:srgbClr val="F6F4F0"/>
                    </a:solidFill>
                  </a:tcPr>
                </a:tc>
                <a:tc hMerge="1">
                  <a:txBody>
                    <a:bodyPr/>
                    <a:lstStyle/>
                    <a:p>
                      <a:pPr algn="ctr">
                        <a:lnSpc>
                          <a:spcPct val="107000"/>
                        </a:lnSpc>
                        <a:spcAft>
                          <a:spcPts val="800"/>
                        </a:spcAft>
                      </a:pPr>
                      <a:endParaRPr lang="en-IE" sz="800" b="0" dirty="0">
                        <a:solidFill>
                          <a:srgbClr val="33389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33890"/>
                      </a:solidFill>
                      <a:prstDash val="solid"/>
                      <a:round/>
                      <a:headEnd type="none" w="med" len="med"/>
                      <a:tailEnd type="none" w="med" len="med"/>
                    </a:lnL>
                    <a:lnR w="12700" cap="flat" cmpd="sng" algn="ctr">
                      <a:solidFill>
                        <a:srgbClr val="F6F4F0"/>
                      </a:solidFill>
                      <a:prstDash val="solid"/>
                      <a:round/>
                      <a:headEnd type="none" w="med" len="med"/>
                      <a:tailEnd type="none" w="med" len="med"/>
                    </a:lnR>
                    <a:lnT w="12700" cap="flat" cmpd="sng" algn="ctr">
                      <a:solidFill>
                        <a:srgbClr val="333890"/>
                      </a:solidFill>
                      <a:prstDash val="solid"/>
                      <a:round/>
                      <a:headEnd type="none" w="med" len="med"/>
                      <a:tailEnd type="none" w="med" len="med"/>
                    </a:lnT>
                    <a:lnB w="12700" cap="flat" cmpd="sng" algn="ctr">
                      <a:solidFill>
                        <a:srgbClr val="333890"/>
                      </a:solidFill>
                      <a:prstDash val="solid"/>
                      <a:round/>
                      <a:headEnd type="none" w="med" len="med"/>
                      <a:tailEnd type="none" w="med" len="med"/>
                    </a:lnB>
                    <a:solidFill>
                      <a:srgbClr val="F6F4F0"/>
                    </a:solidFill>
                  </a:tcPr>
                </a:tc>
                <a:tc hMerge="1">
                  <a:txBody>
                    <a:bodyPr/>
                    <a:lstStyle/>
                    <a:p>
                      <a:pPr algn="ctr">
                        <a:lnSpc>
                          <a:spcPct val="107000"/>
                        </a:lnSpc>
                        <a:spcAft>
                          <a:spcPts val="800"/>
                        </a:spcAft>
                      </a:pPr>
                      <a:endParaRPr lang="en-IE" sz="800" dirty="0">
                        <a:solidFill>
                          <a:srgbClr val="33389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F4F0"/>
                      </a:solidFill>
                      <a:prstDash val="solid"/>
                      <a:round/>
                      <a:headEnd type="none" w="med" len="med"/>
                      <a:tailEnd type="none" w="med" len="med"/>
                    </a:lnL>
                    <a:lnR w="12700" cap="flat" cmpd="sng" algn="ctr">
                      <a:solidFill>
                        <a:srgbClr val="333890"/>
                      </a:solidFill>
                      <a:prstDash val="solid"/>
                      <a:round/>
                      <a:headEnd type="none" w="med" len="med"/>
                      <a:tailEnd type="none" w="med" len="med"/>
                    </a:lnR>
                    <a:lnT w="12700" cap="flat" cmpd="sng" algn="ctr">
                      <a:solidFill>
                        <a:srgbClr val="333890"/>
                      </a:solidFill>
                      <a:prstDash val="solid"/>
                      <a:round/>
                      <a:headEnd type="none" w="med" len="med"/>
                      <a:tailEnd type="none" w="med" len="med"/>
                    </a:lnT>
                    <a:lnB w="12700" cap="flat" cmpd="sng" algn="ctr">
                      <a:solidFill>
                        <a:srgbClr val="333890"/>
                      </a:solidFill>
                      <a:prstDash val="solid"/>
                      <a:round/>
                      <a:headEnd type="none" w="med" len="med"/>
                      <a:tailEnd type="none" w="med" len="med"/>
                    </a:lnB>
                    <a:solidFill>
                      <a:srgbClr val="F6F4F0"/>
                    </a:solidFill>
                  </a:tcPr>
                </a:tc>
                <a:extLst>
                  <a:ext uri="{0D108BD9-81ED-4DB2-BD59-A6C34878D82A}">
                    <a16:rowId xmlns:a16="http://schemas.microsoft.com/office/drawing/2014/main" val="1700466230"/>
                  </a:ext>
                </a:extLst>
              </a:tr>
            </a:tbl>
          </a:graphicData>
        </a:graphic>
      </p:graphicFrame>
      <p:pic>
        <p:nvPicPr>
          <p:cNvPr id="10" name="Picture Placeholder 9">
            <a:extLst>
              <a:ext uri="{FF2B5EF4-FFF2-40B4-BE49-F238E27FC236}">
                <a16:creationId xmlns:a16="http://schemas.microsoft.com/office/drawing/2014/main" id="{81C41BD3-F7B3-754A-9E21-F64452B3D63C}"/>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b="-1301"/>
          <a:stretch/>
        </p:blipFill>
        <p:spPr>
          <a:xfrm>
            <a:off x="13267677" y="-8696024"/>
            <a:ext cx="6637152" cy="7369829"/>
          </a:xfrm>
        </p:spPr>
      </p:pic>
      <p:cxnSp>
        <p:nvCxnSpPr>
          <p:cNvPr id="12" name="Straight Connector 11">
            <a:extLst>
              <a:ext uri="{FF2B5EF4-FFF2-40B4-BE49-F238E27FC236}">
                <a16:creationId xmlns:a16="http://schemas.microsoft.com/office/drawing/2014/main" id="{39564884-357E-B942-8016-41C0D33709BA}"/>
              </a:ext>
            </a:extLst>
          </p:cNvPr>
          <p:cNvCxnSpPr>
            <a:cxnSpLocks/>
          </p:cNvCxnSpPr>
          <p:nvPr/>
        </p:nvCxnSpPr>
        <p:spPr>
          <a:xfrm>
            <a:off x="8787379" y="0"/>
            <a:ext cx="112007" cy="526056"/>
          </a:xfrm>
          <a:prstGeom prst="line">
            <a:avLst/>
          </a:prstGeom>
          <a:ln w="12700">
            <a:solidFill>
              <a:srgbClr val="5C61AC">
                <a:alpha val="50196"/>
              </a:srgb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CAE3B44-266F-D148-B576-299BCDBBE7C4}"/>
              </a:ext>
            </a:extLst>
          </p:cNvPr>
          <p:cNvSpPr txBox="1"/>
          <p:nvPr/>
        </p:nvSpPr>
        <p:spPr>
          <a:xfrm>
            <a:off x="8957735" y="186267"/>
            <a:ext cx="3269291" cy="307777"/>
          </a:xfrm>
          <a:prstGeom prst="rect">
            <a:avLst/>
          </a:prstGeom>
          <a:noFill/>
        </p:spPr>
        <p:txBody>
          <a:bodyPr wrap="square" rtlCol="0">
            <a:spAutoFit/>
          </a:bodyPr>
          <a:lstStyle/>
          <a:p>
            <a:pPr>
              <a:defRPr/>
            </a:pPr>
            <a:r>
              <a:rPr lang="en-GB" sz="1400" dirty="0">
                <a:solidFill>
                  <a:srgbClr val="6E6259"/>
                </a:solidFill>
                <a:latin typeface="Calibri" panose="020F0502020204030204" pitchFamily="34" charset="0"/>
                <a:cs typeface="Calibri" panose="020F0502020204030204" pitchFamily="34" charset="0"/>
              </a:rPr>
              <a:t>Helping people build better futures</a:t>
            </a:r>
            <a:endParaRPr lang="en-US" sz="1400" dirty="0">
              <a:solidFill>
                <a:srgbClr val="6E6259"/>
              </a:solidFill>
              <a:latin typeface="Calibri" panose="020F0502020204030204" pitchFamily="34" charset="0"/>
              <a:cs typeface="Calibri" panose="020F050202020403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3DD333A0-BC85-E744-9E44-C01518E8B931}"/>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10101679" y="5897033"/>
            <a:ext cx="2125347" cy="993600"/>
          </a:xfrm>
          <a:prstGeom prst="rect">
            <a:avLst/>
          </a:prstGeom>
        </p:spPr>
      </p:pic>
      <p:sp>
        <p:nvSpPr>
          <p:cNvPr id="2" name="TextBox 1">
            <a:extLst>
              <a:ext uri="{FF2B5EF4-FFF2-40B4-BE49-F238E27FC236}">
                <a16:creationId xmlns:a16="http://schemas.microsoft.com/office/drawing/2014/main" id="{FCEFB395-6AC2-1148-A5ED-E85ACF28E62B}"/>
              </a:ext>
            </a:extLst>
          </p:cNvPr>
          <p:cNvSpPr txBox="1"/>
          <p:nvPr/>
        </p:nvSpPr>
        <p:spPr>
          <a:xfrm>
            <a:off x="3870977" y="1647856"/>
            <a:ext cx="5194852" cy="338554"/>
          </a:xfrm>
          <a:prstGeom prst="rect">
            <a:avLst/>
          </a:prstGeom>
          <a:noFill/>
        </p:spPr>
        <p:txBody>
          <a:bodyPr wrap="square" rtlCol="0">
            <a:spAutoFit/>
          </a:bodyPr>
          <a:lstStyle/>
          <a:p>
            <a:r>
              <a:rPr lang="en-IE" sz="1600" dirty="0">
                <a:solidFill>
                  <a:srgbClr val="6E6F71"/>
                </a:solidFill>
                <a:latin typeface="Calibri" panose="020F0502020204030204" pitchFamily="34" charset="0"/>
                <a:cs typeface="Calibri" panose="020F0502020204030204" pitchFamily="34" charset="0"/>
              </a:rPr>
              <a:t>Let’s compare the two models side by side…</a:t>
            </a:r>
          </a:p>
        </p:txBody>
      </p:sp>
      <p:sp>
        <p:nvSpPr>
          <p:cNvPr id="3" name="TextBox 2">
            <a:extLst>
              <a:ext uri="{FF2B5EF4-FFF2-40B4-BE49-F238E27FC236}">
                <a16:creationId xmlns:a16="http://schemas.microsoft.com/office/drawing/2014/main" id="{3A77CF41-A665-DE4F-A888-DB5A13B0A040}"/>
              </a:ext>
            </a:extLst>
          </p:cNvPr>
          <p:cNvSpPr txBox="1"/>
          <p:nvPr/>
        </p:nvSpPr>
        <p:spPr>
          <a:xfrm>
            <a:off x="12812491" y="6104207"/>
            <a:ext cx="5414683" cy="707694"/>
          </a:xfrm>
          <a:prstGeom prst="rect">
            <a:avLst/>
          </a:prstGeom>
          <a:noFill/>
        </p:spPr>
        <p:txBody>
          <a:bodyPr wrap="square" rtlCol="0">
            <a:spAutoFit/>
          </a:bodyPr>
          <a:lstStyle/>
          <a:p>
            <a:pPr algn="ctr"/>
            <a:r>
              <a:rPr lang="en-IE" sz="1333" dirty="0"/>
              <a:t>MT model has great advantage of scale and cost efficiency; but trustees may be more distant from members and understand each group of member’s needs less </a:t>
            </a:r>
            <a:endParaRPr lang="en-IE" sz="1333" dirty="0">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E6663CF4-565D-224E-AB69-BA7D82C89D9A}"/>
              </a:ext>
            </a:extLst>
          </p:cNvPr>
          <p:cNvSpPr txBox="1"/>
          <p:nvPr/>
        </p:nvSpPr>
        <p:spPr>
          <a:xfrm>
            <a:off x="14431077" y="5615736"/>
            <a:ext cx="1853356" cy="420564"/>
          </a:xfrm>
          <a:prstGeom prst="rect">
            <a:avLst/>
          </a:prstGeom>
          <a:noFill/>
        </p:spPr>
        <p:txBody>
          <a:bodyPr wrap="square" rtlCol="0">
            <a:spAutoFit/>
          </a:bodyPr>
          <a:lstStyle/>
          <a:p>
            <a:pPr algn="ctr"/>
            <a:r>
              <a:rPr lang="en-IE" sz="2133" b="1" dirty="0">
                <a:solidFill>
                  <a:srgbClr val="333890"/>
                </a:solidFill>
                <a:latin typeface="Calibri" panose="020F0502020204030204" pitchFamily="34" charset="0"/>
                <a:cs typeface="Calibri" panose="020F0502020204030204" pitchFamily="34" charset="0"/>
              </a:rPr>
              <a:t>Comment</a:t>
            </a:r>
          </a:p>
        </p:txBody>
      </p:sp>
      <p:sp>
        <p:nvSpPr>
          <p:cNvPr id="4" name="TextBox 3">
            <a:extLst>
              <a:ext uri="{FF2B5EF4-FFF2-40B4-BE49-F238E27FC236}">
                <a16:creationId xmlns:a16="http://schemas.microsoft.com/office/drawing/2014/main" id="{A9AD81B1-9015-CA4E-A77B-4BDD4839C9AE}"/>
              </a:ext>
            </a:extLst>
          </p:cNvPr>
          <p:cNvSpPr txBox="1"/>
          <p:nvPr/>
        </p:nvSpPr>
        <p:spPr>
          <a:xfrm>
            <a:off x="15382097" y="947554"/>
            <a:ext cx="1541929" cy="379656"/>
          </a:xfrm>
          <a:prstGeom prst="rect">
            <a:avLst/>
          </a:prstGeom>
          <a:noFill/>
        </p:spPr>
        <p:txBody>
          <a:bodyPr wrap="square" rtlCol="0">
            <a:spAutoFit/>
          </a:bodyPr>
          <a:lstStyle/>
          <a:p>
            <a:r>
              <a:rPr lang="en-IE" sz="1867" dirty="0"/>
              <a:t>Stand Alone</a:t>
            </a:r>
            <a:endParaRPr lang="en-IE" sz="1867" dirty="0">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FECBB462-3FBF-ED4B-9C4D-80E444B02161}"/>
              </a:ext>
            </a:extLst>
          </p:cNvPr>
          <p:cNvSpPr txBox="1"/>
          <p:nvPr/>
        </p:nvSpPr>
        <p:spPr>
          <a:xfrm>
            <a:off x="17144644" y="823127"/>
            <a:ext cx="1050613" cy="543675"/>
          </a:xfrm>
          <a:prstGeom prst="rect">
            <a:avLst/>
          </a:prstGeom>
          <a:noFill/>
        </p:spPr>
        <p:txBody>
          <a:bodyPr wrap="square" rtlCol="0">
            <a:spAutoFit/>
          </a:bodyPr>
          <a:lstStyle/>
          <a:p>
            <a:r>
              <a:rPr lang="en-IE" sz="2933" dirty="0"/>
              <a:t>V’s</a:t>
            </a:r>
            <a:endParaRPr lang="en-IE" sz="2933" dirty="0">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29B11956-9FB7-9643-B918-365FB4353EB4}"/>
              </a:ext>
            </a:extLst>
          </p:cNvPr>
          <p:cNvSpPr txBox="1"/>
          <p:nvPr/>
        </p:nvSpPr>
        <p:spPr>
          <a:xfrm>
            <a:off x="17757747" y="947553"/>
            <a:ext cx="2088661" cy="379656"/>
          </a:xfrm>
          <a:prstGeom prst="rect">
            <a:avLst/>
          </a:prstGeom>
          <a:noFill/>
        </p:spPr>
        <p:txBody>
          <a:bodyPr wrap="square" rtlCol="0">
            <a:spAutoFit/>
          </a:bodyPr>
          <a:lstStyle/>
          <a:p>
            <a:pPr algn="ctr"/>
            <a:r>
              <a:rPr lang="en-IE" sz="1867" dirty="0"/>
              <a:t>Master Trust</a:t>
            </a:r>
            <a:endParaRPr lang="en-IE" sz="1867"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02B7EDE8-0C20-DE45-8FD1-DBC8C20F3137}"/>
              </a:ext>
            </a:extLst>
          </p:cNvPr>
          <p:cNvCxnSpPr>
            <a:cxnSpLocks/>
          </p:cNvCxnSpPr>
          <p:nvPr/>
        </p:nvCxnSpPr>
        <p:spPr>
          <a:xfrm>
            <a:off x="13142260" y="2041137"/>
            <a:ext cx="0" cy="1518763"/>
          </a:xfrm>
          <a:prstGeom prst="line">
            <a:avLst/>
          </a:prstGeom>
          <a:ln w="12700">
            <a:solidFill>
              <a:srgbClr val="333890"/>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2DC0FFE-B784-2E44-964B-FFB97F6722D3}"/>
              </a:ext>
            </a:extLst>
          </p:cNvPr>
          <p:cNvSpPr txBox="1"/>
          <p:nvPr/>
        </p:nvSpPr>
        <p:spPr>
          <a:xfrm>
            <a:off x="15382097" y="1522069"/>
            <a:ext cx="1762547" cy="666977"/>
          </a:xfrm>
          <a:prstGeom prst="rect">
            <a:avLst/>
          </a:prstGeom>
          <a:noFill/>
        </p:spPr>
        <p:txBody>
          <a:bodyPr wrap="square" rtlCol="0">
            <a:spAutoFit/>
          </a:bodyPr>
          <a:lstStyle/>
          <a:p>
            <a:r>
              <a:rPr lang="en-IE" sz="1867" dirty="0"/>
              <a:t>One trust per employer</a:t>
            </a:r>
            <a:endParaRPr lang="en-IE" sz="1867" dirty="0">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DD7EEB66-DBC0-4144-9CCD-C36819FCDE48}"/>
              </a:ext>
            </a:extLst>
          </p:cNvPr>
          <p:cNvSpPr txBox="1"/>
          <p:nvPr/>
        </p:nvSpPr>
        <p:spPr>
          <a:xfrm>
            <a:off x="16622480" y="363904"/>
            <a:ext cx="1853356" cy="420564"/>
          </a:xfrm>
          <a:prstGeom prst="rect">
            <a:avLst/>
          </a:prstGeom>
          <a:noFill/>
        </p:spPr>
        <p:txBody>
          <a:bodyPr wrap="square" rtlCol="0">
            <a:spAutoFit/>
          </a:bodyPr>
          <a:lstStyle/>
          <a:p>
            <a:pPr algn="ctr"/>
            <a:r>
              <a:rPr lang="en-IE" sz="2133" b="1" dirty="0">
                <a:solidFill>
                  <a:srgbClr val="333890"/>
                </a:solidFill>
                <a:latin typeface="Calibri" panose="020F0502020204030204" pitchFamily="34" charset="0"/>
                <a:cs typeface="Calibri" panose="020F0502020204030204" pitchFamily="34" charset="0"/>
              </a:rPr>
              <a:t>Governance</a:t>
            </a:r>
          </a:p>
        </p:txBody>
      </p:sp>
      <p:sp>
        <p:nvSpPr>
          <p:cNvPr id="23" name="TextBox 22">
            <a:extLst>
              <a:ext uri="{FF2B5EF4-FFF2-40B4-BE49-F238E27FC236}">
                <a16:creationId xmlns:a16="http://schemas.microsoft.com/office/drawing/2014/main" id="{6A4628A5-AC66-9948-8F54-6259D62A0A17}"/>
              </a:ext>
            </a:extLst>
          </p:cNvPr>
          <p:cNvSpPr txBox="1"/>
          <p:nvPr/>
        </p:nvSpPr>
        <p:spPr>
          <a:xfrm>
            <a:off x="782542" y="478989"/>
            <a:ext cx="9515556" cy="461665"/>
          </a:xfrm>
          <a:prstGeom prst="rect">
            <a:avLst/>
          </a:prstGeom>
          <a:noFill/>
        </p:spPr>
        <p:txBody>
          <a:bodyPr wrap="square" rtlCol="0">
            <a:spAutoFit/>
          </a:bodyPr>
          <a:lstStyle/>
          <a:p>
            <a:pPr lvl="0">
              <a:defRPr/>
            </a:pPr>
            <a:r>
              <a:rPr lang="en-IE" sz="2400" b="1" dirty="0">
                <a:solidFill>
                  <a:srgbClr val="5C61AC"/>
                </a:solidFill>
              </a:rPr>
              <a:t>Master Trusts in 2021</a:t>
            </a:r>
          </a:p>
        </p:txBody>
      </p:sp>
      <p:sp>
        <p:nvSpPr>
          <p:cNvPr id="24" name="Slide Number Placeholder 3">
            <a:extLst>
              <a:ext uri="{FF2B5EF4-FFF2-40B4-BE49-F238E27FC236}">
                <a16:creationId xmlns:a16="http://schemas.microsoft.com/office/drawing/2014/main" id="{31F691D5-C08D-7246-BD9D-11B3940775F5}"/>
              </a:ext>
            </a:extLst>
          </p:cNvPr>
          <p:cNvSpPr txBox="1">
            <a:spLocks/>
          </p:cNvSpPr>
          <p:nvPr/>
        </p:nvSpPr>
        <p:spPr>
          <a:xfrm>
            <a:off x="417473" y="6368404"/>
            <a:ext cx="452859" cy="36512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7C03740C-C44E-9A4C-BFBE-17CCF94B0B05}" type="slidenum">
              <a:rPr lang="en-US" sz="1400">
                <a:solidFill>
                  <a:srgbClr val="6E6F71"/>
                </a:solidFill>
              </a:rPr>
              <a:pPr algn="r"/>
              <a:t>10</a:t>
            </a:fld>
            <a:endParaRPr lang="en-US" sz="1400" dirty="0">
              <a:solidFill>
                <a:srgbClr val="6E6F71"/>
              </a:solidFill>
            </a:endParaRPr>
          </a:p>
        </p:txBody>
      </p:sp>
      <p:cxnSp>
        <p:nvCxnSpPr>
          <p:cNvPr id="27" name="Straight Connector 26">
            <a:extLst>
              <a:ext uri="{FF2B5EF4-FFF2-40B4-BE49-F238E27FC236}">
                <a16:creationId xmlns:a16="http://schemas.microsoft.com/office/drawing/2014/main" id="{96D767F7-470E-5F40-AB9F-F61E3084043F}"/>
              </a:ext>
            </a:extLst>
          </p:cNvPr>
          <p:cNvCxnSpPr>
            <a:cxnSpLocks/>
          </p:cNvCxnSpPr>
          <p:nvPr/>
        </p:nvCxnSpPr>
        <p:spPr>
          <a:xfrm>
            <a:off x="879513" y="6414571"/>
            <a:ext cx="112007" cy="526056"/>
          </a:xfrm>
          <a:prstGeom prst="line">
            <a:avLst/>
          </a:prstGeom>
          <a:ln w="12700">
            <a:solidFill>
              <a:srgbClr val="5C61A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3445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a:extLst>
              <a:ext uri="{FF2B5EF4-FFF2-40B4-BE49-F238E27FC236}">
                <a16:creationId xmlns:a16="http://schemas.microsoft.com/office/drawing/2014/main" id="{592BCEF0-7A78-0F42-ADF3-6BE0180B1AAB}"/>
              </a:ext>
            </a:extLst>
          </p:cNvPr>
          <p:cNvGraphicFramePr>
            <a:graphicFrameLocks noGrp="1"/>
          </p:cNvGraphicFramePr>
          <p:nvPr>
            <p:extLst>
              <p:ext uri="{D42A27DB-BD31-4B8C-83A1-F6EECF244321}">
                <p14:modId xmlns:p14="http://schemas.microsoft.com/office/powerpoint/2010/main" val="4068116466"/>
              </p:ext>
            </p:extLst>
          </p:nvPr>
        </p:nvGraphicFramePr>
        <p:xfrm>
          <a:off x="1971159" y="2189046"/>
          <a:ext cx="7560000" cy="3642216"/>
        </p:xfrm>
        <a:graphic>
          <a:graphicData uri="http://schemas.openxmlformats.org/drawingml/2006/table">
            <a:tbl>
              <a:tblPr firstRow="1" firstCol="1" bandRow="1">
                <a:tableStyleId>{5C22544A-7EE6-4342-B048-85BDC9FD1C3A}</a:tableStyleId>
              </a:tblPr>
              <a:tblGrid>
                <a:gridCol w="3728318">
                  <a:extLst>
                    <a:ext uri="{9D8B030D-6E8A-4147-A177-3AD203B41FA5}">
                      <a16:colId xmlns:a16="http://schemas.microsoft.com/office/drawing/2014/main" val="3456117070"/>
                    </a:ext>
                  </a:extLst>
                </a:gridCol>
                <a:gridCol w="358643">
                  <a:extLst>
                    <a:ext uri="{9D8B030D-6E8A-4147-A177-3AD203B41FA5}">
                      <a16:colId xmlns:a16="http://schemas.microsoft.com/office/drawing/2014/main" val="1071111790"/>
                    </a:ext>
                  </a:extLst>
                </a:gridCol>
                <a:gridCol w="394506">
                  <a:extLst>
                    <a:ext uri="{9D8B030D-6E8A-4147-A177-3AD203B41FA5}">
                      <a16:colId xmlns:a16="http://schemas.microsoft.com/office/drawing/2014/main" val="2400605132"/>
                    </a:ext>
                  </a:extLst>
                </a:gridCol>
                <a:gridCol w="3078533">
                  <a:extLst>
                    <a:ext uri="{9D8B030D-6E8A-4147-A177-3AD203B41FA5}">
                      <a16:colId xmlns:a16="http://schemas.microsoft.com/office/drawing/2014/main" val="1311018303"/>
                    </a:ext>
                  </a:extLst>
                </a:gridCol>
              </a:tblGrid>
              <a:tr h="592510">
                <a:tc gridSpan="4">
                  <a:txBody>
                    <a:bodyPr/>
                    <a:lstStyle/>
                    <a:p>
                      <a:pPr marL="0" marR="0" lvl="0" indent="0" algn="ctr" defTabSz="685800" rtl="0" eaLnBrk="1" fontAlgn="auto" latinLnBrk="0" hangingPunct="1">
                        <a:lnSpc>
                          <a:spcPct val="107000"/>
                        </a:lnSpc>
                        <a:spcBef>
                          <a:spcPts val="0"/>
                        </a:spcBef>
                        <a:spcAft>
                          <a:spcPts val="800"/>
                        </a:spcAft>
                        <a:buClrTx/>
                        <a:buSzTx/>
                        <a:buFontTx/>
                        <a:buNone/>
                        <a:tabLst/>
                        <a:defRPr/>
                      </a:pPr>
                      <a:r>
                        <a:rPr lang="en-IE" sz="2000" dirty="0">
                          <a:effectLst/>
                        </a:rPr>
                        <a:t>Charges and expenses</a:t>
                      </a:r>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1790" marR="91790" marT="0" marB="0" anchor="ctr">
                    <a:lnL w="12700" cap="flat" cmpd="sng" algn="ctr">
                      <a:solidFill>
                        <a:srgbClr val="5C61AC"/>
                      </a:solidFill>
                      <a:prstDash val="solid"/>
                      <a:round/>
                      <a:headEnd type="none" w="med" len="med"/>
                      <a:tailEnd type="none" w="med" len="med"/>
                    </a:lnL>
                    <a:lnR w="12700" cap="flat" cmpd="sng" algn="ctr">
                      <a:solidFill>
                        <a:srgbClr val="5C61AC"/>
                      </a:solidFill>
                      <a:prstDash val="solid"/>
                      <a:round/>
                      <a:headEnd type="none" w="med" len="med"/>
                      <a:tailEnd type="none" w="med" len="med"/>
                    </a:lnR>
                    <a:lnT w="12700" cap="flat" cmpd="sng" algn="ctr">
                      <a:solidFill>
                        <a:srgbClr val="5C61AC"/>
                      </a:solidFill>
                      <a:prstDash val="solid"/>
                      <a:round/>
                      <a:headEnd type="none" w="med" len="med"/>
                      <a:tailEnd type="none" w="med" len="med"/>
                    </a:lnT>
                    <a:lnB w="12700" cap="flat" cmpd="sng" algn="ctr">
                      <a:solidFill>
                        <a:srgbClr val="5C61AC"/>
                      </a:solidFill>
                      <a:prstDash val="solid"/>
                      <a:round/>
                      <a:headEnd type="none" w="med" len="med"/>
                      <a:tailEnd type="none" w="med" len="med"/>
                    </a:lnB>
                    <a:solidFill>
                      <a:srgbClr val="5C61AC"/>
                    </a:solidFill>
                  </a:tcPr>
                </a:tc>
                <a:tc hMerge="1">
                  <a:txBody>
                    <a:bodyPr/>
                    <a:lstStyle/>
                    <a:p>
                      <a:endParaRPr lang="en-US"/>
                    </a:p>
                  </a:txBody>
                  <a:tcPr/>
                </a:tc>
                <a:tc hMerge="1">
                  <a:txBody>
                    <a:bodyPr/>
                    <a:lstStyle/>
                    <a:p>
                      <a:endParaRPr lang="en-US"/>
                    </a:p>
                  </a:txBody>
                  <a:tcPr/>
                </a:tc>
                <a:tc hMerge="1">
                  <a:txBody>
                    <a:bodyPr/>
                    <a:lstStyle/>
                    <a:p>
                      <a:pPr algn="ctr">
                        <a:lnSpc>
                          <a:spcPct val="107000"/>
                        </a:lnSpc>
                        <a:spcAft>
                          <a:spcPts val="800"/>
                        </a:spcAft>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77220722"/>
                  </a:ext>
                </a:extLst>
              </a:tr>
              <a:tr h="517597">
                <a:tc>
                  <a:txBody>
                    <a:bodyPr/>
                    <a:lstStyle/>
                    <a:p>
                      <a:pPr algn="ctr">
                        <a:lnSpc>
                          <a:spcPct val="107000"/>
                        </a:lnSpc>
                        <a:spcAft>
                          <a:spcPts val="800"/>
                        </a:spcAft>
                      </a:pPr>
                      <a:r>
                        <a:rPr lang="en-IE" sz="2300" dirty="0">
                          <a:solidFill>
                            <a:srgbClr val="5C61AC"/>
                          </a:solidFill>
                          <a:effectLst/>
                          <a:latin typeface="Calibri" panose="020F0502020204030204" pitchFamily="34" charset="0"/>
                          <a:cs typeface="Calibri" panose="020F0502020204030204" pitchFamily="34" charset="0"/>
                        </a:rPr>
                        <a:t>Stand Alone</a:t>
                      </a:r>
                      <a:endParaRPr lang="en-IE" sz="2300" dirty="0">
                        <a:solidFill>
                          <a:srgbClr val="5C61AC"/>
                        </a:solidFill>
                        <a:effectLst/>
                        <a:latin typeface="Calibri" panose="020F0502020204030204" pitchFamily="34" charset="0"/>
                        <a:ea typeface="Calibri" panose="020F0502020204030204" pitchFamily="34" charset="0"/>
                        <a:cs typeface="Calibri" panose="020F0502020204030204" pitchFamily="34" charset="0"/>
                      </a:endParaRPr>
                    </a:p>
                  </a:txBody>
                  <a:tcPr marL="122387" marR="122387" marT="0" marB="0" anchor="ctr">
                    <a:lnL w="12700" cap="flat" cmpd="sng" algn="ctr">
                      <a:solidFill>
                        <a:srgbClr val="5C61AC"/>
                      </a:solidFill>
                      <a:prstDash val="solid"/>
                      <a:round/>
                      <a:headEnd type="none" w="med" len="med"/>
                      <a:tailEnd type="none" w="med" len="med"/>
                    </a:lnL>
                    <a:lnR w="12700" cap="flat" cmpd="sng" algn="ctr">
                      <a:solidFill>
                        <a:srgbClr val="F6F4F0"/>
                      </a:solidFill>
                      <a:prstDash val="solid"/>
                      <a:round/>
                      <a:headEnd type="none" w="med" len="med"/>
                      <a:tailEnd type="none" w="med" len="med"/>
                    </a:lnR>
                    <a:lnT w="12700" cap="flat" cmpd="sng" algn="ctr">
                      <a:solidFill>
                        <a:srgbClr val="5C61AC"/>
                      </a:solidFill>
                      <a:prstDash val="solid"/>
                      <a:round/>
                      <a:headEnd type="none" w="med" len="med"/>
                      <a:tailEnd type="none" w="med" len="med"/>
                    </a:lnT>
                    <a:lnB w="12700" cap="flat" cmpd="sng" algn="ctr">
                      <a:solidFill>
                        <a:srgbClr val="5C61AC"/>
                      </a:solidFill>
                      <a:prstDash val="solid"/>
                      <a:round/>
                      <a:headEnd type="none" w="med" len="med"/>
                      <a:tailEnd type="none" w="med" len="med"/>
                    </a:lnB>
                    <a:solidFill>
                      <a:srgbClr val="F6F4F0"/>
                    </a:solidFill>
                  </a:tcPr>
                </a:tc>
                <a:tc gridSpan="2">
                  <a:txBody>
                    <a:bodyPr/>
                    <a:lstStyle/>
                    <a:p>
                      <a:pPr algn="ctr">
                        <a:lnSpc>
                          <a:spcPct val="107000"/>
                        </a:lnSpc>
                        <a:spcAft>
                          <a:spcPts val="800"/>
                        </a:spcAft>
                      </a:pPr>
                      <a:r>
                        <a:rPr lang="en-IE" sz="2300" b="1" dirty="0">
                          <a:solidFill>
                            <a:srgbClr val="5C61AC"/>
                          </a:solidFill>
                          <a:effectLst/>
                          <a:latin typeface="Calibri" panose="020F0502020204030204" pitchFamily="34" charset="0"/>
                          <a:ea typeface="Calibri" panose="020F0502020204030204" pitchFamily="34" charset="0"/>
                          <a:cs typeface="Calibri" panose="020F0502020204030204" pitchFamily="34" charset="0"/>
                        </a:rPr>
                        <a:t>V’s</a:t>
                      </a:r>
                    </a:p>
                  </a:txBody>
                  <a:tcPr marL="122387" marR="122387" marT="61193" marB="61193" anchor="ctr">
                    <a:lnL w="12700" cap="flat" cmpd="sng" algn="ctr">
                      <a:solidFill>
                        <a:srgbClr val="F6F4F0"/>
                      </a:solidFill>
                      <a:prstDash val="solid"/>
                      <a:round/>
                      <a:headEnd type="none" w="med" len="med"/>
                      <a:tailEnd type="none" w="med" len="med"/>
                    </a:lnL>
                    <a:lnR w="12700" cap="flat" cmpd="sng" algn="ctr">
                      <a:solidFill>
                        <a:srgbClr val="F6F4F0"/>
                      </a:solidFill>
                      <a:prstDash val="solid"/>
                      <a:round/>
                      <a:headEnd type="none" w="med" len="med"/>
                      <a:tailEnd type="none" w="med" len="med"/>
                    </a:lnR>
                    <a:lnT w="12700" cap="flat" cmpd="sng" algn="ctr">
                      <a:solidFill>
                        <a:srgbClr val="5C61AC"/>
                      </a:solidFill>
                      <a:prstDash val="solid"/>
                      <a:round/>
                      <a:headEnd type="none" w="med" len="med"/>
                      <a:tailEnd type="none" w="med" len="med"/>
                    </a:lnT>
                    <a:lnB w="12700" cap="flat" cmpd="sng" algn="ctr">
                      <a:solidFill>
                        <a:srgbClr val="5C61AC"/>
                      </a:solidFill>
                      <a:prstDash val="solid"/>
                      <a:round/>
                      <a:headEnd type="none" w="med" len="med"/>
                      <a:tailEnd type="none" w="med" len="med"/>
                    </a:lnB>
                    <a:solidFill>
                      <a:srgbClr val="F6F4F0"/>
                    </a:solidFill>
                  </a:tcPr>
                </a:tc>
                <a:tc hMerge="1">
                  <a:txBody>
                    <a:bodyPr/>
                    <a:lstStyle/>
                    <a:p>
                      <a:endParaRPr lang="en-US"/>
                    </a:p>
                  </a:txBody>
                  <a:tcPr/>
                </a:tc>
                <a:tc>
                  <a:txBody>
                    <a:bodyPr/>
                    <a:lstStyle/>
                    <a:p>
                      <a:pPr algn="ctr">
                        <a:lnSpc>
                          <a:spcPct val="107000"/>
                        </a:lnSpc>
                        <a:spcAft>
                          <a:spcPts val="800"/>
                        </a:spcAft>
                      </a:pPr>
                      <a:r>
                        <a:rPr lang="en-IE" sz="2300" b="1" dirty="0">
                          <a:solidFill>
                            <a:srgbClr val="5C61AC"/>
                          </a:solidFill>
                          <a:effectLst/>
                          <a:latin typeface="Calibri" panose="020F0502020204030204" pitchFamily="34" charset="0"/>
                          <a:cs typeface="Calibri" panose="020F0502020204030204" pitchFamily="34" charset="0"/>
                        </a:rPr>
                        <a:t>Master Trust</a:t>
                      </a:r>
                      <a:endParaRPr lang="en-IE" sz="2300" b="1" dirty="0">
                        <a:solidFill>
                          <a:srgbClr val="5C61AC"/>
                        </a:solidFill>
                        <a:effectLst/>
                        <a:latin typeface="Calibri" panose="020F0502020204030204" pitchFamily="34" charset="0"/>
                        <a:ea typeface="Calibri" panose="020F0502020204030204" pitchFamily="34" charset="0"/>
                        <a:cs typeface="Calibri" panose="020F0502020204030204" pitchFamily="34" charset="0"/>
                      </a:endParaRPr>
                    </a:p>
                  </a:txBody>
                  <a:tcPr marL="122387" marR="122387" marT="0" marB="0" anchor="ctr">
                    <a:lnL w="12700" cap="flat" cmpd="sng" algn="ctr">
                      <a:solidFill>
                        <a:srgbClr val="F6F4F0"/>
                      </a:solidFill>
                      <a:prstDash val="solid"/>
                      <a:round/>
                      <a:headEnd type="none" w="med" len="med"/>
                      <a:tailEnd type="none" w="med" len="med"/>
                    </a:lnL>
                    <a:lnR w="12700" cap="flat" cmpd="sng" algn="ctr">
                      <a:solidFill>
                        <a:srgbClr val="5C61AC"/>
                      </a:solidFill>
                      <a:prstDash val="solid"/>
                      <a:round/>
                      <a:headEnd type="none" w="med" len="med"/>
                      <a:tailEnd type="none" w="med" len="med"/>
                    </a:lnR>
                    <a:lnT w="12700" cap="flat" cmpd="sng" algn="ctr">
                      <a:solidFill>
                        <a:srgbClr val="5C61AC"/>
                      </a:solidFill>
                      <a:prstDash val="solid"/>
                      <a:round/>
                      <a:headEnd type="none" w="med" len="med"/>
                      <a:tailEnd type="none" w="med" len="med"/>
                    </a:lnT>
                    <a:lnB w="12700" cap="flat" cmpd="sng" algn="ctr">
                      <a:solidFill>
                        <a:srgbClr val="5C61AC"/>
                      </a:solidFill>
                      <a:prstDash val="solid"/>
                      <a:round/>
                      <a:headEnd type="none" w="med" len="med"/>
                      <a:tailEnd type="none" w="med" len="med"/>
                    </a:lnB>
                    <a:solidFill>
                      <a:srgbClr val="F6F4F0"/>
                    </a:solidFill>
                  </a:tcPr>
                </a:tc>
                <a:extLst>
                  <a:ext uri="{0D108BD9-81ED-4DB2-BD59-A6C34878D82A}">
                    <a16:rowId xmlns:a16="http://schemas.microsoft.com/office/drawing/2014/main" val="3471021963"/>
                  </a:ext>
                </a:extLst>
              </a:tr>
              <a:tr h="1061172">
                <a:tc>
                  <a:txBody>
                    <a:bodyPr/>
                    <a:lstStyle/>
                    <a:p>
                      <a:pPr algn="ctr">
                        <a:lnSpc>
                          <a:spcPct val="107000"/>
                        </a:lnSpc>
                        <a:spcAft>
                          <a:spcPts val="800"/>
                        </a:spcAft>
                      </a:pPr>
                      <a:r>
                        <a:rPr lang="en-IE" sz="1300" b="0" dirty="0">
                          <a:solidFill>
                            <a:srgbClr val="6E6F71"/>
                          </a:solidFill>
                          <a:effectLst/>
                        </a:rPr>
                        <a:t>Each scheme is stand alone</a:t>
                      </a:r>
                      <a:endParaRPr lang="en-IE" sz="1300" b="0" dirty="0">
                        <a:solidFill>
                          <a:srgbClr val="6E6F7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387" marR="122387" marT="0" marB="0" anchor="ctr">
                    <a:lnL w="12700" cap="flat" cmpd="sng" algn="ctr">
                      <a:solidFill>
                        <a:srgbClr val="5C61AC"/>
                      </a:solidFill>
                      <a:prstDash val="solid"/>
                      <a:round/>
                      <a:headEnd type="none" w="med" len="med"/>
                      <a:tailEnd type="none" w="med" len="med"/>
                    </a:lnL>
                    <a:lnR w="12700" cap="flat" cmpd="sng" algn="ctr">
                      <a:solidFill>
                        <a:srgbClr val="F6F4F0"/>
                      </a:solidFill>
                      <a:prstDash val="solid"/>
                      <a:round/>
                      <a:headEnd type="none" w="med" len="med"/>
                      <a:tailEnd type="none" w="med" len="med"/>
                    </a:lnR>
                    <a:lnT w="12700" cap="flat" cmpd="sng" algn="ctr">
                      <a:solidFill>
                        <a:srgbClr val="5C61AC"/>
                      </a:solidFill>
                      <a:prstDash val="solid"/>
                      <a:round/>
                      <a:headEnd type="none" w="med" len="med"/>
                      <a:tailEnd type="none" w="med" len="med"/>
                    </a:lnT>
                    <a:lnB w="12700" cap="flat" cmpd="sng" algn="ctr">
                      <a:solidFill>
                        <a:srgbClr val="5C61AC"/>
                      </a:solidFill>
                      <a:prstDash val="solid"/>
                      <a:round/>
                      <a:headEnd type="none" w="med" len="med"/>
                      <a:tailEnd type="none" w="med" len="med"/>
                    </a:lnB>
                    <a:solidFill>
                      <a:srgbClr val="F6F4F0"/>
                    </a:solidFill>
                  </a:tcPr>
                </a:tc>
                <a:tc>
                  <a:txBody>
                    <a:bodyPr/>
                    <a:lstStyle/>
                    <a:p>
                      <a:pPr algn="ctr">
                        <a:lnSpc>
                          <a:spcPct val="107000"/>
                        </a:lnSpc>
                        <a:spcAft>
                          <a:spcPts val="800"/>
                        </a:spcAft>
                      </a:pPr>
                      <a:endParaRPr lang="en-IE" sz="1500" b="0" dirty="0">
                        <a:solidFill>
                          <a:srgbClr val="333890"/>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387" marR="122387" marT="0" marB="0" anchor="ctr">
                    <a:lnL w="12700" cap="flat" cmpd="sng" algn="ctr">
                      <a:solidFill>
                        <a:srgbClr val="F6F4F0"/>
                      </a:solidFill>
                      <a:prstDash val="solid"/>
                      <a:round/>
                      <a:headEnd type="none" w="med" len="med"/>
                      <a:tailEnd type="none" w="med" len="med"/>
                    </a:lnL>
                    <a:lnR w="12700" cap="flat" cmpd="sng" algn="ctr">
                      <a:solidFill>
                        <a:srgbClr val="5C61AC"/>
                      </a:solidFill>
                      <a:prstDash val="solid"/>
                      <a:round/>
                      <a:headEnd type="none" w="med" len="med"/>
                      <a:tailEnd type="none" w="med" len="med"/>
                    </a:lnR>
                    <a:lnT w="12700" cap="flat" cmpd="sng" algn="ctr">
                      <a:solidFill>
                        <a:srgbClr val="5C61AC"/>
                      </a:solidFill>
                      <a:prstDash val="solid"/>
                      <a:round/>
                      <a:headEnd type="none" w="med" len="med"/>
                      <a:tailEnd type="none" w="med" len="med"/>
                    </a:lnT>
                    <a:lnB w="12700" cap="flat" cmpd="sng" algn="ctr">
                      <a:solidFill>
                        <a:srgbClr val="5C61AC"/>
                      </a:solidFill>
                      <a:prstDash val="solid"/>
                      <a:round/>
                      <a:headEnd type="none" w="med" len="med"/>
                      <a:tailEnd type="none" w="med" len="med"/>
                    </a:lnB>
                    <a:solidFill>
                      <a:srgbClr val="F6F4F0"/>
                    </a:solidFill>
                  </a:tcPr>
                </a:tc>
                <a:tc>
                  <a:txBody>
                    <a:bodyPr/>
                    <a:lstStyle/>
                    <a:p>
                      <a:pPr algn="ctr">
                        <a:lnSpc>
                          <a:spcPct val="107000"/>
                        </a:lnSpc>
                        <a:spcAft>
                          <a:spcPts val="800"/>
                        </a:spcAft>
                      </a:pPr>
                      <a:endParaRPr lang="en-IE" sz="1500" b="0" dirty="0">
                        <a:solidFill>
                          <a:srgbClr val="333890"/>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387" marR="122387" marT="0" marB="0" anchor="ctr">
                    <a:lnL w="12700" cap="flat" cmpd="sng" algn="ctr">
                      <a:solidFill>
                        <a:srgbClr val="5C61AC"/>
                      </a:solidFill>
                      <a:prstDash val="solid"/>
                      <a:round/>
                      <a:headEnd type="none" w="med" len="med"/>
                      <a:tailEnd type="none" w="med" len="med"/>
                    </a:lnL>
                    <a:lnR w="12700" cap="flat" cmpd="sng" algn="ctr">
                      <a:solidFill>
                        <a:srgbClr val="F6F4F0"/>
                      </a:solidFill>
                      <a:prstDash val="solid"/>
                      <a:round/>
                      <a:headEnd type="none" w="med" len="med"/>
                      <a:tailEnd type="none" w="med" len="med"/>
                    </a:lnR>
                    <a:lnT w="12700" cap="flat" cmpd="sng" algn="ctr">
                      <a:solidFill>
                        <a:srgbClr val="5C61AC"/>
                      </a:solidFill>
                      <a:prstDash val="solid"/>
                      <a:round/>
                      <a:headEnd type="none" w="med" len="med"/>
                      <a:tailEnd type="none" w="med" len="med"/>
                    </a:lnT>
                    <a:lnB w="12700" cap="flat" cmpd="sng" algn="ctr">
                      <a:solidFill>
                        <a:srgbClr val="5C61AC"/>
                      </a:solidFill>
                      <a:prstDash val="solid"/>
                      <a:round/>
                      <a:headEnd type="none" w="med" len="med"/>
                      <a:tailEnd type="none" w="med" len="med"/>
                    </a:lnB>
                    <a:solidFill>
                      <a:srgbClr val="F6F4F0"/>
                    </a:solidFill>
                  </a:tcPr>
                </a:tc>
                <a:tc>
                  <a:txBody>
                    <a:bodyPr/>
                    <a:lstStyle/>
                    <a:p>
                      <a:pPr algn="ctr">
                        <a:lnSpc>
                          <a:spcPct val="107000"/>
                        </a:lnSpc>
                        <a:spcAft>
                          <a:spcPts val="800"/>
                        </a:spcAft>
                      </a:pPr>
                      <a:r>
                        <a:rPr lang="en-IE" sz="1300" dirty="0">
                          <a:solidFill>
                            <a:srgbClr val="6E6F71"/>
                          </a:solidFill>
                          <a:effectLst/>
                        </a:rPr>
                        <a:t>Size still a factor but all participating plans will benefit from economies of scale</a:t>
                      </a:r>
                      <a:endParaRPr lang="en-IE" sz="1300" dirty="0">
                        <a:solidFill>
                          <a:srgbClr val="6E6F7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387" marR="122387" marT="0" marB="0" anchor="ctr">
                    <a:lnL w="12700" cap="flat" cmpd="sng" algn="ctr">
                      <a:solidFill>
                        <a:srgbClr val="F6F4F0"/>
                      </a:solidFill>
                      <a:prstDash val="solid"/>
                      <a:round/>
                      <a:headEnd type="none" w="med" len="med"/>
                      <a:tailEnd type="none" w="med" len="med"/>
                    </a:lnL>
                    <a:lnR w="12700" cap="flat" cmpd="sng" algn="ctr">
                      <a:solidFill>
                        <a:srgbClr val="5C61AC"/>
                      </a:solidFill>
                      <a:prstDash val="solid"/>
                      <a:round/>
                      <a:headEnd type="none" w="med" len="med"/>
                      <a:tailEnd type="none" w="med" len="med"/>
                    </a:lnR>
                    <a:lnT w="12700" cap="flat" cmpd="sng" algn="ctr">
                      <a:solidFill>
                        <a:srgbClr val="5C61AC"/>
                      </a:solidFill>
                      <a:prstDash val="solid"/>
                      <a:round/>
                      <a:headEnd type="none" w="med" len="med"/>
                      <a:tailEnd type="none" w="med" len="med"/>
                    </a:lnT>
                    <a:lnB w="12700" cap="flat" cmpd="sng" algn="ctr">
                      <a:solidFill>
                        <a:srgbClr val="5C61AC"/>
                      </a:solidFill>
                      <a:prstDash val="solid"/>
                      <a:round/>
                      <a:headEnd type="none" w="med" len="med"/>
                      <a:tailEnd type="none" w="med" len="med"/>
                    </a:lnB>
                    <a:solidFill>
                      <a:srgbClr val="F6F4F0"/>
                    </a:solidFill>
                  </a:tcPr>
                </a:tc>
                <a:extLst>
                  <a:ext uri="{0D108BD9-81ED-4DB2-BD59-A6C34878D82A}">
                    <a16:rowId xmlns:a16="http://schemas.microsoft.com/office/drawing/2014/main" val="2036359779"/>
                  </a:ext>
                </a:extLst>
              </a:tr>
              <a:tr h="559081">
                <a:tc gridSpan="4">
                  <a:txBody>
                    <a:bodyPr/>
                    <a:lstStyle/>
                    <a:p>
                      <a:pPr marL="0" marR="0" lvl="0" indent="0" algn="ctr" defTabSz="685800" rtl="0" eaLnBrk="1" fontAlgn="auto" latinLnBrk="0" hangingPunct="1">
                        <a:lnSpc>
                          <a:spcPct val="107000"/>
                        </a:lnSpc>
                        <a:spcBef>
                          <a:spcPts val="0"/>
                        </a:spcBef>
                        <a:spcAft>
                          <a:spcPts val="800"/>
                        </a:spcAft>
                        <a:buClrTx/>
                        <a:buSzTx/>
                        <a:buFontTx/>
                        <a:buNone/>
                        <a:tabLst/>
                        <a:defRPr/>
                      </a:pPr>
                      <a:r>
                        <a:rPr lang="en-IE" sz="2000" dirty="0">
                          <a:effectLst/>
                        </a:rPr>
                        <a:t>Comment</a:t>
                      </a:r>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1790" marR="91790" marT="0" marB="0" anchor="ctr">
                    <a:lnL w="12700" cap="flat" cmpd="sng" algn="ctr">
                      <a:solidFill>
                        <a:srgbClr val="5C61AC"/>
                      </a:solidFill>
                      <a:prstDash val="solid"/>
                      <a:round/>
                      <a:headEnd type="none" w="med" len="med"/>
                      <a:tailEnd type="none" w="med" len="med"/>
                    </a:lnL>
                    <a:lnR w="12700" cap="flat" cmpd="sng" algn="ctr">
                      <a:solidFill>
                        <a:srgbClr val="5C61AC"/>
                      </a:solidFill>
                      <a:prstDash val="solid"/>
                      <a:round/>
                      <a:headEnd type="none" w="med" len="med"/>
                      <a:tailEnd type="none" w="med" len="med"/>
                    </a:lnR>
                    <a:lnT w="12700" cap="flat" cmpd="sng" algn="ctr">
                      <a:solidFill>
                        <a:srgbClr val="5C61AC"/>
                      </a:solidFill>
                      <a:prstDash val="solid"/>
                      <a:round/>
                      <a:headEnd type="none" w="med" len="med"/>
                      <a:tailEnd type="none" w="med" len="med"/>
                    </a:lnT>
                    <a:lnB w="12700" cap="flat" cmpd="sng" algn="ctr">
                      <a:solidFill>
                        <a:srgbClr val="5C61AC"/>
                      </a:solidFill>
                      <a:prstDash val="solid"/>
                      <a:round/>
                      <a:headEnd type="none" w="med" len="med"/>
                      <a:tailEnd type="none" w="med" len="med"/>
                    </a:lnB>
                    <a:solidFill>
                      <a:srgbClr val="5C61AC"/>
                    </a:solidFill>
                  </a:tcPr>
                </a:tc>
                <a:tc hMerge="1">
                  <a:txBody>
                    <a:bodyPr/>
                    <a:lstStyle/>
                    <a:p>
                      <a:endParaRPr lang="en-US"/>
                    </a:p>
                  </a:txBody>
                  <a:tcPr>
                    <a:lnL w="12700" cap="flat" cmpd="sng" algn="ctr">
                      <a:solidFill>
                        <a:srgbClr val="F6F4F0"/>
                      </a:solidFill>
                      <a:prstDash val="solid"/>
                      <a:round/>
                      <a:headEnd type="none" w="med" len="med"/>
                      <a:tailEnd type="none" w="med" len="med"/>
                    </a:lnL>
                    <a:lnR w="12700" cap="flat" cmpd="sng" algn="ctr">
                      <a:solidFill>
                        <a:srgbClr val="333890"/>
                      </a:solidFill>
                      <a:prstDash val="solid"/>
                      <a:round/>
                      <a:headEnd type="none" w="med" len="med"/>
                      <a:tailEnd type="none" w="med" len="med"/>
                    </a:lnR>
                    <a:lnT w="12700" cap="flat" cmpd="sng" algn="ctr">
                      <a:solidFill>
                        <a:srgbClr val="333890"/>
                      </a:solidFill>
                      <a:prstDash val="solid"/>
                      <a:round/>
                      <a:headEnd type="none" w="med" len="med"/>
                      <a:tailEnd type="none" w="med" len="med"/>
                    </a:lnT>
                    <a:lnB w="12700" cap="flat" cmpd="sng" algn="ctr">
                      <a:solidFill>
                        <a:srgbClr val="333890"/>
                      </a:solidFill>
                      <a:prstDash val="solid"/>
                      <a:round/>
                      <a:headEnd type="none" w="med" len="med"/>
                      <a:tailEnd type="none" w="med" len="med"/>
                    </a:lnB>
                    <a:solidFill>
                      <a:srgbClr val="F6F4F0"/>
                    </a:solidFill>
                  </a:tcPr>
                </a:tc>
                <a:tc hMerge="1">
                  <a:txBody>
                    <a:bodyPr/>
                    <a:lstStyle/>
                    <a:p>
                      <a:endParaRPr lang="en-US"/>
                    </a:p>
                  </a:txBody>
                  <a:tcPr>
                    <a:lnL w="12700" cap="flat" cmpd="sng" algn="ctr">
                      <a:solidFill>
                        <a:srgbClr val="333890"/>
                      </a:solidFill>
                      <a:prstDash val="solid"/>
                      <a:round/>
                      <a:headEnd type="none" w="med" len="med"/>
                      <a:tailEnd type="none" w="med" len="med"/>
                    </a:lnL>
                    <a:lnR w="12700" cap="flat" cmpd="sng" algn="ctr">
                      <a:solidFill>
                        <a:srgbClr val="F6F4F0"/>
                      </a:solidFill>
                      <a:prstDash val="solid"/>
                      <a:round/>
                      <a:headEnd type="none" w="med" len="med"/>
                      <a:tailEnd type="none" w="med" len="med"/>
                    </a:lnR>
                    <a:lnT w="12700" cap="flat" cmpd="sng" algn="ctr">
                      <a:solidFill>
                        <a:srgbClr val="333890"/>
                      </a:solidFill>
                      <a:prstDash val="solid"/>
                      <a:round/>
                      <a:headEnd type="none" w="med" len="med"/>
                      <a:tailEnd type="none" w="med" len="med"/>
                    </a:lnT>
                    <a:lnB w="12700" cap="flat" cmpd="sng" algn="ctr">
                      <a:solidFill>
                        <a:srgbClr val="333890"/>
                      </a:solidFill>
                      <a:prstDash val="solid"/>
                      <a:round/>
                      <a:headEnd type="none" w="med" len="med"/>
                      <a:tailEnd type="none" w="med" len="med"/>
                    </a:lnB>
                    <a:solidFill>
                      <a:srgbClr val="F6F4F0"/>
                    </a:solidFill>
                  </a:tcPr>
                </a:tc>
                <a:tc hMerge="1">
                  <a:txBody>
                    <a:bodyPr/>
                    <a:lstStyle/>
                    <a:p>
                      <a:pPr algn="ctr">
                        <a:lnSpc>
                          <a:spcPct val="107000"/>
                        </a:lnSpc>
                        <a:spcAft>
                          <a:spcPts val="800"/>
                        </a:spcAft>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6F4F0"/>
                      </a:solidFill>
                      <a:prstDash val="solid"/>
                      <a:round/>
                      <a:headEnd type="none" w="med" len="med"/>
                      <a:tailEnd type="none" w="med" len="med"/>
                    </a:lnL>
                    <a:lnR w="12700" cap="flat" cmpd="sng" algn="ctr">
                      <a:solidFill>
                        <a:srgbClr val="333890"/>
                      </a:solidFill>
                      <a:prstDash val="solid"/>
                      <a:round/>
                      <a:headEnd type="none" w="med" len="med"/>
                      <a:tailEnd type="none" w="med" len="med"/>
                    </a:lnR>
                    <a:lnT w="12700" cap="flat" cmpd="sng" algn="ctr">
                      <a:solidFill>
                        <a:srgbClr val="333890"/>
                      </a:solidFill>
                      <a:prstDash val="solid"/>
                      <a:round/>
                      <a:headEnd type="none" w="med" len="med"/>
                      <a:tailEnd type="none" w="med" len="med"/>
                    </a:lnT>
                    <a:lnB w="12700" cap="flat" cmpd="sng" algn="ctr">
                      <a:solidFill>
                        <a:srgbClr val="333890"/>
                      </a:solidFill>
                      <a:prstDash val="solid"/>
                      <a:round/>
                      <a:headEnd type="none" w="med" len="med"/>
                      <a:tailEnd type="none" w="med" len="med"/>
                    </a:lnB>
                    <a:solidFill>
                      <a:srgbClr val="F6F4F0"/>
                    </a:solidFill>
                  </a:tcPr>
                </a:tc>
                <a:extLst>
                  <a:ext uri="{0D108BD9-81ED-4DB2-BD59-A6C34878D82A}">
                    <a16:rowId xmlns:a16="http://schemas.microsoft.com/office/drawing/2014/main" val="143644175"/>
                  </a:ext>
                </a:extLst>
              </a:tr>
              <a:tr h="911856">
                <a:tc gridSpan="4">
                  <a:txBody>
                    <a:bodyPr/>
                    <a:lstStyle/>
                    <a:p>
                      <a:pPr marL="0" marR="0" lvl="0" indent="0" algn="ctr" defTabSz="685800" rtl="0" eaLnBrk="1" fontAlgn="auto" latinLnBrk="0" hangingPunct="1">
                        <a:lnSpc>
                          <a:spcPct val="107000"/>
                        </a:lnSpc>
                        <a:spcBef>
                          <a:spcPts val="0"/>
                        </a:spcBef>
                        <a:spcAft>
                          <a:spcPts val="800"/>
                        </a:spcAft>
                        <a:buClrTx/>
                        <a:buSzTx/>
                        <a:buFontTx/>
                        <a:buNone/>
                        <a:tabLst/>
                        <a:defRPr/>
                      </a:pPr>
                      <a:r>
                        <a:rPr lang="en-IE" sz="1300" b="0" dirty="0">
                          <a:solidFill>
                            <a:srgbClr val="6E6F71"/>
                          </a:solidFill>
                        </a:rPr>
                        <a:t>Expenses will be a big saving for smaller schemes – the costs of compliance with the new IORP II</a:t>
                      </a:r>
                      <a:br>
                        <a:rPr lang="en-IE" sz="1300" b="0" dirty="0">
                          <a:solidFill>
                            <a:srgbClr val="6E6F71"/>
                          </a:solidFill>
                        </a:rPr>
                      </a:br>
                      <a:r>
                        <a:rPr lang="en-IE" sz="1300" b="0" dirty="0">
                          <a:solidFill>
                            <a:srgbClr val="6E6F71"/>
                          </a:solidFill>
                        </a:rPr>
                        <a:t>regulations will be simply be too much for many smaller and medium sized plans to absorb as standalone plans. But some larger schemes may tolerate this. </a:t>
                      </a:r>
                      <a:endParaRPr lang="en-IE" sz="1300" b="0" dirty="0">
                        <a:solidFill>
                          <a:srgbClr val="6E6F71"/>
                        </a:solidFill>
                        <a:latin typeface="Calibri" panose="020F0502020204030204" pitchFamily="34" charset="0"/>
                        <a:ea typeface="Calibri" panose="020F0502020204030204" pitchFamily="34" charset="0"/>
                        <a:cs typeface="Times New Roman" panose="02020603050405020304" pitchFamily="18" charset="0"/>
                      </a:endParaRPr>
                    </a:p>
                  </a:txBody>
                  <a:tcPr marL="91790" marR="91790" marT="0" marB="0" anchor="ctr">
                    <a:lnL w="12700" cap="flat" cmpd="sng" algn="ctr">
                      <a:solidFill>
                        <a:srgbClr val="5C61AC"/>
                      </a:solidFill>
                      <a:prstDash val="solid"/>
                      <a:round/>
                      <a:headEnd type="none" w="med" len="med"/>
                      <a:tailEnd type="none" w="med" len="med"/>
                    </a:lnL>
                    <a:lnR w="12700" cap="flat" cmpd="sng" algn="ctr">
                      <a:solidFill>
                        <a:srgbClr val="5C61AC"/>
                      </a:solidFill>
                      <a:prstDash val="solid"/>
                      <a:round/>
                      <a:headEnd type="none" w="med" len="med"/>
                      <a:tailEnd type="none" w="med" len="med"/>
                    </a:lnR>
                    <a:lnT w="12700" cap="flat" cmpd="sng" algn="ctr">
                      <a:solidFill>
                        <a:srgbClr val="5C61AC"/>
                      </a:solidFill>
                      <a:prstDash val="solid"/>
                      <a:round/>
                      <a:headEnd type="none" w="med" len="med"/>
                      <a:tailEnd type="none" w="med" len="med"/>
                    </a:lnT>
                    <a:lnB w="12700" cap="flat" cmpd="sng" algn="ctr">
                      <a:solidFill>
                        <a:srgbClr val="5C61AC"/>
                      </a:solidFill>
                      <a:prstDash val="solid"/>
                      <a:round/>
                      <a:headEnd type="none" w="med" len="med"/>
                      <a:tailEnd type="none" w="med" len="med"/>
                    </a:lnB>
                    <a:solidFill>
                      <a:srgbClr val="F6F4F0"/>
                    </a:solidFill>
                  </a:tcPr>
                </a:tc>
                <a:tc hMerge="1">
                  <a:txBody>
                    <a:bodyPr/>
                    <a:lstStyle/>
                    <a:p>
                      <a:pPr algn="ctr">
                        <a:lnSpc>
                          <a:spcPct val="107000"/>
                        </a:lnSpc>
                        <a:spcAft>
                          <a:spcPts val="800"/>
                        </a:spcAft>
                      </a:pPr>
                      <a:endParaRPr lang="en-IE" sz="800" b="0" dirty="0">
                        <a:solidFill>
                          <a:srgbClr val="33389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F4F0"/>
                      </a:solidFill>
                      <a:prstDash val="solid"/>
                      <a:round/>
                      <a:headEnd type="none" w="med" len="med"/>
                      <a:tailEnd type="none" w="med" len="med"/>
                    </a:lnL>
                    <a:lnR w="12700" cap="flat" cmpd="sng" algn="ctr">
                      <a:solidFill>
                        <a:srgbClr val="333890"/>
                      </a:solidFill>
                      <a:prstDash val="solid"/>
                      <a:round/>
                      <a:headEnd type="none" w="med" len="med"/>
                      <a:tailEnd type="none" w="med" len="med"/>
                    </a:lnR>
                    <a:lnT w="12700" cap="flat" cmpd="sng" algn="ctr">
                      <a:solidFill>
                        <a:srgbClr val="333890"/>
                      </a:solidFill>
                      <a:prstDash val="solid"/>
                      <a:round/>
                      <a:headEnd type="none" w="med" len="med"/>
                      <a:tailEnd type="none" w="med" len="med"/>
                    </a:lnT>
                    <a:lnB w="12700" cap="flat" cmpd="sng" algn="ctr">
                      <a:solidFill>
                        <a:srgbClr val="333890"/>
                      </a:solidFill>
                      <a:prstDash val="solid"/>
                      <a:round/>
                      <a:headEnd type="none" w="med" len="med"/>
                      <a:tailEnd type="none" w="med" len="med"/>
                    </a:lnB>
                    <a:solidFill>
                      <a:srgbClr val="F6F4F0"/>
                    </a:solidFill>
                  </a:tcPr>
                </a:tc>
                <a:tc hMerge="1">
                  <a:txBody>
                    <a:bodyPr/>
                    <a:lstStyle/>
                    <a:p>
                      <a:pPr algn="ctr">
                        <a:lnSpc>
                          <a:spcPct val="107000"/>
                        </a:lnSpc>
                        <a:spcAft>
                          <a:spcPts val="800"/>
                        </a:spcAft>
                      </a:pPr>
                      <a:endParaRPr lang="en-IE" sz="800" b="0" dirty="0">
                        <a:solidFill>
                          <a:srgbClr val="33389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33890"/>
                      </a:solidFill>
                      <a:prstDash val="solid"/>
                      <a:round/>
                      <a:headEnd type="none" w="med" len="med"/>
                      <a:tailEnd type="none" w="med" len="med"/>
                    </a:lnL>
                    <a:lnR w="12700" cap="flat" cmpd="sng" algn="ctr">
                      <a:solidFill>
                        <a:srgbClr val="F6F4F0"/>
                      </a:solidFill>
                      <a:prstDash val="solid"/>
                      <a:round/>
                      <a:headEnd type="none" w="med" len="med"/>
                      <a:tailEnd type="none" w="med" len="med"/>
                    </a:lnR>
                    <a:lnT w="12700" cap="flat" cmpd="sng" algn="ctr">
                      <a:solidFill>
                        <a:srgbClr val="333890"/>
                      </a:solidFill>
                      <a:prstDash val="solid"/>
                      <a:round/>
                      <a:headEnd type="none" w="med" len="med"/>
                      <a:tailEnd type="none" w="med" len="med"/>
                    </a:lnT>
                    <a:lnB w="12700" cap="flat" cmpd="sng" algn="ctr">
                      <a:solidFill>
                        <a:srgbClr val="333890"/>
                      </a:solidFill>
                      <a:prstDash val="solid"/>
                      <a:round/>
                      <a:headEnd type="none" w="med" len="med"/>
                      <a:tailEnd type="none" w="med" len="med"/>
                    </a:lnB>
                    <a:solidFill>
                      <a:srgbClr val="F6F4F0"/>
                    </a:solidFill>
                  </a:tcPr>
                </a:tc>
                <a:tc hMerge="1">
                  <a:txBody>
                    <a:bodyPr/>
                    <a:lstStyle/>
                    <a:p>
                      <a:pPr algn="ctr">
                        <a:lnSpc>
                          <a:spcPct val="107000"/>
                        </a:lnSpc>
                        <a:spcAft>
                          <a:spcPts val="800"/>
                        </a:spcAft>
                      </a:pPr>
                      <a:endParaRPr lang="en-IE" sz="800" dirty="0">
                        <a:solidFill>
                          <a:srgbClr val="33389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F4F0"/>
                      </a:solidFill>
                      <a:prstDash val="solid"/>
                      <a:round/>
                      <a:headEnd type="none" w="med" len="med"/>
                      <a:tailEnd type="none" w="med" len="med"/>
                    </a:lnL>
                    <a:lnR w="12700" cap="flat" cmpd="sng" algn="ctr">
                      <a:solidFill>
                        <a:srgbClr val="333890"/>
                      </a:solidFill>
                      <a:prstDash val="solid"/>
                      <a:round/>
                      <a:headEnd type="none" w="med" len="med"/>
                      <a:tailEnd type="none" w="med" len="med"/>
                    </a:lnR>
                    <a:lnT w="12700" cap="flat" cmpd="sng" algn="ctr">
                      <a:solidFill>
                        <a:srgbClr val="333890"/>
                      </a:solidFill>
                      <a:prstDash val="solid"/>
                      <a:round/>
                      <a:headEnd type="none" w="med" len="med"/>
                      <a:tailEnd type="none" w="med" len="med"/>
                    </a:lnT>
                    <a:lnB w="12700" cap="flat" cmpd="sng" algn="ctr">
                      <a:solidFill>
                        <a:srgbClr val="333890"/>
                      </a:solidFill>
                      <a:prstDash val="solid"/>
                      <a:round/>
                      <a:headEnd type="none" w="med" len="med"/>
                      <a:tailEnd type="none" w="med" len="med"/>
                    </a:lnB>
                    <a:solidFill>
                      <a:srgbClr val="F6F4F0"/>
                    </a:solidFill>
                  </a:tcPr>
                </a:tc>
                <a:extLst>
                  <a:ext uri="{0D108BD9-81ED-4DB2-BD59-A6C34878D82A}">
                    <a16:rowId xmlns:a16="http://schemas.microsoft.com/office/drawing/2014/main" val="1700466230"/>
                  </a:ext>
                </a:extLst>
              </a:tr>
            </a:tbl>
          </a:graphicData>
        </a:graphic>
      </p:graphicFrame>
      <p:pic>
        <p:nvPicPr>
          <p:cNvPr id="10" name="Picture Placeholder 9">
            <a:extLst>
              <a:ext uri="{FF2B5EF4-FFF2-40B4-BE49-F238E27FC236}">
                <a16:creationId xmlns:a16="http://schemas.microsoft.com/office/drawing/2014/main" id="{81C41BD3-F7B3-754A-9E21-F64452B3D63C}"/>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b="-1301"/>
          <a:stretch/>
        </p:blipFill>
        <p:spPr>
          <a:xfrm>
            <a:off x="13267677" y="-8696024"/>
            <a:ext cx="6637152" cy="7369829"/>
          </a:xfrm>
        </p:spPr>
      </p:pic>
      <p:cxnSp>
        <p:nvCxnSpPr>
          <p:cNvPr id="12" name="Straight Connector 11">
            <a:extLst>
              <a:ext uri="{FF2B5EF4-FFF2-40B4-BE49-F238E27FC236}">
                <a16:creationId xmlns:a16="http://schemas.microsoft.com/office/drawing/2014/main" id="{39564884-357E-B942-8016-41C0D33709BA}"/>
              </a:ext>
            </a:extLst>
          </p:cNvPr>
          <p:cNvCxnSpPr>
            <a:cxnSpLocks/>
          </p:cNvCxnSpPr>
          <p:nvPr/>
        </p:nvCxnSpPr>
        <p:spPr>
          <a:xfrm>
            <a:off x="8787379" y="0"/>
            <a:ext cx="112007" cy="526056"/>
          </a:xfrm>
          <a:prstGeom prst="line">
            <a:avLst/>
          </a:prstGeom>
          <a:ln w="12700">
            <a:solidFill>
              <a:srgbClr val="5C61AC">
                <a:alpha val="50196"/>
              </a:srgb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CAE3B44-266F-D148-B576-299BCDBBE7C4}"/>
              </a:ext>
            </a:extLst>
          </p:cNvPr>
          <p:cNvSpPr txBox="1"/>
          <p:nvPr/>
        </p:nvSpPr>
        <p:spPr>
          <a:xfrm>
            <a:off x="8957735" y="186267"/>
            <a:ext cx="3269291" cy="307777"/>
          </a:xfrm>
          <a:prstGeom prst="rect">
            <a:avLst/>
          </a:prstGeom>
          <a:noFill/>
        </p:spPr>
        <p:txBody>
          <a:bodyPr wrap="square" rtlCol="0">
            <a:spAutoFit/>
          </a:bodyPr>
          <a:lstStyle/>
          <a:p>
            <a:pPr>
              <a:defRPr/>
            </a:pPr>
            <a:r>
              <a:rPr lang="en-GB" sz="1400" dirty="0">
                <a:solidFill>
                  <a:srgbClr val="6E6259"/>
                </a:solidFill>
                <a:latin typeface="Calibri" panose="020F0502020204030204" pitchFamily="34" charset="0"/>
                <a:cs typeface="Calibri" panose="020F0502020204030204" pitchFamily="34" charset="0"/>
              </a:rPr>
              <a:t>Helping people build better futures</a:t>
            </a:r>
            <a:endParaRPr lang="en-US" sz="1400" dirty="0">
              <a:solidFill>
                <a:srgbClr val="6E6259"/>
              </a:solidFill>
              <a:latin typeface="Calibri" panose="020F0502020204030204" pitchFamily="34" charset="0"/>
              <a:cs typeface="Calibri" panose="020F050202020403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3DD333A0-BC85-E744-9E44-C01518E8B931}"/>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10101679" y="5897033"/>
            <a:ext cx="2125347" cy="993600"/>
          </a:xfrm>
          <a:prstGeom prst="rect">
            <a:avLst/>
          </a:prstGeom>
        </p:spPr>
      </p:pic>
      <p:sp>
        <p:nvSpPr>
          <p:cNvPr id="2" name="TextBox 1">
            <a:extLst>
              <a:ext uri="{FF2B5EF4-FFF2-40B4-BE49-F238E27FC236}">
                <a16:creationId xmlns:a16="http://schemas.microsoft.com/office/drawing/2014/main" id="{FCEFB395-6AC2-1148-A5ED-E85ACF28E62B}"/>
              </a:ext>
            </a:extLst>
          </p:cNvPr>
          <p:cNvSpPr txBox="1"/>
          <p:nvPr/>
        </p:nvSpPr>
        <p:spPr>
          <a:xfrm>
            <a:off x="3870977" y="1647856"/>
            <a:ext cx="5194852" cy="338554"/>
          </a:xfrm>
          <a:prstGeom prst="rect">
            <a:avLst/>
          </a:prstGeom>
          <a:noFill/>
        </p:spPr>
        <p:txBody>
          <a:bodyPr wrap="square" rtlCol="0">
            <a:spAutoFit/>
          </a:bodyPr>
          <a:lstStyle/>
          <a:p>
            <a:r>
              <a:rPr lang="en-IE" sz="1600" dirty="0">
                <a:solidFill>
                  <a:srgbClr val="6E6F71"/>
                </a:solidFill>
                <a:latin typeface="Calibri" panose="020F0502020204030204" pitchFamily="34" charset="0"/>
                <a:cs typeface="Calibri" panose="020F0502020204030204" pitchFamily="34" charset="0"/>
              </a:rPr>
              <a:t>Let’s compare the two models side by side…</a:t>
            </a:r>
          </a:p>
        </p:txBody>
      </p:sp>
      <p:sp>
        <p:nvSpPr>
          <p:cNvPr id="3" name="TextBox 2">
            <a:extLst>
              <a:ext uri="{FF2B5EF4-FFF2-40B4-BE49-F238E27FC236}">
                <a16:creationId xmlns:a16="http://schemas.microsoft.com/office/drawing/2014/main" id="{3A77CF41-A665-DE4F-A888-DB5A13B0A040}"/>
              </a:ext>
            </a:extLst>
          </p:cNvPr>
          <p:cNvSpPr txBox="1"/>
          <p:nvPr/>
        </p:nvSpPr>
        <p:spPr>
          <a:xfrm>
            <a:off x="12812491" y="6104207"/>
            <a:ext cx="5414683" cy="707694"/>
          </a:xfrm>
          <a:prstGeom prst="rect">
            <a:avLst/>
          </a:prstGeom>
          <a:noFill/>
        </p:spPr>
        <p:txBody>
          <a:bodyPr wrap="square" rtlCol="0">
            <a:spAutoFit/>
          </a:bodyPr>
          <a:lstStyle/>
          <a:p>
            <a:pPr algn="ctr"/>
            <a:r>
              <a:rPr lang="en-IE" sz="1333" dirty="0"/>
              <a:t>MT model has great advantage of scale and cost efficiency; but trustees may be more distant from members and understand each group of member’s needs less </a:t>
            </a:r>
            <a:endParaRPr lang="en-IE" sz="1333" dirty="0">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E6663CF4-565D-224E-AB69-BA7D82C89D9A}"/>
              </a:ext>
            </a:extLst>
          </p:cNvPr>
          <p:cNvSpPr txBox="1"/>
          <p:nvPr/>
        </p:nvSpPr>
        <p:spPr>
          <a:xfrm>
            <a:off x="14431077" y="5615736"/>
            <a:ext cx="1853356" cy="420564"/>
          </a:xfrm>
          <a:prstGeom prst="rect">
            <a:avLst/>
          </a:prstGeom>
          <a:noFill/>
        </p:spPr>
        <p:txBody>
          <a:bodyPr wrap="square" rtlCol="0">
            <a:spAutoFit/>
          </a:bodyPr>
          <a:lstStyle/>
          <a:p>
            <a:pPr algn="ctr"/>
            <a:r>
              <a:rPr lang="en-IE" sz="2133" b="1" dirty="0">
                <a:solidFill>
                  <a:srgbClr val="333890"/>
                </a:solidFill>
                <a:latin typeface="Calibri" panose="020F0502020204030204" pitchFamily="34" charset="0"/>
                <a:cs typeface="Calibri" panose="020F0502020204030204" pitchFamily="34" charset="0"/>
              </a:rPr>
              <a:t>Comment</a:t>
            </a:r>
          </a:p>
        </p:txBody>
      </p:sp>
      <p:sp>
        <p:nvSpPr>
          <p:cNvPr id="4" name="TextBox 3">
            <a:extLst>
              <a:ext uri="{FF2B5EF4-FFF2-40B4-BE49-F238E27FC236}">
                <a16:creationId xmlns:a16="http://schemas.microsoft.com/office/drawing/2014/main" id="{A9AD81B1-9015-CA4E-A77B-4BDD4839C9AE}"/>
              </a:ext>
            </a:extLst>
          </p:cNvPr>
          <p:cNvSpPr txBox="1"/>
          <p:nvPr/>
        </p:nvSpPr>
        <p:spPr>
          <a:xfrm>
            <a:off x="15382097" y="947554"/>
            <a:ext cx="1541929" cy="379656"/>
          </a:xfrm>
          <a:prstGeom prst="rect">
            <a:avLst/>
          </a:prstGeom>
          <a:noFill/>
        </p:spPr>
        <p:txBody>
          <a:bodyPr wrap="square" rtlCol="0">
            <a:spAutoFit/>
          </a:bodyPr>
          <a:lstStyle/>
          <a:p>
            <a:r>
              <a:rPr lang="en-IE" sz="1867" dirty="0"/>
              <a:t>Stand Alone</a:t>
            </a:r>
            <a:endParaRPr lang="en-IE" sz="1867" dirty="0">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FECBB462-3FBF-ED4B-9C4D-80E444B02161}"/>
              </a:ext>
            </a:extLst>
          </p:cNvPr>
          <p:cNvSpPr txBox="1"/>
          <p:nvPr/>
        </p:nvSpPr>
        <p:spPr>
          <a:xfrm>
            <a:off x="17144644" y="823127"/>
            <a:ext cx="1050613" cy="543675"/>
          </a:xfrm>
          <a:prstGeom prst="rect">
            <a:avLst/>
          </a:prstGeom>
          <a:noFill/>
        </p:spPr>
        <p:txBody>
          <a:bodyPr wrap="square" rtlCol="0">
            <a:spAutoFit/>
          </a:bodyPr>
          <a:lstStyle/>
          <a:p>
            <a:r>
              <a:rPr lang="en-IE" sz="2933" dirty="0"/>
              <a:t>V’s</a:t>
            </a:r>
            <a:endParaRPr lang="en-IE" sz="2933" dirty="0">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29B11956-9FB7-9643-B918-365FB4353EB4}"/>
              </a:ext>
            </a:extLst>
          </p:cNvPr>
          <p:cNvSpPr txBox="1"/>
          <p:nvPr/>
        </p:nvSpPr>
        <p:spPr>
          <a:xfrm>
            <a:off x="17757747" y="947553"/>
            <a:ext cx="2088661" cy="379656"/>
          </a:xfrm>
          <a:prstGeom prst="rect">
            <a:avLst/>
          </a:prstGeom>
          <a:noFill/>
        </p:spPr>
        <p:txBody>
          <a:bodyPr wrap="square" rtlCol="0">
            <a:spAutoFit/>
          </a:bodyPr>
          <a:lstStyle/>
          <a:p>
            <a:pPr algn="ctr"/>
            <a:r>
              <a:rPr lang="en-IE" sz="1867" dirty="0"/>
              <a:t>Master Trust</a:t>
            </a:r>
            <a:endParaRPr lang="en-IE" sz="1867"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02B7EDE8-0C20-DE45-8FD1-DBC8C20F3137}"/>
              </a:ext>
            </a:extLst>
          </p:cNvPr>
          <p:cNvCxnSpPr>
            <a:cxnSpLocks/>
          </p:cNvCxnSpPr>
          <p:nvPr/>
        </p:nvCxnSpPr>
        <p:spPr>
          <a:xfrm>
            <a:off x="13142260" y="2041137"/>
            <a:ext cx="0" cy="1518763"/>
          </a:xfrm>
          <a:prstGeom prst="line">
            <a:avLst/>
          </a:prstGeom>
          <a:ln w="12700">
            <a:solidFill>
              <a:srgbClr val="333890"/>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2DC0FFE-B784-2E44-964B-FFB97F6722D3}"/>
              </a:ext>
            </a:extLst>
          </p:cNvPr>
          <p:cNvSpPr txBox="1"/>
          <p:nvPr/>
        </p:nvSpPr>
        <p:spPr>
          <a:xfrm>
            <a:off x="15382097" y="1522069"/>
            <a:ext cx="1762547" cy="666977"/>
          </a:xfrm>
          <a:prstGeom prst="rect">
            <a:avLst/>
          </a:prstGeom>
          <a:noFill/>
        </p:spPr>
        <p:txBody>
          <a:bodyPr wrap="square" rtlCol="0">
            <a:spAutoFit/>
          </a:bodyPr>
          <a:lstStyle/>
          <a:p>
            <a:r>
              <a:rPr lang="en-IE" sz="1867" dirty="0"/>
              <a:t>One trust per employer</a:t>
            </a:r>
            <a:endParaRPr lang="en-IE" sz="1867" dirty="0">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DD7EEB66-DBC0-4144-9CCD-C36819FCDE48}"/>
              </a:ext>
            </a:extLst>
          </p:cNvPr>
          <p:cNvSpPr txBox="1"/>
          <p:nvPr/>
        </p:nvSpPr>
        <p:spPr>
          <a:xfrm>
            <a:off x="16622480" y="363904"/>
            <a:ext cx="1853356" cy="420564"/>
          </a:xfrm>
          <a:prstGeom prst="rect">
            <a:avLst/>
          </a:prstGeom>
          <a:noFill/>
        </p:spPr>
        <p:txBody>
          <a:bodyPr wrap="square" rtlCol="0">
            <a:spAutoFit/>
          </a:bodyPr>
          <a:lstStyle/>
          <a:p>
            <a:pPr algn="ctr"/>
            <a:r>
              <a:rPr lang="en-IE" sz="2133" b="1" dirty="0">
                <a:solidFill>
                  <a:srgbClr val="333890"/>
                </a:solidFill>
                <a:latin typeface="Calibri" panose="020F0502020204030204" pitchFamily="34" charset="0"/>
                <a:cs typeface="Calibri" panose="020F0502020204030204" pitchFamily="34" charset="0"/>
              </a:rPr>
              <a:t>Governance</a:t>
            </a:r>
          </a:p>
        </p:txBody>
      </p:sp>
      <p:sp>
        <p:nvSpPr>
          <p:cNvPr id="23" name="TextBox 22">
            <a:extLst>
              <a:ext uri="{FF2B5EF4-FFF2-40B4-BE49-F238E27FC236}">
                <a16:creationId xmlns:a16="http://schemas.microsoft.com/office/drawing/2014/main" id="{6A4628A5-AC66-9948-8F54-6259D62A0A17}"/>
              </a:ext>
            </a:extLst>
          </p:cNvPr>
          <p:cNvSpPr txBox="1"/>
          <p:nvPr/>
        </p:nvSpPr>
        <p:spPr>
          <a:xfrm>
            <a:off x="782542" y="478989"/>
            <a:ext cx="9515556" cy="461665"/>
          </a:xfrm>
          <a:prstGeom prst="rect">
            <a:avLst/>
          </a:prstGeom>
          <a:noFill/>
        </p:spPr>
        <p:txBody>
          <a:bodyPr wrap="square" rtlCol="0">
            <a:spAutoFit/>
          </a:bodyPr>
          <a:lstStyle/>
          <a:p>
            <a:pPr lvl="0">
              <a:defRPr/>
            </a:pPr>
            <a:r>
              <a:rPr lang="en-IE" sz="2400" b="1" dirty="0">
                <a:solidFill>
                  <a:srgbClr val="5C61AC"/>
                </a:solidFill>
              </a:rPr>
              <a:t>Master Trusts in 2021</a:t>
            </a:r>
          </a:p>
        </p:txBody>
      </p:sp>
      <p:sp>
        <p:nvSpPr>
          <p:cNvPr id="27" name="Slide Number Placeholder 3">
            <a:extLst>
              <a:ext uri="{FF2B5EF4-FFF2-40B4-BE49-F238E27FC236}">
                <a16:creationId xmlns:a16="http://schemas.microsoft.com/office/drawing/2014/main" id="{2A852733-8053-5841-951B-782FDC7343E9}"/>
              </a:ext>
            </a:extLst>
          </p:cNvPr>
          <p:cNvSpPr txBox="1">
            <a:spLocks/>
          </p:cNvSpPr>
          <p:nvPr/>
        </p:nvSpPr>
        <p:spPr>
          <a:xfrm>
            <a:off x="417473" y="6368404"/>
            <a:ext cx="452859" cy="36512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7C03740C-C44E-9A4C-BFBE-17CCF94B0B05}" type="slidenum">
              <a:rPr lang="en-US" sz="1400">
                <a:solidFill>
                  <a:srgbClr val="6E6F71"/>
                </a:solidFill>
              </a:rPr>
              <a:pPr algn="r"/>
              <a:t>11</a:t>
            </a:fld>
            <a:endParaRPr lang="en-US" sz="1400" dirty="0">
              <a:solidFill>
                <a:srgbClr val="6E6F71"/>
              </a:solidFill>
            </a:endParaRPr>
          </a:p>
        </p:txBody>
      </p:sp>
      <p:cxnSp>
        <p:nvCxnSpPr>
          <p:cNvPr id="28" name="Straight Connector 27">
            <a:extLst>
              <a:ext uri="{FF2B5EF4-FFF2-40B4-BE49-F238E27FC236}">
                <a16:creationId xmlns:a16="http://schemas.microsoft.com/office/drawing/2014/main" id="{6EB664C6-F275-994A-A04A-75E9844C7F6C}"/>
              </a:ext>
            </a:extLst>
          </p:cNvPr>
          <p:cNvCxnSpPr>
            <a:cxnSpLocks/>
          </p:cNvCxnSpPr>
          <p:nvPr/>
        </p:nvCxnSpPr>
        <p:spPr>
          <a:xfrm>
            <a:off x="879513" y="6414571"/>
            <a:ext cx="112007" cy="526056"/>
          </a:xfrm>
          <a:prstGeom prst="line">
            <a:avLst/>
          </a:prstGeom>
          <a:ln w="12700">
            <a:solidFill>
              <a:srgbClr val="5C61A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6605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Table 26">
            <a:extLst>
              <a:ext uri="{FF2B5EF4-FFF2-40B4-BE49-F238E27FC236}">
                <a16:creationId xmlns:a16="http://schemas.microsoft.com/office/drawing/2014/main" id="{E8F4A618-BE73-FD48-9E0D-9888088E86FF}"/>
              </a:ext>
            </a:extLst>
          </p:cNvPr>
          <p:cNvGraphicFramePr>
            <a:graphicFrameLocks noGrp="1"/>
          </p:cNvGraphicFramePr>
          <p:nvPr>
            <p:extLst>
              <p:ext uri="{D42A27DB-BD31-4B8C-83A1-F6EECF244321}">
                <p14:modId xmlns:p14="http://schemas.microsoft.com/office/powerpoint/2010/main" val="1159511057"/>
              </p:ext>
            </p:extLst>
          </p:nvPr>
        </p:nvGraphicFramePr>
        <p:xfrm>
          <a:off x="1971159" y="2189046"/>
          <a:ext cx="7560000" cy="3920148"/>
        </p:xfrm>
        <a:graphic>
          <a:graphicData uri="http://schemas.openxmlformats.org/drawingml/2006/table">
            <a:tbl>
              <a:tblPr firstRow="1" firstCol="1" bandRow="1">
                <a:tableStyleId>{5C22544A-7EE6-4342-B048-85BDC9FD1C3A}</a:tableStyleId>
              </a:tblPr>
              <a:tblGrid>
                <a:gridCol w="3728318">
                  <a:extLst>
                    <a:ext uri="{9D8B030D-6E8A-4147-A177-3AD203B41FA5}">
                      <a16:colId xmlns:a16="http://schemas.microsoft.com/office/drawing/2014/main" val="3456117070"/>
                    </a:ext>
                  </a:extLst>
                </a:gridCol>
                <a:gridCol w="358643">
                  <a:extLst>
                    <a:ext uri="{9D8B030D-6E8A-4147-A177-3AD203B41FA5}">
                      <a16:colId xmlns:a16="http://schemas.microsoft.com/office/drawing/2014/main" val="1071111790"/>
                    </a:ext>
                  </a:extLst>
                </a:gridCol>
                <a:gridCol w="394506">
                  <a:extLst>
                    <a:ext uri="{9D8B030D-6E8A-4147-A177-3AD203B41FA5}">
                      <a16:colId xmlns:a16="http://schemas.microsoft.com/office/drawing/2014/main" val="2400605132"/>
                    </a:ext>
                  </a:extLst>
                </a:gridCol>
                <a:gridCol w="3078533">
                  <a:extLst>
                    <a:ext uri="{9D8B030D-6E8A-4147-A177-3AD203B41FA5}">
                      <a16:colId xmlns:a16="http://schemas.microsoft.com/office/drawing/2014/main" val="1311018303"/>
                    </a:ext>
                  </a:extLst>
                </a:gridCol>
              </a:tblGrid>
              <a:tr h="592510">
                <a:tc gridSpan="4">
                  <a:txBody>
                    <a:bodyPr/>
                    <a:lstStyle/>
                    <a:p>
                      <a:pPr marL="0" marR="0" lvl="0" indent="0" algn="ctr" defTabSz="685800" rtl="0" eaLnBrk="1" fontAlgn="auto" latinLnBrk="0" hangingPunct="1">
                        <a:lnSpc>
                          <a:spcPct val="107000"/>
                        </a:lnSpc>
                        <a:spcBef>
                          <a:spcPts val="0"/>
                        </a:spcBef>
                        <a:spcAft>
                          <a:spcPts val="800"/>
                        </a:spcAft>
                        <a:buClrTx/>
                        <a:buSzTx/>
                        <a:buFontTx/>
                        <a:buNone/>
                        <a:tabLst/>
                        <a:defRPr/>
                      </a:pPr>
                      <a:r>
                        <a:rPr lang="en-IE" sz="2000" dirty="0">
                          <a:effectLst/>
                        </a:rPr>
                        <a:t>Employer Brand/Identity</a:t>
                      </a:r>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1790" marR="91790" marT="0" marB="0" anchor="ctr">
                    <a:lnL w="12700" cap="flat" cmpd="sng" algn="ctr">
                      <a:solidFill>
                        <a:srgbClr val="5C61AC"/>
                      </a:solidFill>
                      <a:prstDash val="solid"/>
                      <a:round/>
                      <a:headEnd type="none" w="med" len="med"/>
                      <a:tailEnd type="none" w="med" len="med"/>
                    </a:lnL>
                    <a:lnR w="12700" cap="flat" cmpd="sng" algn="ctr">
                      <a:solidFill>
                        <a:srgbClr val="5C61AC"/>
                      </a:solidFill>
                      <a:prstDash val="solid"/>
                      <a:round/>
                      <a:headEnd type="none" w="med" len="med"/>
                      <a:tailEnd type="none" w="med" len="med"/>
                    </a:lnR>
                    <a:lnT w="12700" cap="flat" cmpd="sng" algn="ctr">
                      <a:solidFill>
                        <a:srgbClr val="5C61AC"/>
                      </a:solidFill>
                      <a:prstDash val="solid"/>
                      <a:round/>
                      <a:headEnd type="none" w="med" len="med"/>
                      <a:tailEnd type="none" w="med" len="med"/>
                    </a:lnT>
                    <a:lnB w="12700" cap="flat" cmpd="sng" algn="ctr">
                      <a:solidFill>
                        <a:srgbClr val="5C61AC"/>
                      </a:solidFill>
                      <a:prstDash val="solid"/>
                      <a:round/>
                      <a:headEnd type="none" w="med" len="med"/>
                      <a:tailEnd type="none" w="med" len="med"/>
                    </a:lnB>
                    <a:solidFill>
                      <a:srgbClr val="5C61AC"/>
                    </a:solidFill>
                  </a:tcPr>
                </a:tc>
                <a:tc hMerge="1">
                  <a:txBody>
                    <a:bodyPr/>
                    <a:lstStyle/>
                    <a:p>
                      <a:endParaRPr lang="en-US"/>
                    </a:p>
                  </a:txBody>
                  <a:tcPr/>
                </a:tc>
                <a:tc hMerge="1">
                  <a:txBody>
                    <a:bodyPr/>
                    <a:lstStyle/>
                    <a:p>
                      <a:endParaRPr lang="en-US"/>
                    </a:p>
                  </a:txBody>
                  <a:tcPr/>
                </a:tc>
                <a:tc hMerge="1">
                  <a:txBody>
                    <a:bodyPr/>
                    <a:lstStyle/>
                    <a:p>
                      <a:pPr algn="ctr">
                        <a:lnSpc>
                          <a:spcPct val="107000"/>
                        </a:lnSpc>
                        <a:spcAft>
                          <a:spcPts val="800"/>
                        </a:spcAft>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77220722"/>
                  </a:ext>
                </a:extLst>
              </a:tr>
              <a:tr h="517597">
                <a:tc>
                  <a:txBody>
                    <a:bodyPr/>
                    <a:lstStyle/>
                    <a:p>
                      <a:pPr algn="ctr">
                        <a:lnSpc>
                          <a:spcPct val="107000"/>
                        </a:lnSpc>
                        <a:spcAft>
                          <a:spcPts val="800"/>
                        </a:spcAft>
                      </a:pPr>
                      <a:r>
                        <a:rPr lang="en-IE" sz="2300" dirty="0">
                          <a:solidFill>
                            <a:srgbClr val="5C61AC"/>
                          </a:solidFill>
                          <a:effectLst/>
                          <a:latin typeface="Calibri" panose="020F0502020204030204" pitchFamily="34" charset="0"/>
                          <a:cs typeface="Calibri" panose="020F0502020204030204" pitchFamily="34" charset="0"/>
                        </a:rPr>
                        <a:t>Stand Alone</a:t>
                      </a:r>
                      <a:endParaRPr lang="en-IE" sz="2300" dirty="0">
                        <a:solidFill>
                          <a:srgbClr val="5C61AC"/>
                        </a:solidFill>
                        <a:effectLst/>
                        <a:latin typeface="Calibri" panose="020F0502020204030204" pitchFamily="34" charset="0"/>
                        <a:ea typeface="Calibri" panose="020F0502020204030204" pitchFamily="34" charset="0"/>
                        <a:cs typeface="Calibri" panose="020F0502020204030204" pitchFamily="34" charset="0"/>
                      </a:endParaRPr>
                    </a:p>
                  </a:txBody>
                  <a:tcPr marL="122387" marR="122387" marT="0" marB="0" anchor="ctr">
                    <a:lnL w="12700" cap="flat" cmpd="sng" algn="ctr">
                      <a:solidFill>
                        <a:srgbClr val="5C61AC"/>
                      </a:solidFill>
                      <a:prstDash val="solid"/>
                      <a:round/>
                      <a:headEnd type="none" w="med" len="med"/>
                      <a:tailEnd type="none" w="med" len="med"/>
                    </a:lnL>
                    <a:lnR w="12700" cap="flat" cmpd="sng" algn="ctr">
                      <a:solidFill>
                        <a:srgbClr val="F6F4F0"/>
                      </a:solidFill>
                      <a:prstDash val="solid"/>
                      <a:round/>
                      <a:headEnd type="none" w="med" len="med"/>
                      <a:tailEnd type="none" w="med" len="med"/>
                    </a:lnR>
                    <a:lnT w="12700" cap="flat" cmpd="sng" algn="ctr">
                      <a:solidFill>
                        <a:srgbClr val="5C61AC"/>
                      </a:solidFill>
                      <a:prstDash val="solid"/>
                      <a:round/>
                      <a:headEnd type="none" w="med" len="med"/>
                      <a:tailEnd type="none" w="med" len="med"/>
                    </a:lnT>
                    <a:lnB w="12700" cap="flat" cmpd="sng" algn="ctr">
                      <a:solidFill>
                        <a:srgbClr val="5C61AC"/>
                      </a:solidFill>
                      <a:prstDash val="solid"/>
                      <a:round/>
                      <a:headEnd type="none" w="med" len="med"/>
                      <a:tailEnd type="none" w="med" len="med"/>
                    </a:lnB>
                    <a:solidFill>
                      <a:srgbClr val="F6F4F0"/>
                    </a:solidFill>
                  </a:tcPr>
                </a:tc>
                <a:tc gridSpan="2">
                  <a:txBody>
                    <a:bodyPr/>
                    <a:lstStyle/>
                    <a:p>
                      <a:pPr algn="ctr">
                        <a:lnSpc>
                          <a:spcPct val="107000"/>
                        </a:lnSpc>
                        <a:spcAft>
                          <a:spcPts val="800"/>
                        </a:spcAft>
                      </a:pPr>
                      <a:r>
                        <a:rPr lang="en-IE" sz="2300" b="1" dirty="0">
                          <a:solidFill>
                            <a:srgbClr val="5C61AC"/>
                          </a:solidFill>
                          <a:effectLst/>
                          <a:latin typeface="Calibri" panose="020F0502020204030204" pitchFamily="34" charset="0"/>
                          <a:ea typeface="Calibri" panose="020F0502020204030204" pitchFamily="34" charset="0"/>
                          <a:cs typeface="Calibri" panose="020F0502020204030204" pitchFamily="34" charset="0"/>
                        </a:rPr>
                        <a:t>V’s</a:t>
                      </a:r>
                    </a:p>
                  </a:txBody>
                  <a:tcPr marL="122387" marR="122387" marT="61193" marB="61193" anchor="ctr">
                    <a:lnL w="12700" cap="flat" cmpd="sng" algn="ctr">
                      <a:solidFill>
                        <a:srgbClr val="F6F4F0"/>
                      </a:solidFill>
                      <a:prstDash val="solid"/>
                      <a:round/>
                      <a:headEnd type="none" w="med" len="med"/>
                      <a:tailEnd type="none" w="med" len="med"/>
                    </a:lnL>
                    <a:lnR w="12700" cap="flat" cmpd="sng" algn="ctr">
                      <a:solidFill>
                        <a:srgbClr val="F6F4F0"/>
                      </a:solidFill>
                      <a:prstDash val="solid"/>
                      <a:round/>
                      <a:headEnd type="none" w="med" len="med"/>
                      <a:tailEnd type="none" w="med" len="med"/>
                    </a:lnR>
                    <a:lnT w="12700" cap="flat" cmpd="sng" algn="ctr">
                      <a:solidFill>
                        <a:srgbClr val="5C61AC"/>
                      </a:solidFill>
                      <a:prstDash val="solid"/>
                      <a:round/>
                      <a:headEnd type="none" w="med" len="med"/>
                      <a:tailEnd type="none" w="med" len="med"/>
                    </a:lnT>
                    <a:lnB w="12700" cap="flat" cmpd="sng" algn="ctr">
                      <a:solidFill>
                        <a:srgbClr val="5C61AC"/>
                      </a:solidFill>
                      <a:prstDash val="solid"/>
                      <a:round/>
                      <a:headEnd type="none" w="med" len="med"/>
                      <a:tailEnd type="none" w="med" len="med"/>
                    </a:lnB>
                    <a:solidFill>
                      <a:srgbClr val="F6F4F0"/>
                    </a:solidFill>
                  </a:tcPr>
                </a:tc>
                <a:tc hMerge="1">
                  <a:txBody>
                    <a:bodyPr/>
                    <a:lstStyle/>
                    <a:p>
                      <a:endParaRPr lang="en-US"/>
                    </a:p>
                  </a:txBody>
                  <a:tcPr/>
                </a:tc>
                <a:tc>
                  <a:txBody>
                    <a:bodyPr/>
                    <a:lstStyle/>
                    <a:p>
                      <a:pPr algn="ctr">
                        <a:lnSpc>
                          <a:spcPct val="107000"/>
                        </a:lnSpc>
                        <a:spcAft>
                          <a:spcPts val="800"/>
                        </a:spcAft>
                      </a:pPr>
                      <a:r>
                        <a:rPr lang="en-IE" sz="2300" b="1" dirty="0">
                          <a:solidFill>
                            <a:srgbClr val="5C61AC"/>
                          </a:solidFill>
                          <a:effectLst/>
                          <a:latin typeface="Calibri" panose="020F0502020204030204" pitchFamily="34" charset="0"/>
                          <a:cs typeface="Calibri" panose="020F0502020204030204" pitchFamily="34" charset="0"/>
                        </a:rPr>
                        <a:t>Master Trust</a:t>
                      </a:r>
                      <a:endParaRPr lang="en-IE" sz="2300" b="1" dirty="0">
                        <a:solidFill>
                          <a:srgbClr val="5C61AC"/>
                        </a:solidFill>
                        <a:effectLst/>
                        <a:latin typeface="Calibri" panose="020F0502020204030204" pitchFamily="34" charset="0"/>
                        <a:ea typeface="Calibri" panose="020F0502020204030204" pitchFamily="34" charset="0"/>
                        <a:cs typeface="Calibri" panose="020F0502020204030204" pitchFamily="34" charset="0"/>
                      </a:endParaRPr>
                    </a:p>
                  </a:txBody>
                  <a:tcPr marL="122387" marR="122387" marT="0" marB="0" anchor="ctr">
                    <a:lnL w="12700" cap="flat" cmpd="sng" algn="ctr">
                      <a:solidFill>
                        <a:srgbClr val="F6F4F0"/>
                      </a:solidFill>
                      <a:prstDash val="solid"/>
                      <a:round/>
                      <a:headEnd type="none" w="med" len="med"/>
                      <a:tailEnd type="none" w="med" len="med"/>
                    </a:lnL>
                    <a:lnR w="12700" cap="flat" cmpd="sng" algn="ctr">
                      <a:solidFill>
                        <a:srgbClr val="5C61AC"/>
                      </a:solidFill>
                      <a:prstDash val="solid"/>
                      <a:round/>
                      <a:headEnd type="none" w="med" len="med"/>
                      <a:tailEnd type="none" w="med" len="med"/>
                    </a:lnR>
                    <a:lnT w="12700" cap="flat" cmpd="sng" algn="ctr">
                      <a:solidFill>
                        <a:srgbClr val="5C61AC"/>
                      </a:solidFill>
                      <a:prstDash val="solid"/>
                      <a:round/>
                      <a:headEnd type="none" w="med" len="med"/>
                      <a:tailEnd type="none" w="med" len="med"/>
                    </a:lnT>
                    <a:lnB w="12700" cap="flat" cmpd="sng" algn="ctr">
                      <a:solidFill>
                        <a:srgbClr val="5C61AC"/>
                      </a:solidFill>
                      <a:prstDash val="solid"/>
                      <a:round/>
                      <a:headEnd type="none" w="med" len="med"/>
                      <a:tailEnd type="none" w="med" len="med"/>
                    </a:lnB>
                    <a:solidFill>
                      <a:srgbClr val="F6F4F0"/>
                    </a:solidFill>
                  </a:tcPr>
                </a:tc>
                <a:extLst>
                  <a:ext uri="{0D108BD9-81ED-4DB2-BD59-A6C34878D82A}">
                    <a16:rowId xmlns:a16="http://schemas.microsoft.com/office/drawing/2014/main" val="3471021963"/>
                  </a:ext>
                </a:extLst>
              </a:tr>
              <a:tr h="1061172">
                <a:tc>
                  <a:txBody>
                    <a:bodyPr/>
                    <a:lstStyle/>
                    <a:p>
                      <a:pPr algn="ctr">
                        <a:lnSpc>
                          <a:spcPct val="107000"/>
                        </a:lnSpc>
                        <a:spcAft>
                          <a:spcPts val="800"/>
                        </a:spcAft>
                      </a:pPr>
                      <a:r>
                        <a:rPr lang="en-IE" sz="1300" b="0" dirty="0">
                          <a:solidFill>
                            <a:srgbClr val="6E6F71"/>
                          </a:solidFill>
                          <a:effectLst/>
                        </a:rPr>
                        <a:t>Employer has more control over</a:t>
                      </a:r>
                      <a:br>
                        <a:rPr lang="en-IE" sz="1300" b="0" dirty="0">
                          <a:solidFill>
                            <a:srgbClr val="6E6F71"/>
                          </a:solidFill>
                          <a:effectLst/>
                        </a:rPr>
                      </a:br>
                      <a:r>
                        <a:rPr lang="en-IE" sz="1300" b="0" dirty="0">
                          <a:solidFill>
                            <a:srgbClr val="6E6F71"/>
                          </a:solidFill>
                          <a:effectLst/>
                        </a:rPr>
                        <a:t>scheme name, fund names etc</a:t>
                      </a:r>
                      <a:endParaRPr lang="en-IE" sz="1300" b="0" dirty="0">
                        <a:solidFill>
                          <a:srgbClr val="6E6F7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387" marR="122387" marT="0" marB="0" anchor="ctr">
                    <a:lnL w="12700" cap="flat" cmpd="sng" algn="ctr">
                      <a:solidFill>
                        <a:srgbClr val="5C61AC"/>
                      </a:solidFill>
                      <a:prstDash val="solid"/>
                      <a:round/>
                      <a:headEnd type="none" w="med" len="med"/>
                      <a:tailEnd type="none" w="med" len="med"/>
                    </a:lnL>
                    <a:lnR w="12700" cap="flat" cmpd="sng" algn="ctr">
                      <a:solidFill>
                        <a:srgbClr val="F6F4F0"/>
                      </a:solidFill>
                      <a:prstDash val="solid"/>
                      <a:round/>
                      <a:headEnd type="none" w="med" len="med"/>
                      <a:tailEnd type="none" w="med" len="med"/>
                    </a:lnR>
                    <a:lnT w="12700" cap="flat" cmpd="sng" algn="ctr">
                      <a:solidFill>
                        <a:srgbClr val="5C61AC"/>
                      </a:solidFill>
                      <a:prstDash val="solid"/>
                      <a:round/>
                      <a:headEnd type="none" w="med" len="med"/>
                      <a:tailEnd type="none" w="med" len="med"/>
                    </a:lnT>
                    <a:lnB w="12700" cap="flat" cmpd="sng" algn="ctr">
                      <a:solidFill>
                        <a:srgbClr val="5C61AC"/>
                      </a:solidFill>
                      <a:prstDash val="solid"/>
                      <a:round/>
                      <a:headEnd type="none" w="med" len="med"/>
                      <a:tailEnd type="none" w="med" len="med"/>
                    </a:lnB>
                    <a:solidFill>
                      <a:srgbClr val="F6F4F0"/>
                    </a:solidFill>
                  </a:tcPr>
                </a:tc>
                <a:tc>
                  <a:txBody>
                    <a:bodyPr/>
                    <a:lstStyle/>
                    <a:p>
                      <a:pPr algn="ctr">
                        <a:lnSpc>
                          <a:spcPct val="107000"/>
                        </a:lnSpc>
                        <a:spcAft>
                          <a:spcPts val="800"/>
                        </a:spcAft>
                      </a:pPr>
                      <a:endParaRPr lang="en-IE" sz="1500" b="0" dirty="0">
                        <a:solidFill>
                          <a:srgbClr val="333890"/>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387" marR="122387" marT="0" marB="0" anchor="ctr">
                    <a:lnL w="12700" cap="flat" cmpd="sng" algn="ctr">
                      <a:solidFill>
                        <a:srgbClr val="F6F4F0"/>
                      </a:solidFill>
                      <a:prstDash val="solid"/>
                      <a:round/>
                      <a:headEnd type="none" w="med" len="med"/>
                      <a:tailEnd type="none" w="med" len="med"/>
                    </a:lnL>
                    <a:lnR w="12700" cap="flat" cmpd="sng" algn="ctr">
                      <a:solidFill>
                        <a:srgbClr val="5C61AC"/>
                      </a:solidFill>
                      <a:prstDash val="solid"/>
                      <a:round/>
                      <a:headEnd type="none" w="med" len="med"/>
                      <a:tailEnd type="none" w="med" len="med"/>
                    </a:lnR>
                    <a:lnT w="12700" cap="flat" cmpd="sng" algn="ctr">
                      <a:solidFill>
                        <a:srgbClr val="5C61AC"/>
                      </a:solidFill>
                      <a:prstDash val="solid"/>
                      <a:round/>
                      <a:headEnd type="none" w="med" len="med"/>
                      <a:tailEnd type="none" w="med" len="med"/>
                    </a:lnT>
                    <a:lnB w="12700" cap="flat" cmpd="sng" algn="ctr">
                      <a:solidFill>
                        <a:srgbClr val="5C61AC"/>
                      </a:solidFill>
                      <a:prstDash val="solid"/>
                      <a:round/>
                      <a:headEnd type="none" w="med" len="med"/>
                      <a:tailEnd type="none" w="med" len="med"/>
                    </a:lnB>
                    <a:solidFill>
                      <a:srgbClr val="F6F4F0"/>
                    </a:solidFill>
                  </a:tcPr>
                </a:tc>
                <a:tc>
                  <a:txBody>
                    <a:bodyPr/>
                    <a:lstStyle/>
                    <a:p>
                      <a:pPr algn="ctr">
                        <a:lnSpc>
                          <a:spcPct val="107000"/>
                        </a:lnSpc>
                        <a:spcAft>
                          <a:spcPts val="800"/>
                        </a:spcAft>
                      </a:pPr>
                      <a:endParaRPr lang="en-IE" sz="1500" b="0" dirty="0">
                        <a:solidFill>
                          <a:srgbClr val="333890"/>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387" marR="122387" marT="0" marB="0" anchor="ctr">
                    <a:lnL w="12700" cap="flat" cmpd="sng" algn="ctr">
                      <a:solidFill>
                        <a:srgbClr val="5C61AC"/>
                      </a:solidFill>
                      <a:prstDash val="solid"/>
                      <a:round/>
                      <a:headEnd type="none" w="med" len="med"/>
                      <a:tailEnd type="none" w="med" len="med"/>
                    </a:lnL>
                    <a:lnR w="12700" cap="flat" cmpd="sng" algn="ctr">
                      <a:solidFill>
                        <a:srgbClr val="F6F4F0"/>
                      </a:solidFill>
                      <a:prstDash val="solid"/>
                      <a:round/>
                      <a:headEnd type="none" w="med" len="med"/>
                      <a:tailEnd type="none" w="med" len="med"/>
                    </a:lnR>
                    <a:lnT w="12700" cap="flat" cmpd="sng" algn="ctr">
                      <a:solidFill>
                        <a:srgbClr val="5C61AC"/>
                      </a:solidFill>
                      <a:prstDash val="solid"/>
                      <a:round/>
                      <a:headEnd type="none" w="med" len="med"/>
                      <a:tailEnd type="none" w="med" len="med"/>
                    </a:lnT>
                    <a:lnB w="12700" cap="flat" cmpd="sng" algn="ctr">
                      <a:solidFill>
                        <a:srgbClr val="5C61AC"/>
                      </a:solidFill>
                      <a:prstDash val="solid"/>
                      <a:round/>
                      <a:headEnd type="none" w="med" len="med"/>
                      <a:tailEnd type="none" w="med" len="med"/>
                    </a:lnB>
                    <a:solidFill>
                      <a:srgbClr val="F6F4F0"/>
                    </a:solidFill>
                  </a:tcPr>
                </a:tc>
                <a:tc>
                  <a:txBody>
                    <a:bodyPr/>
                    <a:lstStyle/>
                    <a:p>
                      <a:pPr algn="ctr">
                        <a:lnSpc>
                          <a:spcPct val="107000"/>
                        </a:lnSpc>
                        <a:spcAft>
                          <a:spcPts val="800"/>
                        </a:spcAft>
                      </a:pPr>
                      <a:r>
                        <a:rPr lang="en-IE" sz="1300" dirty="0">
                          <a:solidFill>
                            <a:srgbClr val="6E6F71"/>
                          </a:solidFill>
                          <a:effectLst/>
                        </a:rPr>
                        <a:t>Employer is more distant: eg it’s the EMPOWER Master Trust ACME Plan rather than the ACME Pension Plan and ACME Growth Fund</a:t>
                      </a:r>
                      <a:endParaRPr lang="en-IE" sz="1300" dirty="0">
                        <a:solidFill>
                          <a:srgbClr val="6E6F7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387" marR="122387" marT="0" marB="0" anchor="ctr">
                    <a:lnL w="12700" cap="flat" cmpd="sng" algn="ctr">
                      <a:solidFill>
                        <a:srgbClr val="F6F4F0"/>
                      </a:solidFill>
                      <a:prstDash val="solid"/>
                      <a:round/>
                      <a:headEnd type="none" w="med" len="med"/>
                      <a:tailEnd type="none" w="med" len="med"/>
                    </a:lnL>
                    <a:lnR w="12700" cap="flat" cmpd="sng" algn="ctr">
                      <a:solidFill>
                        <a:srgbClr val="5C61AC"/>
                      </a:solidFill>
                      <a:prstDash val="solid"/>
                      <a:round/>
                      <a:headEnd type="none" w="med" len="med"/>
                      <a:tailEnd type="none" w="med" len="med"/>
                    </a:lnR>
                    <a:lnT w="12700" cap="flat" cmpd="sng" algn="ctr">
                      <a:solidFill>
                        <a:srgbClr val="5C61AC"/>
                      </a:solidFill>
                      <a:prstDash val="solid"/>
                      <a:round/>
                      <a:headEnd type="none" w="med" len="med"/>
                      <a:tailEnd type="none" w="med" len="med"/>
                    </a:lnT>
                    <a:lnB w="12700" cap="flat" cmpd="sng" algn="ctr">
                      <a:solidFill>
                        <a:srgbClr val="5C61AC"/>
                      </a:solidFill>
                      <a:prstDash val="solid"/>
                      <a:round/>
                      <a:headEnd type="none" w="med" len="med"/>
                      <a:tailEnd type="none" w="med" len="med"/>
                    </a:lnB>
                    <a:solidFill>
                      <a:srgbClr val="F6F4F0"/>
                    </a:solidFill>
                  </a:tcPr>
                </a:tc>
                <a:extLst>
                  <a:ext uri="{0D108BD9-81ED-4DB2-BD59-A6C34878D82A}">
                    <a16:rowId xmlns:a16="http://schemas.microsoft.com/office/drawing/2014/main" val="2036359779"/>
                  </a:ext>
                </a:extLst>
              </a:tr>
              <a:tr h="559081">
                <a:tc gridSpan="4">
                  <a:txBody>
                    <a:bodyPr/>
                    <a:lstStyle/>
                    <a:p>
                      <a:pPr marL="0" marR="0" lvl="0" indent="0" algn="ctr" defTabSz="685800" rtl="0" eaLnBrk="1" fontAlgn="auto" latinLnBrk="0" hangingPunct="1">
                        <a:lnSpc>
                          <a:spcPct val="107000"/>
                        </a:lnSpc>
                        <a:spcBef>
                          <a:spcPts val="0"/>
                        </a:spcBef>
                        <a:spcAft>
                          <a:spcPts val="800"/>
                        </a:spcAft>
                        <a:buClrTx/>
                        <a:buSzTx/>
                        <a:buFontTx/>
                        <a:buNone/>
                        <a:tabLst/>
                        <a:defRPr/>
                      </a:pPr>
                      <a:r>
                        <a:rPr lang="en-IE" sz="2000" dirty="0">
                          <a:effectLst/>
                        </a:rPr>
                        <a:t>Comment</a:t>
                      </a:r>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1790" marR="91790" marT="0" marB="0" anchor="ctr">
                    <a:lnL w="12700" cap="flat" cmpd="sng" algn="ctr">
                      <a:solidFill>
                        <a:srgbClr val="5C61AC"/>
                      </a:solidFill>
                      <a:prstDash val="solid"/>
                      <a:round/>
                      <a:headEnd type="none" w="med" len="med"/>
                      <a:tailEnd type="none" w="med" len="med"/>
                    </a:lnL>
                    <a:lnR w="12700" cap="flat" cmpd="sng" algn="ctr">
                      <a:solidFill>
                        <a:srgbClr val="5C61AC"/>
                      </a:solidFill>
                      <a:prstDash val="solid"/>
                      <a:round/>
                      <a:headEnd type="none" w="med" len="med"/>
                      <a:tailEnd type="none" w="med" len="med"/>
                    </a:lnR>
                    <a:lnT w="12700" cap="flat" cmpd="sng" algn="ctr">
                      <a:solidFill>
                        <a:srgbClr val="5C61AC"/>
                      </a:solidFill>
                      <a:prstDash val="solid"/>
                      <a:round/>
                      <a:headEnd type="none" w="med" len="med"/>
                      <a:tailEnd type="none" w="med" len="med"/>
                    </a:lnT>
                    <a:lnB w="12700" cap="flat" cmpd="sng" algn="ctr">
                      <a:solidFill>
                        <a:srgbClr val="5C61AC"/>
                      </a:solidFill>
                      <a:prstDash val="solid"/>
                      <a:round/>
                      <a:headEnd type="none" w="med" len="med"/>
                      <a:tailEnd type="none" w="med" len="med"/>
                    </a:lnB>
                    <a:solidFill>
                      <a:srgbClr val="5C61AC"/>
                    </a:solidFill>
                  </a:tcPr>
                </a:tc>
                <a:tc hMerge="1">
                  <a:txBody>
                    <a:bodyPr/>
                    <a:lstStyle/>
                    <a:p>
                      <a:endParaRPr lang="en-US"/>
                    </a:p>
                  </a:txBody>
                  <a:tcPr>
                    <a:lnL w="12700" cap="flat" cmpd="sng" algn="ctr">
                      <a:solidFill>
                        <a:srgbClr val="F6F4F0"/>
                      </a:solidFill>
                      <a:prstDash val="solid"/>
                      <a:round/>
                      <a:headEnd type="none" w="med" len="med"/>
                      <a:tailEnd type="none" w="med" len="med"/>
                    </a:lnL>
                    <a:lnR w="12700" cap="flat" cmpd="sng" algn="ctr">
                      <a:solidFill>
                        <a:srgbClr val="333890"/>
                      </a:solidFill>
                      <a:prstDash val="solid"/>
                      <a:round/>
                      <a:headEnd type="none" w="med" len="med"/>
                      <a:tailEnd type="none" w="med" len="med"/>
                    </a:lnR>
                    <a:lnT w="12700" cap="flat" cmpd="sng" algn="ctr">
                      <a:solidFill>
                        <a:srgbClr val="333890"/>
                      </a:solidFill>
                      <a:prstDash val="solid"/>
                      <a:round/>
                      <a:headEnd type="none" w="med" len="med"/>
                      <a:tailEnd type="none" w="med" len="med"/>
                    </a:lnT>
                    <a:lnB w="12700" cap="flat" cmpd="sng" algn="ctr">
                      <a:solidFill>
                        <a:srgbClr val="333890"/>
                      </a:solidFill>
                      <a:prstDash val="solid"/>
                      <a:round/>
                      <a:headEnd type="none" w="med" len="med"/>
                      <a:tailEnd type="none" w="med" len="med"/>
                    </a:lnB>
                    <a:solidFill>
                      <a:srgbClr val="F6F4F0"/>
                    </a:solidFill>
                  </a:tcPr>
                </a:tc>
                <a:tc hMerge="1">
                  <a:txBody>
                    <a:bodyPr/>
                    <a:lstStyle/>
                    <a:p>
                      <a:endParaRPr lang="en-US"/>
                    </a:p>
                  </a:txBody>
                  <a:tcPr>
                    <a:lnL w="12700" cap="flat" cmpd="sng" algn="ctr">
                      <a:solidFill>
                        <a:srgbClr val="333890"/>
                      </a:solidFill>
                      <a:prstDash val="solid"/>
                      <a:round/>
                      <a:headEnd type="none" w="med" len="med"/>
                      <a:tailEnd type="none" w="med" len="med"/>
                    </a:lnL>
                    <a:lnR w="12700" cap="flat" cmpd="sng" algn="ctr">
                      <a:solidFill>
                        <a:srgbClr val="F6F4F0"/>
                      </a:solidFill>
                      <a:prstDash val="solid"/>
                      <a:round/>
                      <a:headEnd type="none" w="med" len="med"/>
                      <a:tailEnd type="none" w="med" len="med"/>
                    </a:lnR>
                    <a:lnT w="12700" cap="flat" cmpd="sng" algn="ctr">
                      <a:solidFill>
                        <a:srgbClr val="333890"/>
                      </a:solidFill>
                      <a:prstDash val="solid"/>
                      <a:round/>
                      <a:headEnd type="none" w="med" len="med"/>
                      <a:tailEnd type="none" w="med" len="med"/>
                    </a:lnT>
                    <a:lnB w="12700" cap="flat" cmpd="sng" algn="ctr">
                      <a:solidFill>
                        <a:srgbClr val="333890"/>
                      </a:solidFill>
                      <a:prstDash val="solid"/>
                      <a:round/>
                      <a:headEnd type="none" w="med" len="med"/>
                      <a:tailEnd type="none" w="med" len="med"/>
                    </a:lnB>
                    <a:solidFill>
                      <a:srgbClr val="F6F4F0"/>
                    </a:solidFill>
                  </a:tcPr>
                </a:tc>
                <a:tc hMerge="1">
                  <a:txBody>
                    <a:bodyPr/>
                    <a:lstStyle/>
                    <a:p>
                      <a:pPr algn="ctr">
                        <a:lnSpc>
                          <a:spcPct val="107000"/>
                        </a:lnSpc>
                        <a:spcAft>
                          <a:spcPts val="800"/>
                        </a:spcAft>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6F4F0"/>
                      </a:solidFill>
                      <a:prstDash val="solid"/>
                      <a:round/>
                      <a:headEnd type="none" w="med" len="med"/>
                      <a:tailEnd type="none" w="med" len="med"/>
                    </a:lnL>
                    <a:lnR w="12700" cap="flat" cmpd="sng" algn="ctr">
                      <a:solidFill>
                        <a:srgbClr val="333890"/>
                      </a:solidFill>
                      <a:prstDash val="solid"/>
                      <a:round/>
                      <a:headEnd type="none" w="med" len="med"/>
                      <a:tailEnd type="none" w="med" len="med"/>
                    </a:lnR>
                    <a:lnT w="12700" cap="flat" cmpd="sng" algn="ctr">
                      <a:solidFill>
                        <a:srgbClr val="333890"/>
                      </a:solidFill>
                      <a:prstDash val="solid"/>
                      <a:round/>
                      <a:headEnd type="none" w="med" len="med"/>
                      <a:tailEnd type="none" w="med" len="med"/>
                    </a:lnT>
                    <a:lnB w="12700" cap="flat" cmpd="sng" algn="ctr">
                      <a:solidFill>
                        <a:srgbClr val="333890"/>
                      </a:solidFill>
                      <a:prstDash val="solid"/>
                      <a:round/>
                      <a:headEnd type="none" w="med" len="med"/>
                      <a:tailEnd type="none" w="med" len="med"/>
                    </a:lnB>
                    <a:solidFill>
                      <a:srgbClr val="F6F4F0"/>
                    </a:solidFill>
                  </a:tcPr>
                </a:tc>
                <a:extLst>
                  <a:ext uri="{0D108BD9-81ED-4DB2-BD59-A6C34878D82A}">
                    <a16:rowId xmlns:a16="http://schemas.microsoft.com/office/drawing/2014/main" val="143644175"/>
                  </a:ext>
                </a:extLst>
              </a:tr>
              <a:tr h="1189788">
                <a:tc gridSpan="4">
                  <a:txBody>
                    <a:bodyPr/>
                    <a:lstStyle/>
                    <a:p>
                      <a:pPr marL="0" marR="0" lvl="0" indent="0" algn="ctr" defTabSz="685800" rtl="0" eaLnBrk="1" fontAlgn="auto" latinLnBrk="0" hangingPunct="1">
                        <a:lnSpc>
                          <a:spcPct val="107000"/>
                        </a:lnSpc>
                        <a:spcBef>
                          <a:spcPts val="0"/>
                        </a:spcBef>
                        <a:spcAft>
                          <a:spcPts val="800"/>
                        </a:spcAft>
                        <a:buClrTx/>
                        <a:buSzTx/>
                        <a:buFontTx/>
                        <a:buNone/>
                        <a:tabLst/>
                        <a:defRPr/>
                      </a:pPr>
                      <a:r>
                        <a:rPr lang="en-IE" sz="1300" b="0" dirty="0">
                          <a:solidFill>
                            <a:srgbClr val="6E6F71"/>
                          </a:solidFill>
                        </a:rPr>
                        <a:t>This can be good and bad: less employer branding and ‘kudos’, but also less work required and lower exposure to any regulations failing or other gaffes. By working with provider the employer can still ensure their contribution is valued by staff but need to think differently on achieving this. The employer can re-direct their governance resources into more genuine staff engagement.</a:t>
                      </a:r>
                    </a:p>
                  </a:txBody>
                  <a:tcPr marL="91790" marR="91790" marT="0" marB="0" anchor="ctr">
                    <a:lnL w="12700" cap="flat" cmpd="sng" algn="ctr">
                      <a:solidFill>
                        <a:srgbClr val="5C61AC"/>
                      </a:solidFill>
                      <a:prstDash val="solid"/>
                      <a:round/>
                      <a:headEnd type="none" w="med" len="med"/>
                      <a:tailEnd type="none" w="med" len="med"/>
                    </a:lnL>
                    <a:lnR w="12700" cap="flat" cmpd="sng" algn="ctr">
                      <a:solidFill>
                        <a:srgbClr val="5C61AC"/>
                      </a:solidFill>
                      <a:prstDash val="solid"/>
                      <a:round/>
                      <a:headEnd type="none" w="med" len="med"/>
                      <a:tailEnd type="none" w="med" len="med"/>
                    </a:lnR>
                    <a:lnT w="12700" cap="flat" cmpd="sng" algn="ctr">
                      <a:solidFill>
                        <a:srgbClr val="5C61AC"/>
                      </a:solidFill>
                      <a:prstDash val="solid"/>
                      <a:round/>
                      <a:headEnd type="none" w="med" len="med"/>
                      <a:tailEnd type="none" w="med" len="med"/>
                    </a:lnT>
                    <a:lnB w="12700" cap="flat" cmpd="sng" algn="ctr">
                      <a:solidFill>
                        <a:srgbClr val="5C61AC"/>
                      </a:solidFill>
                      <a:prstDash val="solid"/>
                      <a:round/>
                      <a:headEnd type="none" w="med" len="med"/>
                      <a:tailEnd type="none" w="med" len="med"/>
                    </a:lnB>
                    <a:solidFill>
                      <a:srgbClr val="F6F4F0"/>
                    </a:solidFill>
                  </a:tcPr>
                </a:tc>
                <a:tc hMerge="1">
                  <a:txBody>
                    <a:bodyPr/>
                    <a:lstStyle/>
                    <a:p>
                      <a:pPr algn="ctr">
                        <a:lnSpc>
                          <a:spcPct val="107000"/>
                        </a:lnSpc>
                        <a:spcAft>
                          <a:spcPts val="800"/>
                        </a:spcAft>
                      </a:pPr>
                      <a:endParaRPr lang="en-IE" sz="800" b="0" dirty="0">
                        <a:solidFill>
                          <a:srgbClr val="33389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F4F0"/>
                      </a:solidFill>
                      <a:prstDash val="solid"/>
                      <a:round/>
                      <a:headEnd type="none" w="med" len="med"/>
                      <a:tailEnd type="none" w="med" len="med"/>
                    </a:lnL>
                    <a:lnR w="12700" cap="flat" cmpd="sng" algn="ctr">
                      <a:solidFill>
                        <a:srgbClr val="333890"/>
                      </a:solidFill>
                      <a:prstDash val="solid"/>
                      <a:round/>
                      <a:headEnd type="none" w="med" len="med"/>
                      <a:tailEnd type="none" w="med" len="med"/>
                    </a:lnR>
                    <a:lnT w="12700" cap="flat" cmpd="sng" algn="ctr">
                      <a:solidFill>
                        <a:srgbClr val="333890"/>
                      </a:solidFill>
                      <a:prstDash val="solid"/>
                      <a:round/>
                      <a:headEnd type="none" w="med" len="med"/>
                      <a:tailEnd type="none" w="med" len="med"/>
                    </a:lnT>
                    <a:lnB w="12700" cap="flat" cmpd="sng" algn="ctr">
                      <a:solidFill>
                        <a:srgbClr val="333890"/>
                      </a:solidFill>
                      <a:prstDash val="solid"/>
                      <a:round/>
                      <a:headEnd type="none" w="med" len="med"/>
                      <a:tailEnd type="none" w="med" len="med"/>
                    </a:lnB>
                    <a:solidFill>
                      <a:srgbClr val="F6F4F0"/>
                    </a:solidFill>
                  </a:tcPr>
                </a:tc>
                <a:tc hMerge="1">
                  <a:txBody>
                    <a:bodyPr/>
                    <a:lstStyle/>
                    <a:p>
                      <a:pPr algn="ctr">
                        <a:lnSpc>
                          <a:spcPct val="107000"/>
                        </a:lnSpc>
                        <a:spcAft>
                          <a:spcPts val="800"/>
                        </a:spcAft>
                      </a:pPr>
                      <a:endParaRPr lang="en-IE" sz="800" b="0" dirty="0">
                        <a:solidFill>
                          <a:srgbClr val="33389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33890"/>
                      </a:solidFill>
                      <a:prstDash val="solid"/>
                      <a:round/>
                      <a:headEnd type="none" w="med" len="med"/>
                      <a:tailEnd type="none" w="med" len="med"/>
                    </a:lnL>
                    <a:lnR w="12700" cap="flat" cmpd="sng" algn="ctr">
                      <a:solidFill>
                        <a:srgbClr val="F6F4F0"/>
                      </a:solidFill>
                      <a:prstDash val="solid"/>
                      <a:round/>
                      <a:headEnd type="none" w="med" len="med"/>
                      <a:tailEnd type="none" w="med" len="med"/>
                    </a:lnR>
                    <a:lnT w="12700" cap="flat" cmpd="sng" algn="ctr">
                      <a:solidFill>
                        <a:srgbClr val="333890"/>
                      </a:solidFill>
                      <a:prstDash val="solid"/>
                      <a:round/>
                      <a:headEnd type="none" w="med" len="med"/>
                      <a:tailEnd type="none" w="med" len="med"/>
                    </a:lnT>
                    <a:lnB w="12700" cap="flat" cmpd="sng" algn="ctr">
                      <a:solidFill>
                        <a:srgbClr val="333890"/>
                      </a:solidFill>
                      <a:prstDash val="solid"/>
                      <a:round/>
                      <a:headEnd type="none" w="med" len="med"/>
                      <a:tailEnd type="none" w="med" len="med"/>
                    </a:lnB>
                    <a:solidFill>
                      <a:srgbClr val="F6F4F0"/>
                    </a:solidFill>
                  </a:tcPr>
                </a:tc>
                <a:tc hMerge="1">
                  <a:txBody>
                    <a:bodyPr/>
                    <a:lstStyle/>
                    <a:p>
                      <a:pPr algn="ctr">
                        <a:lnSpc>
                          <a:spcPct val="107000"/>
                        </a:lnSpc>
                        <a:spcAft>
                          <a:spcPts val="800"/>
                        </a:spcAft>
                      </a:pPr>
                      <a:endParaRPr lang="en-IE" sz="800" dirty="0">
                        <a:solidFill>
                          <a:srgbClr val="33389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F4F0"/>
                      </a:solidFill>
                      <a:prstDash val="solid"/>
                      <a:round/>
                      <a:headEnd type="none" w="med" len="med"/>
                      <a:tailEnd type="none" w="med" len="med"/>
                    </a:lnL>
                    <a:lnR w="12700" cap="flat" cmpd="sng" algn="ctr">
                      <a:solidFill>
                        <a:srgbClr val="333890"/>
                      </a:solidFill>
                      <a:prstDash val="solid"/>
                      <a:round/>
                      <a:headEnd type="none" w="med" len="med"/>
                      <a:tailEnd type="none" w="med" len="med"/>
                    </a:lnR>
                    <a:lnT w="12700" cap="flat" cmpd="sng" algn="ctr">
                      <a:solidFill>
                        <a:srgbClr val="333890"/>
                      </a:solidFill>
                      <a:prstDash val="solid"/>
                      <a:round/>
                      <a:headEnd type="none" w="med" len="med"/>
                      <a:tailEnd type="none" w="med" len="med"/>
                    </a:lnT>
                    <a:lnB w="12700" cap="flat" cmpd="sng" algn="ctr">
                      <a:solidFill>
                        <a:srgbClr val="333890"/>
                      </a:solidFill>
                      <a:prstDash val="solid"/>
                      <a:round/>
                      <a:headEnd type="none" w="med" len="med"/>
                      <a:tailEnd type="none" w="med" len="med"/>
                    </a:lnB>
                    <a:solidFill>
                      <a:srgbClr val="F6F4F0"/>
                    </a:solidFill>
                  </a:tcPr>
                </a:tc>
                <a:extLst>
                  <a:ext uri="{0D108BD9-81ED-4DB2-BD59-A6C34878D82A}">
                    <a16:rowId xmlns:a16="http://schemas.microsoft.com/office/drawing/2014/main" val="1700466230"/>
                  </a:ext>
                </a:extLst>
              </a:tr>
            </a:tbl>
          </a:graphicData>
        </a:graphic>
      </p:graphicFrame>
      <p:pic>
        <p:nvPicPr>
          <p:cNvPr id="10" name="Picture Placeholder 9">
            <a:extLst>
              <a:ext uri="{FF2B5EF4-FFF2-40B4-BE49-F238E27FC236}">
                <a16:creationId xmlns:a16="http://schemas.microsoft.com/office/drawing/2014/main" id="{81C41BD3-F7B3-754A-9E21-F64452B3D63C}"/>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b="-1301"/>
          <a:stretch/>
        </p:blipFill>
        <p:spPr>
          <a:xfrm>
            <a:off x="13267677" y="-8696024"/>
            <a:ext cx="6637152" cy="7369829"/>
          </a:xfrm>
        </p:spPr>
      </p:pic>
      <p:cxnSp>
        <p:nvCxnSpPr>
          <p:cNvPr id="12" name="Straight Connector 11">
            <a:extLst>
              <a:ext uri="{FF2B5EF4-FFF2-40B4-BE49-F238E27FC236}">
                <a16:creationId xmlns:a16="http://schemas.microsoft.com/office/drawing/2014/main" id="{39564884-357E-B942-8016-41C0D33709BA}"/>
              </a:ext>
            </a:extLst>
          </p:cNvPr>
          <p:cNvCxnSpPr>
            <a:cxnSpLocks/>
          </p:cNvCxnSpPr>
          <p:nvPr/>
        </p:nvCxnSpPr>
        <p:spPr>
          <a:xfrm>
            <a:off x="8787379" y="0"/>
            <a:ext cx="112007" cy="526056"/>
          </a:xfrm>
          <a:prstGeom prst="line">
            <a:avLst/>
          </a:prstGeom>
          <a:ln w="12700">
            <a:solidFill>
              <a:srgbClr val="5C61AC">
                <a:alpha val="50196"/>
              </a:srgb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CAE3B44-266F-D148-B576-299BCDBBE7C4}"/>
              </a:ext>
            </a:extLst>
          </p:cNvPr>
          <p:cNvSpPr txBox="1"/>
          <p:nvPr/>
        </p:nvSpPr>
        <p:spPr>
          <a:xfrm>
            <a:off x="8957735" y="186267"/>
            <a:ext cx="3269291" cy="307777"/>
          </a:xfrm>
          <a:prstGeom prst="rect">
            <a:avLst/>
          </a:prstGeom>
          <a:noFill/>
        </p:spPr>
        <p:txBody>
          <a:bodyPr wrap="square" rtlCol="0">
            <a:spAutoFit/>
          </a:bodyPr>
          <a:lstStyle/>
          <a:p>
            <a:pPr>
              <a:defRPr/>
            </a:pPr>
            <a:r>
              <a:rPr lang="en-GB" sz="1400" dirty="0">
                <a:solidFill>
                  <a:srgbClr val="6E6259"/>
                </a:solidFill>
                <a:latin typeface="Calibri" panose="020F0502020204030204" pitchFamily="34" charset="0"/>
                <a:cs typeface="Calibri" panose="020F0502020204030204" pitchFamily="34" charset="0"/>
              </a:rPr>
              <a:t>Helping people build better futures</a:t>
            </a:r>
            <a:endParaRPr lang="en-US" sz="1400" dirty="0">
              <a:solidFill>
                <a:srgbClr val="6E6259"/>
              </a:solidFill>
              <a:latin typeface="Calibri" panose="020F0502020204030204" pitchFamily="34" charset="0"/>
              <a:cs typeface="Calibri" panose="020F050202020403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3DD333A0-BC85-E744-9E44-C01518E8B931}"/>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10101679" y="5897033"/>
            <a:ext cx="2125347" cy="993600"/>
          </a:xfrm>
          <a:prstGeom prst="rect">
            <a:avLst/>
          </a:prstGeom>
        </p:spPr>
      </p:pic>
      <p:sp>
        <p:nvSpPr>
          <p:cNvPr id="2" name="TextBox 1">
            <a:extLst>
              <a:ext uri="{FF2B5EF4-FFF2-40B4-BE49-F238E27FC236}">
                <a16:creationId xmlns:a16="http://schemas.microsoft.com/office/drawing/2014/main" id="{FCEFB395-6AC2-1148-A5ED-E85ACF28E62B}"/>
              </a:ext>
            </a:extLst>
          </p:cNvPr>
          <p:cNvSpPr txBox="1"/>
          <p:nvPr/>
        </p:nvSpPr>
        <p:spPr>
          <a:xfrm>
            <a:off x="3870977" y="1647856"/>
            <a:ext cx="5194852" cy="338554"/>
          </a:xfrm>
          <a:prstGeom prst="rect">
            <a:avLst/>
          </a:prstGeom>
          <a:noFill/>
        </p:spPr>
        <p:txBody>
          <a:bodyPr wrap="square" rtlCol="0">
            <a:spAutoFit/>
          </a:bodyPr>
          <a:lstStyle/>
          <a:p>
            <a:r>
              <a:rPr lang="en-IE" sz="1600" dirty="0">
                <a:solidFill>
                  <a:srgbClr val="6E6F71"/>
                </a:solidFill>
                <a:latin typeface="Calibri" panose="020F0502020204030204" pitchFamily="34" charset="0"/>
                <a:cs typeface="Calibri" panose="020F0502020204030204" pitchFamily="34" charset="0"/>
              </a:rPr>
              <a:t>Let’s compare the two models side by side…</a:t>
            </a:r>
          </a:p>
        </p:txBody>
      </p:sp>
      <p:sp>
        <p:nvSpPr>
          <p:cNvPr id="3" name="TextBox 2">
            <a:extLst>
              <a:ext uri="{FF2B5EF4-FFF2-40B4-BE49-F238E27FC236}">
                <a16:creationId xmlns:a16="http://schemas.microsoft.com/office/drawing/2014/main" id="{3A77CF41-A665-DE4F-A888-DB5A13B0A040}"/>
              </a:ext>
            </a:extLst>
          </p:cNvPr>
          <p:cNvSpPr txBox="1"/>
          <p:nvPr/>
        </p:nvSpPr>
        <p:spPr>
          <a:xfrm>
            <a:off x="12812491" y="6104207"/>
            <a:ext cx="5414683" cy="707694"/>
          </a:xfrm>
          <a:prstGeom prst="rect">
            <a:avLst/>
          </a:prstGeom>
          <a:noFill/>
        </p:spPr>
        <p:txBody>
          <a:bodyPr wrap="square" rtlCol="0">
            <a:spAutoFit/>
          </a:bodyPr>
          <a:lstStyle/>
          <a:p>
            <a:pPr algn="ctr"/>
            <a:r>
              <a:rPr lang="en-IE" sz="1333" dirty="0"/>
              <a:t>MT model has great advantage of scale and cost efficiency; but trustees may be more distant from members and understand each group of member’s needs less </a:t>
            </a:r>
            <a:endParaRPr lang="en-IE" sz="1333" dirty="0">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E6663CF4-565D-224E-AB69-BA7D82C89D9A}"/>
              </a:ext>
            </a:extLst>
          </p:cNvPr>
          <p:cNvSpPr txBox="1"/>
          <p:nvPr/>
        </p:nvSpPr>
        <p:spPr>
          <a:xfrm>
            <a:off x="14431077" y="5615736"/>
            <a:ext cx="1853356" cy="420564"/>
          </a:xfrm>
          <a:prstGeom prst="rect">
            <a:avLst/>
          </a:prstGeom>
          <a:noFill/>
        </p:spPr>
        <p:txBody>
          <a:bodyPr wrap="square" rtlCol="0">
            <a:spAutoFit/>
          </a:bodyPr>
          <a:lstStyle/>
          <a:p>
            <a:pPr algn="ctr"/>
            <a:r>
              <a:rPr lang="en-IE" sz="2133" b="1" dirty="0">
                <a:solidFill>
                  <a:srgbClr val="333890"/>
                </a:solidFill>
                <a:latin typeface="Calibri" panose="020F0502020204030204" pitchFamily="34" charset="0"/>
                <a:cs typeface="Calibri" panose="020F0502020204030204" pitchFamily="34" charset="0"/>
              </a:rPr>
              <a:t>Comment</a:t>
            </a:r>
          </a:p>
        </p:txBody>
      </p:sp>
      <p:sp>
        <p:nvSpPr>
          <p:cNvPr id="4" name="TextBox 3">
            <a:extLst>
              <a:ext uri="{FF2B5EF4-FFF2-40B4-BE49-F238E27FC236}">
                <a16:creationId xmlns:a16="http://schemas.microsoft.com/office/drawing/2014/main" id="{A9AD81B1-9015-CA4E-A77B-4BDD4839C9AE}"/>
              </a:ext>
            </a:extLst>
          </p:cNvPr>
          <p:cNvSpPr txBox="1"/>
          <p:nvPr/>
        </p:nvSpPr>
        <p:spPr>
          <a:xfrm>
            <a:off x="15382097" y="947554"/>
            <a:ext cx="1541929" cy="379656"/>
          </a:xfrm>
          <a:prstGeom prst="rect">
            <a:avLst/>
          </a:prstGeom>
          <a:noFill/>
        </p:spPr>
        <p:txBody>
          <a:bodyPr wrap="square" rtlCol="0">
            <a:spAutoFit/>
          </a:bodyPr>
          <a:lstStyle/>
          <a:p>
            <a:r>
              <a:rPr lang="en-IE" sz="1867" dirty="0"/>
              <a:t>Stand Alone</a:t>
            </a:r>
            <a:endParaRPr lang="en-IE" sz="1867" dirty="0">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FECBB462-3FBF-ED4B-9C4D-80E444B02161}"/>
              </a:ext>
            </a:extLst>
          </p:cNvPr>
          <p:cNvSpPr txBox="1"/>
          <p:nvPr/>
        </p:nvSpPr>
        <p:spPr>
          <a:xfrm>
            <a:off x="17144644" y="823127"/>
            <a:ext cx="1050613" cy="543675"/>
          </a:xfrm>
          <a:prstGeom prst="rect">
            <a:avLst/>
          </a:prstGeom>
          <a:noFill/>
        </p:spPr>
        <p:txBody>
          <a:bodyPr wrap="square" rtlCol="0">
            <a:spAutoFit/>
          </a:bodyPr>
          <a:lstStyle/>
          <a:p>
            <a:r>
              <a:rPr lang="en-IE" sz="2933" dirty="0"/>
              <a:t>V’s</a:t>
            </a:r>
            <a:endParaRPr lang="en-IE" sz="2933" dirty="0">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29B11956-9FB7-9643-B918-365FB4353EB4}"/>
              </a:ext>
            </a:extLst>
          </p:cNvPr>
          <p:cNvSpPr txBox="1"/>
          <p:nvPr/>
        </p:nvSpPr>
        <p:spPr>
          <a:xfrm>
            <a:off x="17757747" y="947553"/>
            <a:ext cx="2088661" cy="379656"/>
          </a:xfrm>
          <a:prstGeom prst="rect">
            <a:avLst/>
          </a:prstGeom>
          <a:noFill/>
        </p:spPr>
        <p:txBody>
          <a:bodyPr wrap="square" rtlCol="0">
            <a:spAutoFit/>
          </a:bodyPr>
          <a:lstStyle/>
          <a:p>
            <a:pPr algn="ctr"/>
            <a:r>
              <a:rPr lang="en-IE" sz="1867" dirty="0"/>
              <a:t>Master Trust</a:t>
            </a:r>
            <a:endParaRPr lang="en-IE" sz="1867"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02B7EDE8-0C20-DE45-8FD1-DBC8C20F3137}"/>
              </a:ext>
            </a:extLst>
          </p:cNvPr>
          <p:cNvCxnSpPr>
            <a:cxnSpLocks/>
          </p:cNvCxnSpPr>
          <p:nvPr/>
        </p:nvCxnSpPr>
        <p:spPr>
          <a:xfrm>
            <a:off x="13142260" y="2041137"/>
            <a:ext cx="0" cy="1518763"/>
          </a:xfrm>
          <a:prstGeom prst="line">
            <a:avLst/>
          </a:prstGeom>
          <a:ln w="12700">
            <a:solidFill>
              <a:srgbClr val="333890"/>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2DC0FFE-B784-2E44-964B-FFB97F6722D3}"/>
              </a:ext>
            </a:extLst>
          </p:cNvPr>
          <p:cNvSpPr txBox="1"/>
          <p:nvPr/>
        </p:nvSpPr>
        <p:spPr>
          <a:xfrm>
            <a:off x="15382097" y="1522069"/>
            <a:ext cx="1762547" cy="666977"/>
          </a:xfrm>
          <a:prstGeom prst="rect">
            <a:avLst/>
          </a:prstGeom>
          <a:noFill/>
        </p:spPr>
        <p:txBody>
          <a:bodyPr wrap="square" rtlCol="0">
            <a:spAutoFit/>
          </a:bodyPr>
          <a:lstStyle/>
          <a:p>
            <a:r>
              <a:rPr lang="en-IE" sz="1867" dirty="0"/>
              <a:t>One trust per employer</a:t>
            </a:r>
            <a:endParaRPr lang="en-IE" sz="1867" dirty="0">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DD7EEB66-DBC0-4144-9CCD-C36819FCDE48}"/>
              </a:ext>
            </a:extLst>
          </p:cNvPr>
          <p:cNvSpPr txBox="1"/>
          <p:nvPr/>
        </p:nvSpPr>
        <p:spPr>
          <a:xfrm>
            <a:off x="16622480" y="363904"/>
            <a:ext cx="1853356" cy="420564"/>
          </a:xfrm>
          <a:prstGeom prst="rect">
            <a:avLst/>
          </a:prstGeom>
          <a:noFill/>
        </p:spPr>
        <p:txBody>
          <a:bodyPr wrap="square" rtlCol="0">
            <a:spAutoFit/>
          </a:bodyPr>
          <a:lstStyle/>
          <a:p>
            <a:pPr algn="ctr"/>
            <a:r>
              <a:rPr lang="en-IE" sz="2133" b="1" dirty="0">
                <a:solidFill>
                  <a:srgbClr val="333890"/>
                </a:solidFill>
                <a:latin typeface="Calibri" panose="020F0502020204030204" pitchFamily="34" charset="0"/>
                <a:cs typeface="Calibri" panose="020F0502020204030204" pitchFamily="34" charset="0"/>
              </a:rPr>
              <a:t>Governance</a:t>
            </a:r>
          </a:p>
        </p:txBody>
      </p:sp>
      <p:sp>
        <p:nvSpPr>
          <p:cNvPr id="23" name="TextBox 22">
            <a:extLst>
              <a:ext uri="{FF2B5EF4-FFF2-40B4-BE49-F238E27FC236}">
                <a16:creationId xmlns:a16="http://schemas.microsoft.com/office/drawing/2014/main" id="{6A4628A5-AC66-9948-8F54-6259D62A0A17}"/>
              </a:ext>
            </a:extLst>
          </p:cNvPr>
          <p:cNvSpPr txBox="1"/>
          <p:nvPr/>
        </p:nvSpPr>
        <p:spPr>
          <a:xfrm>
            <a:off x="782542" y="478989"/>
            <a:ext cx="9515556" cy="461665"/>
          </a:xfrm>
          <a:prstGeom prst="rect">
            <a:avLst/>
          </a:prstGeom>
          <a:noFill/>
        </p:spPr>
        <p:txBody>
          <a:bodyPr wrap="square" rtlCol="0">
            <a:spAutoFit/>
          </a:bodyPr>
          <a:lstStyle/>
          <a:p>
            <a:pPr lvl="0">
              <a:defRPr/>
            </a:pPr>
            <a:r>
              <a:rPr lang="en-IE" sz="2400" b="1" dirty="0">
                <a:solidFill>
                  <a:srgbClr val="5C61AC"/>
                </a:solidFill>
              </a:rPr>
              <a:t>Master Trusts in 2021</a:t>
            </a:r>
          </a:p>
        </p:txBody>
      </p:sp>
      <p:sp>
        <p:nvSpPr>
          <p:cNvPr id="28" name="Slide Number Placeholder 3">
            <a:extLst>
              <a:ext uri="{FF2B5EF4-FFF2-40B4-BE49-F238E27FC236}">
                <a16:creationId xmlns:a16="http://schemas.microsoft.com/office/drawing/2014/main" id="{25D32F54-B882-B446-B00C-2C636677AECA}"/>
              </a:ext>
            </a:extLst>
          </p:cNvPr>
          <p:cNvSpPr txBox="1">
            <a:spLocks/>
          </p:cNvSpPr>
          <p:nvPr/>
        </p:nvSpPr>
        <p:spPr>
          <a:xfrm>
            <a:off x="417473" y="6368404"/>
            <a:ext cx="452859" cy="36512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7C03740C-C44E-9A4C-BFBE-17CCF94B0B05}" type="slidenum">
              <a:rPr lang="en-US" sz="1400">
                <a:solidFill>
                  <a:srgbClr val="6E6F71"/>
                </a:solidFill>
              </a:rPr>
              <a:pPr algn="r"/>
              <a:t>12</a:t>
            </a:fld>
            <a:endParaRPr lang="en-US" sz="1400" dirty="0">
              <a:solidFill>
                <a:srgbClr val="6E6F71"/>
              </a:solidFill>
            </a:endParaRPr>
          </a:p>
        </p:txBody>
      </p:sp>
      <p:cxnSp>
        <p:nvCxnSpPr>
          <p:cNvPr id="29" name="Straight Connector 28">
            <a:extLst>
              <a:ext uri="{FF2B5EF4-FFF2-40B4-BE49-F238E27FC236}">
                <a16:creationId xmlns:a16="http://schemas.microsoft.com/office/drawing/2014/main" id="{8567EAF9-FB39-1C4A-99AA-63D9798E891D}"/>
              </a:ext>
            </a:extLst>
          </p:cNvPr>
          <p:cNvCxnSpPr>
            <a:cxnSpLocks/>
          </p:cNvCxnSpPr>
          <p:nvPr/>
        </p:nvCxnSpPr>
        <p:spPr>
          <a:xfrm>
            <a:off x="879513" y="6414571"/>
            <a:ext cx="112007" cy="526056"/>
          </a:xfrm>
          <a:prstGeom prst="line">
            <a:avLst/>
          </a:prstGeom>
          <a:ln w="12700">
            <a:solidFill>
              <a:srgbClr val="5C61A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234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le 21">
            <a:extLst>
              <a:ext uri="{FF2B5EF4-FFF2-40B4-BE49-F238E27FC236}">
                <a16:creationId xmlns:a16="http://schemas.microsoft.com/office/drawing/2014/main" id="{D18746CE-099A-5746-94F0-FAC27AB7BA02}"/>
              </a:ext>
            </a:extLst>
          </p:cNvPr>
          <p:cNvGraphicFramePr>
            <a:graphicFrameLocks noGrp="1"/>
          </p:cNvGraphicFramePr>
          <p:nvPr>
            <p:extLst>
              <p:ext uri="{D42A27DB-BD31-4B8C-83A1-F6EECF244321}">
                <p14:modId xmlns:p14="http://schemas.microsoft.com/office/powerpoint/2010/main" val="191346082"/>
              </p:ext>
            </p:extLst>
          </p:nvPr>
        </p:nvGraphicFramePr>
        <p:xfrm>
          <a:off x="1971159" y="2189046"/>
          <a:ext cx="7560000" cy="3680048"/>
        </p:xfrm>
        <a:graphic>
          <a:graphicData uri="http://schemas.openxmlformats.org/drawingml/2006/table">
            <a:tbl>
              <a:tblPr firstRow="1" firstCol="1" bandRow="1">
                <a:tableStyleId>{5C22544A-7EE6-4342-B048-85BDC9FD1C3A}</a:tableStyleId>
              </a:tblPr>
              <a:tblGrid>
                <a:gridCol w="3728318">
                  <a:extLst>
                    <a:ext uri="{9D8B030D-6E8A-4147-A177-3AD203B41FA5}">
                      <a16:colId xmlns:a16="http://schemas.microsoft.com/office/drawing/2014/main" val="3456117070"/>
                    </a:ext>
                  </a:extLst>
                </a:gridCol>
                <a:gridCol w="358643">
                  <a:extLst>
                    <a:ext uri="{9D8B030D-6E8A-4147-A177-3AD203B41FA5}">
                      <a16:colId xmlns:a16="http://schemas.microsoft.com/office/drawing/2014/main" val="1071111790"/>
                    </a:ext>
                  </a:extLst>
                </a:gridCol>
                <a:gridCol w="394506">
                  <a:extLst>
                    <a:ext uri="{9D8B030D-6E8A-4147-A177-3AD203B41FA5}">
                      <a16:colId xmlns:a16="http://schemas.microsoft.com/office/drawing/2014/main" val="2400605132"/>
                    </a:ext>
                  </a:extLst>
                </a:gridCol>
                <a:gridCol w="3078533">
                  <a:extLst>
                    <a:ext uri="{9D8B030D-6E8A-4147-A177-3AD203B41FA5}">
                      <a16:colId xmlns:a16="http://schemas.microsoft.com/office/drawing/2014/main" val="1311018303"/>
                    </a:ext>
                  </a:extLst>
                </a:gridCol>
              </a:tblGrid>
              <a:tr h="592510">
                <a:tc gridSpan="4">
                  <a:txBody>
                    <a:bodyPr/>
                    <a:lstStyle/>
                    <a:p>
                      <a:pPr marL="0" marR="0" lvl="0" indent="0" algn="ctr" defTabSz="685800" rtl="0" eaLnBrk="1" fontAlgn="auto" latinLnBrk="0" hangingPunct="1">
                        <a:lnSpc>
                          <a:spcPct val="107000"/>
                        </a:lnSpc>
                        <a:spcBef>
                          <a:spcPts val="0"/>
                        </a:spcBef>
                        <a:spcAft>
                          <a:spcPts val="800"/>
                        </a:spcAft>
                        <a:buClrTx/>
                        <a:buSzTx/>
                        <a:buFontTx/>
                        <a:buNone/>
                        <a:tabLst/>
                        <a:defRPr/>
                      </a:pPr>
                      <a:r>
                        <a:rPr lang="en-IE" sz="2000" dirty="0">
                          <a:effectLst/>
                        </a:rPr>
                        <a:t>Member Engagement</a:t>
                      </a:r>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1790" marR="91790" marT="0" marB="0" anchor="ctr">
                    <a:lnL w="12700" cap="flat" cmpd="sng" algn="ctr">
                      <a:solidFill>
                        <a:srgbClr val="5C61AC"/>
                      </a:solidFill>
                      <a:prstDash val="solid"/>
                      <a:round/>
                      <a:headEnd type="none" w="med" len="med"/>
                      <a:tailEnd type="none" w="med" len="med"/>
                    </a:lnL>
                    <a:lnR w="12700" cap="flat" cmpd="sng" algn="ctr">
                      <a:solidFill>
                        <a:srgbClr val="5C61AC"/>
                      </a:solidFill>
                      <a:prstDash val="solid"/>
                      <a:round/>
                      <a:headEnd type="none" w="med" len="med"/>
                      <a:tailEnd type="none" w="med" len="med"/>
                    </a:lnR>
                    <a:lnT w="12700" cap="flat" cmpd="sng" algn="ctr">
                      <a:solidFill>
                        <a:srgbClr val="5C61AC"/>
                      </a:solidFill>
                      <a:prstDash val="solid"/>
                      <a:round/>
                      <a:headEnd type="none" w="med" len="med"/>
                      <a:tailEnd type="none" w="med" len="med"/>
                    </a:lnT>
                    <a:lnB w="12700" cap="flat" cmpd="sng" algn="ctr">
                      <a:solidFill>
                        <a:srgbClr val="5C61AC"/>
                      </a:solidFill>
                      <a:prstDash val="solid"/>
                      <a:round/>
                      <a:headEnd type="none" w="med" len="med"/>
                      <a:tailEnd type="none" w="med" len="med"/>
                    </a:lnB>
                    <a:solidFill>
                      <a:srgbClr val="5C61AC"/>
                    </a:solidFill>
                  </a:tcPr>
                </a:tc>
                <a:tc hMerge="1">
                  <a:txBody>
                    <a:bodyPr/>
                    <a:lstStyle/>
                    <a:p>
                      <a:endParaRPr lang="en-US"/>
                    </a:p>
                  </a:txBody>
                  <a:tcPr/>
                </a:tc>
                <a:tc hMerge="1">
                  <a:txBody>
                    <a:bodyPr/>
                    <a:lstStyle/>
                    <a:p>
                      <a:endParaRPr lang="en-US"/>
                    </a:p>
                  </a:txBody>
                  <a:tcPr/>
                </a:tc>
                <a:tc hMerge="1">
                  <a:txBody>
                    <a:bodyPr/>
                    <a:lstStyle/>
                    <a:p>
                      <a:pPr algn="ctr">
                        <a:lnSpc>
                          <a:spcPct val="107000"/>
                        </a:lnSpc>
                        <a:spcAft>
                          <a:spcPts val="800"/>
                        </a:spcAft>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77220722"/>
                  </a:ext>
                </a:extLst>
              </a:tr>
              <a:tr h="517597">
                <a:tc>
                  <a:txBody>
                    <a:bodyPr/>
                    <a:lstStyle/>
                    <a:p>
                      <a:pPr algn="ctr">
                        <a:lnSpc>
                          <a:spcPct val="107000"/>
                        </a:lnSpc>
                        <a:spcAft>
                          <a:spcPts val="800"/>
                        </a:spcAft>
                      </a:pPr>
                      <a:r>
                        <a:rPr lang="en-IE" sz="2300" dirty="0">
                          <a:solidFill>
                            <a:srgbClr val="5C61AC"/>
                          </a:solidFill>
                          <a:effectLst/>
                          <a:latin typeface="Calibri" panose="020F0502020204030204" pitchFamily="34" charset="0"/>
                          <a:cs typeface="Calibri" panose="020F0502020204030204" pitchFamily="34" charset="0"/>
                        </a:rPr>
                        <a:t>Stand Alone</a:t>
                      </a:r>
                      <a:endParaRPr lang="en-IE" sz="2300" dirty="0">
                        <a:solidFill>
                          <a:srgbClr val="5C61AC"/>
                        </a:solidFill>
                        <a:effectLst/>
                        <a:latin typeface="Calibri" panose="020F0502020204030204" pitchFamily="34" charset="0"/>
                        <a:ea typeface="Calibri" panose="020F0502020204030204" pitchFamily="34" charset="0"/>
                        <a:cs typeface="Calibri" panose="020F0502020204030204" pitchFamily="34" charset="0"/>
                      </a:endParaRPr>
                    </a:p>
                  </a:txBody>
                  <a:tcPr marL="122387" marR="122387" marT="0" marB="0" anchor="ctr">
                    <a:lnL w="12700" cap="flat" cmpd="sng" algn="ctr">
                      <a:solidFill>
                        <a:srgbClr val="5C61AC"/>
                      </a:solidFill>
                      <a:prstDash val="solid"/>
                      <a:round/>
                      <a:headEnd type="none" w="med" len="med"/>
                      <a:tailEnd type="none" w="med" len="med"/>
                    </a:lnL>
                    <a:lnR w="12700" cap="flat" cmpd="sng" algn="ctr">
                      <a:solidFill>
                        <a:srgbClr val="F6F4F0"/>
                      </a:solidFill>
                      <a:prstDash val="solid"/>
                      <a:round/>
                      <a:headEnd type="none" w="med" len="med"/>
                      <a:tailEnd type="none" w="med" len="med"/>
                    </a:lnR>
                    <a:lnT w="12700" cap="flat" cmpd="sng" algn="ctr">
                      <a:solidFill>
                        <a:srgbClr val="5C61AC"/>
                      </a:solidFill>
                      <a:prstDash val="solid"/>
                      <a:round/>
                      <a:headEnd type="none" w="med" len="med"/>
                      <a:tailEnd type="none" w="med" len="med"/>
                    </a:lnT>
                    <a:lnB w="12700" cap="flat" cmpd="sng" algn="ctr">
                      <a:solidFill>
                        <a:srgbClr val="5C61AC"/>
                      </a:solidFill>
                      <a:prstDash val="solid"/>
                      <a:round/>
                      <a:headEnd type="none" w="med" len="med"/>
                      <a:tailEnd type="none" w="med" len="med"/>
                    </a:lnB>
                    <a:solidFill>
                      <a:srgbClr val="F6F4F0"/>
                    </a:solidFill>
                  </a:tcPr>
                </a:tc>
                <a:tc gridSpan="2">
                  <a:txBody>
                    <a:bodyPr/>
                    <a:lstStyle/>
                    <a:p>
                      <a:pPr algn="ctr">
                        <a:lnSpc>
                          <a:spcPct val="107000"/>
                        </a:lnSpc>
                        <a:spcAft>
                          <a:spcPts val="800"/>
                        </a:spcAft>
                      </a:pPr>
                      <a:r>
                        <a:rPr lang="en-IE" sz="2300" b="1" dirty="0">
                          <a:solidFill>
                            <a:srgbClr val="5C61AC"/>
                          </a:solidFill>
                          <a:effectLst/>
                          <a:latin typeface="Calibri" panose="020F0502020204030204" pitchFamily="34" charset="0"/>
                          <a:ea typeface="Calibri" panose="020F0502020204030204" pitchFamily="34" charset="0"/>
                          <a:cs typeface="Calibri" panose="020F0502020204030204" pitchFamily="34" charset="0"/>
                        </a:rPr>
                        <a:t>V’s</a:t>
                      </a:r>
                    </a:p>
                  </a:txBody>
                  <a:tcPr marL="122387" marR="122387" marT="61193" marB="61193" anchor="ctr">
                    <a:lnL w="12700" cap="flat" cmpd="sng" algn="ctr">
                      <a:solidFill>
                        <a:srgbClr val="F6F4F0"/>
                      </a:solidFill>
                      <a:prstDash val="solid"/>
                      <a:round/>
                      <a:headEnd type="none" w="med" len="med"/>
                      <a:tailEnd type="none" w="med" len="med"/>
                    </a:lnL>
                    <a:lnR w="12700" cap="flat" cmpd="sng" algn="ctr">
                      <a:solidFill>
                        <a:srgbClr val="F6F4F0"/>
                      </a:solidFill>
                      <a:prstDash val="solid"/>
                      <a:round/>
                      <a:headEnd type="none" w="med" len="med"/>
                      <a:tailEnd type="none" w="med" len="med"/>
                    </a:lnR>
                    <a:lnT w="12700" cap="flat" cmpd="sng" algn="ctr">
                      <a:solidFill>
                        <a:srgbClr val="5C61AC"/>
                      </a:solidFill>
                      <a:prstDash val="solid"/>
                      <a:round/>
                      <a:headEnd type="none" w="med" len="med"/>
                      <a:tailEnd type="none" w="med" len="med"/>
                    </a:lnT>
                    <a:lnB w="12700" cap="flat" cmpd="sng" algn="ctr">
                      <a:solidFill>
                        <a:srgbClr val="5C61AC"/>
                      </a:solidFill>
                      <a:prstDash val="solid"/>
                      <a:round/>
                      <a:headEnd type="none" w="med" len="med"/>
                      <a:tailEnd type="none" w="med" len="med"/>
                    </a:lnB>
                    <a:solidFill>
                      <a:srgbClr val="F6F4F0"/>
                    </a:solidFill>
                  </a:tcPr>
                </a:tc>
                <a:tc hMerge="1">
                  <a:txBody>
                    <a:bodyPr/>
                    <a:lstStyle/>
                    <a:p>
                      <a:endParaRPr lang="en-US"/>
                    </a:p>
                  </a:txBody>
                  <a:tcPr/>
                </a:tc>
                <a:tc>
                  <a:txBody>
                    <a:bodyPr/>
                    <a:lstStyle/>
                    <a:p>
                      <a:pPr algn="ctr">
                        <a:lnSpc>
                          <a:spcPct val="107000"/>
                        </a:lnSpc>
                        <a:spcAft>
                          <a:spcPts val="800"/>
                        </a:spcAft>
                      </a:pPr>
                      <a:r>
                        <a:rPr lang="en-IE" sz="2300" b="1" dirty="0">
                          <a:solidFill>
                            <a:srgbClr val="5C61AC"/>
                          </a:solidFill>
                          <a:effectLst/>
                          <a:latin typeface="Calibri" panose="020F0502020204030204" pitchFamily="34" charset="0"/>
                          <a:cs typeface="Calibri" panose="020F0502020204030204" pitchFamily="34" charset="0"/>
                        </a:rPr>
                        <a:t>Master Trust</a:t>
                      </a:r>
                      <a:endParaRPr lang="en-IE" sz="2300" b="1" dirty="0">
                        <a:solidFill>
                          <a:srgbClr val="5C61AC"/>
                        </a:solidFill>
                        <a:effectLst/>
                        <a:latin typeface="Calibri" panose="020F0502020204030204" pitchFamily="34" charset="0"/>
                        <a:ea typeface="Calibri" panose="020F0502020204030204" pitchFamily="34" charset="0"/>
                        <a:cs typeface="Calibri" panose="020F0502020204030204" pitchFamily="34" charset="0"/>
                      </a:endParaRPr>
                    </a:p>
                  </a:txBody>
                  <a:tcPr marL="122387" marR="122387" marT="0" marB="0" anchor="ctr">
                    <a:lnL w="12700" cap="flat" cmpd="sng" algn="ctr">
                      <a:solidFill>
                        <a:srgbClr val="F6F4F0"/>
                      </a:solidFill>
                      <a:prstDash val="solid"/>
                      <a:round/>
                      <a:headEnd type="none" w="med" len="med"/>
                      <a:tailEnd type="none" w="med" len="med"/>
                    </a:lnL>
                    <a:lnR w="12700" cap="flat" cmpd="sng" algn="ctr">
                      <a:solidFill>
                        <a:srgbClr val="5C61AC"/>
                      </a:solidFill>
                      <a:prstDash val="solid"/>
                      <a:round/>
                      <a:headEnd type="none" w="med" len="med"/>
                      <a:tailEnd type="none" w="med" len="med"/>
                    </a:lnR>
                    <a:lnT w="12700" cap="flat" cmpd="sng" algn="ctr">
                      <a:solidFill>
                        <a:srgbClr val="5C61AC"/>
                      </a:solidFill>
                      <a:prstDash val="solid"/>
                      <a:round/>
                      <a:headEnd type="none" w="med" len="med"/>
                      <a:tailEnd type="none" w="med" len="med"/>
                    </a:lnT>
                    <a:lnB w="12700" cap="flat" cmpd="sng" algn="ctr">
                      <a:solidFill>
                        <a:srgbClr val="5C61AC"/>
                      </a:solidFill>
                      <a:prstDash val="solid"/>
                      <a:round/>
                      <a:headEnd type="none" w="med" len="med"/>
                      <a:tailEnd type="none" w="med" len="med"/>
                    </a:lnB>
                    <a:solidFill>
                      <a:srgbClr val="F6F4F0"/>
                    </a:solidFill>
                  </a:tcPr>
                </a:tc>
                <a:extLst>
                  <a:ext uri="{0D108BD9-81ED-4DB2-BD59-A6C34878D82A}">
                    <a16:rowId xmlns:a16="http://schemas.microsoft.com/office/drawing/2014/main" val="3471021963"/>
                  </a:ext>
                </a:extLst>
              </a:tr>
              <a:tr h="1061172">
                <a:tc>
                  <a:txBody>
                    <a:bodyPr/>
                    <a:lstStyle/>
                    <a:p>
                      <a:pPr algn="ctr">
                        <a:lnSpc>
                          <a:spcPct val="107000"/>
                        </a:lnSpc>
                        <a:spcAft>
                          <a:spcPts val="800"/>
                        </a:spcAft>
                      </a:pPr>
                      <a:r>
                        <a:rPr lang="en-IE" sz="1300" b="0" dirty="0">
                          <a:solidFill>
                            <a:srgbClr val="6E6F71"/>
                          </a:solidFill>
                          <a:effectLst/>
                        </a:rPr>
                        <a:t>All communications (and entire scheme) can be tailored for the employer</a:t>
                      </a:r>
                      <a:endParaRPr lang="en-IE" sz="1300" b="0" dirty="0">
                        <a:solidFill>
                          <a:srgbClr val="6E6F7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387" marR="122387" marT="0" marB="0" anchor="ctr">
                    <a:lnL w="12700" cap="flat" cmpd="sng" algn="ctr">
                      <a:solidFill>
                        <a:srgbClr val="5C61AC"/>
                      </a:solidFill>
                      <a:prstDash val="solid"/>
                      <a:round/>
                      <a:headEnd type="none" w="med" len="med"/>
                      <a:tailEnd type="none" w="med" len="med"/>
                    </a:lnL>
                    <a:lnR w="12700" cap="flat" cmpd="sng" algn="ctr">
                      <a:solidFill>
                        <a:srgbClr val="F6F4F0"/>
                      </a:solidFill>
                      <a:prstDash val="solid"/>
                      <a:round/>
                      <a:headEnd type="none" w="med" len="med"/>
                      <a:tailEnd type="none" w="med" len="med"/>
                    </a:lnR>
                    <a:lnT w="12700" cap="flat" cmpd="sng" algn="ctr">
                      <a:solidFill>
                        <a:srgbClr val="5C61AC"/>
                      </a:solidFill>
                      <a:prstDash val="solid"/>
                      <a:round/>
                      <a:headEnd type="none" w="med" len="med"/>
                      <a:tailEnd type="none" w="med" len="med"/>
                    </a:lnT>
                    <a:lnB w="12700" cap="flat" cmpd="sng" algn="ctr">
                      <a:solidFill>
                        <a:srgbClr val="5C61AC"/>
                      </a:solidFill>
                      <a:prstDash val="solid"/>
                      <a:round/>
                      <a:headEnd type="none" w="med" len="med"/>
                      <a:tailEnd type="none" w="med" len="med"/>
                    </a:lnB>
                    <a:solidFill>
                      <a:srgbClr val="F6F4F0"/>
                    </a:solidFill>
                  </a:tcPr>
                </a:tc>
                <a:tc>
                  <a:txBody>
                    <a:bodyPr/>
                    <a:lstStyle/>
                    <a:p>
                      <a:pPr algn="ctr">
                        <a:lnSpc>
                          <a:spcPct val="107000"/>
                        </a:lnSpc>
                        <a:spcAft>
                          <a:spcPts val="800"/>
                        </a:spcAft>
                      </a:pPr>
                      <a:endParaRPr lang="en-IE" sz="1500" b="0" dirty="0">
                        <a:solidFill>
                          <a:srgbClr val="333890"/>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387" marR="122387" marT="0" marB="0" anchor="ctr">
                    <a:lnL w="12700" cap="flat" cmpd="sng" algn="ctr">
                      <a:solidFill>
                        <a:srgbClr val="F6F4F0"/>
                      </a:solidFill>
                      <a:prstDash val="solid"/>
                      <a:round/>
                      <a:headEnd type="none" w="med" len="med"/>
                      <a:tailEnd type="none" w="med" len="med"/>
                    </a:lnL>
                    <a:lnR w="12700" cap="flat" cmpd="sng" algn="ctr">
                      <a:solidFill>
                        <a:srgbClr val="5C61AC"/>
                      </a:solidFill>
                      <a:prstDash val="solid"/>
                      <a:round/>
                      <a:headEnd type="none" w="med" len="med"/>
                      <a:tailEnd type="none" w="med" len="med"/>
                    </a:lnR>
                    <a:lnT w="12700" cap="flat" cmpd="sng" algn="ctr">
                      <a:solidFill>
                        <a:srgbClr val="5C61AC"/>
                      </a:solidFill>
                      <a:prstDash val="solid"/>
                      <a:round/>
                      <a:headEnd type="none" w="med" len="med"/>
                      <a:tailEnd type="none" w="med" len="med"/>
                    </a:lnT>
                    <a:lnB w="12700" cap="flat" cmpd="sng" algn="ctr">
                      <a:solidFill>
                        <a:srgbClr val="5C61AC"/>
                      </a:solidFill>
                      <a:prstDash val="solid"/>
                      <a:round/>
                      <a:headEnd type="none" w="med" len="med"/>
                      <a:tailEnd type="none" w="med" len="med"/>
                    </a:lnB>
                    <a:solidFill>
                      <a:srgbClr val="F6F4F0"/>
                    </a:solidFill>
                  </a:tcPr>
                </a:tc>
                <a:tc>
                  <a:txBody>
                    <a:bodyPr/>
                    <a:lstStyle/>
                    <a:p>
                      <a:pPr algn="ctr">
                        <a:lnSpc>
                          <a:spcPct val="107000"/>
                        </a:lnSpc>
                        <a:spcAft>
                          <a:spcPts val="800"/>
                        </a:spcAft>
                      </a:pPr>
                      <a:endParaRPr lang="en-IE" sz="1500" b="0" dirty="0">
                        <a:solidFill>
                          <a:srgbClr val="333890"/>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387" marR="122387" marT="0" marB="0" anchor="ctr">
                    <a:lnL w="12700" cap="flat" cmpd="sng" algn="ctr">
                      <a:solidFill>
                        <a:srgbClr val="5C61AC"/>
                      </a:solidFill>
                      <a:prstDash val="solid"/>
                      <a:round/>
                      <a:headEnd type="none" w="med" len="med"/>
                      <a:tailEnd type="none" w="med" len="med"/>
                    </a:lnL>
                    <a:lnR w="12700" cap="flat" cmpd="sng" algn="ctr">
                      <a:solidFill>
                        <a:srgbClr val="F6F4F0"/>
                      </a:solidFill>
                      <a:prstDash val="solid"/>
                      <a:round/>
                      <a:headEnd type="none" w="med" len="med"/>
                      <a:tailEnd type="none" w="med" len="med"/>
                    </a:lnR>
                    <a:lnT w="12700" cap="flat" cmpd="sng" algn="ctr">
                      <a:solidFill>
                        <a:srgbClr val="5C61AC"/>
                      </a:solidFill>
                      <a:prstDash val="solid"/>
                      <a:round/>
                      <a:headEnd type="none" w="med" len="med"/>
                      <a:tailEnd type="none" w="med" len="med"/>
                    </a:lnT>
                    <a:lnB w="12700" cap="flat" cmpd="sng" algn="ctr">
                      <a:solidFill>
                        <a:srgbClr val="5C61AC"/>
                      </a:solidFill>
                      <a:prstDash val="solid"/>
                      <a:round/>
                      <a:headEnd type="none" w="med" len="med"/>
                      <a:tailEnd type="none" w="med" len="med"/>
                    </a:lnB>
                    <a:solidFill>
                      <a:srgbClr val="F6F4F0"/>
                    </a:solidFill>
                  </a:tcPr>
                </a:tc>
                <a:tc>
                  <a:txBody>
                    <a:bodyPr/>
                    <a:lstStyle/>
                    <a:p>
                      <a:pPr algn="ctr">
                        <a:lnSpc>
                          <a:spcPct val="107000"/>
                        </a:lnSpc>
                        <a:spcAft>
                          <a:spcPts val="800"/>
                        </a:spcAft>
                      </a:pPr>
                      <a:r>
                        <a:rPr lang="en-IE" sz="1300" dirty="0">
                          <a:solidFill>
                            <a:srgbClr val="6E6F71"/>
                          </a:solidFill>
                          <a:effectLst/>
                        </a:rPr>
                        <a:t>Need to ensure employer specific comms are on offer: whilst one size fits all ticks compliance, not really effective</a:t>
                      </a:r>
                      <a:endParaRPr lang="en-IE" sz="1300" dirty="0">
                        <a:solidFill>
                          <a:srgbClr val="6E6F7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387" marR="122387" marT="0" marB="0" anchor="ctr">
                    <a:lnL w="12700" cap="flat" cmpd="sng" algn="ctr">
                      <a:solidFill>
                        <a:srgbClr val="F6F4F0"/>
                      </a:solidFill>
                      <a:prstDash val="solid"/>
                      <a:round/>
                      <a:headEnd type="none" w="med" len="med"/>
                      <a:tailEnd type="none" w="med" len="med"/>
                    </a:lnL>
                    <a:lnR w="12700" cap="flat" cmpd="sng" algn="ctr">
                      <a:solidFill>
                        <a:srgbClr val="5C61AC"/>
                      </a:solidFill>
                      <a:prstDash val="solid"/>
                      <a:round/>
                      <a:headEnd type="none" w="med" len="med"/>
                      <a:tailEnd type="none" w="med" len="med"/>
                    </a:lnR>
                    <a:lnT w="12700" cap="flat" cmpd="sng" algn="ctr">
                      <a:solidFill>
                        <a:srgbClr val="5C61AC"/>
                      </a:solidFill>
                      <a:prstDash val="solid"/>
                      <a:round/>
                      <a:headEnd type="none" w="med" len="med"/>
                      <a:tailEnd type="none" w="med" len="med"/>
                    </a:lnT>
                    <a:lnB w="12700" cap="flat" cmpd="sng" algn="ctr">
                      <a:solidFill>
                        <a:srgbClr val="5C61AC"/>
                      </a:solidFill>
                      <a:prstDash val="solid"/>
                      <a:round/>
                      <a:headEnd type="none" w="med" len="med"/>
                      <a:tailEnd type="none" w="med" len="med"/>
                    </a:lnB>
                    <a:solidFill>
                      <a:srgbClr val="F6F4F0"/>
                    </a:solidFill>
                  </a:tcPr>
                </a:tc>
                <a:extLst>
                  <a:ext uri="{0D108BD9-81ED-4DB2-BD59-A6C34878D82A}">
                    <a16:rowId xmlns:a16="http://schemas.microsoft.com/office/drawing/2014/main" val="2036359779"/>
                  </a:ext>
                </a:extLst>
              </a:tr>
              <a:tr h="559081">
                <a:tc gridSpan="4">
                  <a:txBody>
                    <a:bodyPr/>
                    <a:lstStyle/>
                    <a:p>
                      <a:pPr marL="0" marR="0" lvl="0" indent="0" algn="ctr" defTabSz="685800" rtl="0" eaLnBrk="1" fontAlgn="auto" latinLnBrk="0" hangingPunct="1">
                        <a:lnSpc>
                          <a:spcPct val="107000"/>
                        </a:lnSpc>
                        <a:spcBef>
                          <a:spcPts val="0"/>
                        </a:spcBef>
                        <a:spcAft>
                          <a:spcPts val="800"/>
                        </a:spcAft>
                        <a:buClrTx/>
                        <a:buSzTx/>
                        <a:buFontTx/>
                        <a:buNone/>
                        <a:tabLst/>
                        <a:defRPr/>
                      </a:pPr>
                      <a:r>
                        <a:rPr lang="en-IE" sz="2000" dirty="0">
                          <a:effectLst/>
                        </a:rPr>
                        <a:t>Comment</a:t>
                      </a:r>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1790" marR="91790" marT="0" marB="0" anchor="ctr">
                    <a:lnL w="12700" cap="flat" cmpd="sng" algn="ctr">
                      <a:solidFill>
                        <a:srgbClr val="5C61AC"/>
                      </a:solidFill>
                      <a:prstDash val="solid"/>
                      <a:round/>
                      <a:headEnd type="none" w="med" len="med"/>
                      <a:tailEnd type="none" w="med" len="med"/>
                    </a:lnL>
                    <a:lnR w="12700" cap="flat" cmpd="sng" algn="ctr">
                      <a:solidFill>
                        <a:srgbClr val="5C61AC"/>
                      </a:solidFill>
                      <a:prstDash val="solid"/>
                      <a:round/>
                      <a:headEnd type="none" w="med" len="med"/>
                      <a:tailEnd type="none" w="med" len="med"/>
                    </a:lnR>
                    <a:lnT w="12700" cap="flat" cmpd="sng" algn="ctr">
                      <a:solidFill>
                        <a:srgbClr val="5C61AC"/>
                      </a:solidFill>
                      <a:prstDash val="solid"/>
                      <a:round/>
                      <a:headEnd type="none" w="med" len="med"/>
                      <a:tailEnd type="none" w="med" len="med"/>
                    </a:lnT>
                    <a:lnB w="12700" cap="flat" cmpd="sng" algn="ctr">
                      <a:solidFill>
                        <a:srgbClr val="5C61AC"/>
                      </a:solidFill>
                      <a:prstDash val="solid"/>
                      <a:round/>
                      <a:headEnd type="none" w="med" len="med"/>
                      <a:tailEnd type="none" w="med" len="med"/>
                    </a:lnB>
                    <a:solidFill>
                      <a:srgbClr val="5C61AC"/>
                    </a:solidFill>
                  </a:tcPr>
                </a:tc>
                <a:tc hMerge="1">
                  <a:txBody>
                    <a:bodyPr/>
                    <a:lstStyle/>
                    <a:p>
                      <a:endParaRPr lang="en-US"/>
                    </a:p>
                  </a:txBody>
                  <a:tcPr>
                    <a:lnL w="12700" cap="flat" cmpd="sng" algn="ctr">
                      <a:solidFill>
                        <a:srgbClr val="F6F4F0"/>
                      </a:solidFill>
                      <a:prstDash val="solid"/>
                      <a:round/>
                      <a:headEnd type="none" w="med" len="med"/>
                      <a:tailEnd type="none" w="med" len="med"/>
                    </a:lnL>
                    <a:lnR w="12700" cap="flat" cmpd="sng" algn="ctr">
                      <a:solidFill>
                        <a:srgbClr val="333890"/>
                      </a:solidFill>
                      <a:prstDash val="solid"/>
                      <a:round/>
                      <a:headEnd type="none" w="med" len="med"/>
                      <a:tailEnd type="none" w="med" len="med"/>
                    </a:lnR>
                    <a:lnT w="12700" cap="flat" cmpd="sng" algn="ctr">
                      <a:solidFill>
                        <a:srgbClr val="333890"/>
                      </a:solidFill>
                      <a:prstDash val="solid"/>
                      <a:round/>
                      <a:headEnd type="none" w="med" len="med"/>
                      <a:tailEnd type="none" w="med" len="med"/>
                    </a:lnT>
                    <a:lnB w="12700" cap="flat" cmpd="sng" algn="ctr">
                      <a:solidFill>
                        <a:srgbClr val="333890"/>
                      </a:solidFill>
                      <a:prstDash val="solid"/>
                      <a:round/>
                      <a:headEnd type="none" w="med" len="med"/>
                      <a:tailEnd type="none" w="med" len="med"/>
                    </a:lnB>
                    <a:solidFill>
                      <a:srgbClr val="F6F4F0"/>
                    </a:solidFill>
                  </a:tcPr>
                </a:tc>
                <a:tc hMerge="1">
                  <a:txBody>
                    <a:bodyPr/>
                    <a:lstStyle/>
                    <a:p>
                      <a:endParaRPr lang="en-US"/>
                    </a:p>
                  </a:txBody>
                  <a:tcPr>
                    <a:lnL w="12700" cap="flat" cmpd="sng" algn="ctr">
                      <a:solidFill>
                        <a:srgbClr val="333890"/>
                      </a:solidFill>
                      <a:prstDash val="solid"/>
                      <a:round/>
                      <a:headEnd type="none" w="med" len="med"/>
                      <a:tailEnd type="none" w="med" len="med"/>
                    </a:lnL>
                    <a:lnR w="12700" cap="flat" cmpd="sng" algn="ctr">
                      <a:solidFill>
                        <a:srgbClr val="F6F4F0"/>
                      </a:solidFill>
                      <a:prstDash val="solid"/>
                      <a:round/>
                      <a:headEnd type="none" w="med" len="med"/>
                      <a:tailEnd type="none" w="med" len="med"/>
                    </a:lnR>
                    <a:lnT w="12700" cap="flat" cmpd="sng" algn="ctr">
                      <a:solidFill>
                        <a:srgbClr val="333890"/>
                      </a:solidFill>
                      <a:prstDash val="solid"/>
                      <a:round/>
                      <a:headEnd type="none" w="med" len="med"/>
                      <a:tailEnd type="none" w="med" len="med"/>
                    </a:lnT>
                    <a:lnB w="12700" cap="flat" cmpd="sng" algn="ctr">
                      <a:solidFill>
                        <a:srgbClr val="333890"/>
                      </a:solidFill>
                      <a:prstDash val="solid"/>
                      <a:round/>
                      <a:headEnd type="none" w="med" len="med"/>
                      <a:tailEnd type="none" w="med" len="med"/>
                    </a:lnB>
                    <a:solidFill>
                      <a:srgbClr val="F6F4F0"/>
                    </a:solidFill>
                  </a:tcPr>
                </a:tc>
                <a:tc hMerge="1">
                  <a:txBody>
                    <a:bodyPr/>
                    <a:lstStyle/>
                    <a:p>
                      <a:pPr algn="ctr">
                        <a:lnSpc>
                          <a:spcPct val="107000"/>
                        </a:lnSpc>
                        <a:spcAft>
                          <a:spcPts val="800"/>
                        </a:spcAft>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6F4F0"/>
                      </a:solidFill>
                      <a:prstDash val="solid"/>
                      <a:round/>
                      <a:headEnd type="none" w="med" len="med"/>
                      <a:tailEnd type="none" w="med" len="med"/>
                    </a:lnL>
                    <a:lnR w="12700" cap="flat" cmpd="sng" algn="ctr">
                      <a:solidFill>
                        <a:srgbClr val="333890"/>
                      </a:solidFill>
                      <a:prstDash val="solid"/>
                      <a:round/>
                      <a:headEnd type="none" w="med" len="med"/>
                      <a:tailEnd type="none" w="med" len="med"/>
                    </a:lnR>
                    <a:lnT w="12700" cap="flat" cmpd="sng" algn="ctr">
                      <a:solidFill>
                        <a:srgbClr val="333890"/>
                      </a:solidFill>
                      <a:prstDash val="solid"/>
                      <a:round/>
                      <a:headEnd type="none" w="med" len="med"/>
                      <a:tailEnd type="none" w="med" len="med"/>
                    </a:lnT>
                    <a:lnB w="12700" cap="flat" cmpd="sng" algn="ctr">
                      <a:solidFill>
                        <a:srgbClr val="333890"/>
                      </a:solidFill>
                      <a:prstDash val="solid"/>
                      <a:round/>
                      <a:headEnd type="none" w="med" len="med"/>
                      <a:tailEnd type="none" w="med" len="med"/>
                    </a:lnB>
                    <a:solidFill>
                      <a:srgbClr val="F6F4F0"/>
                    </a:solidFill>
                  </a:tcPr>
                </a:tc>
                <a:extLst>
                  <a:ext uri="{0D108BD9-81ED-4DB2-BD59-A6C34878D82A}">
                    <a16:rowId xmlns:a16="http://schemas.microsoft.com/office/drawing/2014/main" val="143644175"/>
                  </a:ext>
                </a:extLst>
              </a:tr>
              <a:tr h="949688">
                <a:tc gridSpan="4">
                  <a:txBody>
                    <a:bodyPr/>
                    <a:lstStyle/>
                    <a:p>
                      <a:pPr marL="0" marR="0" lvl="0" indent="0" algn="ctr" defTabSz="685800" rtl="0" eaLnBrk="1" fontAlgn="auto" latinLnBrk="0" hangingPunct="1">
                        <a:lnSpc>
                          <a:spcPct val="107000"/>
                        </a:lnSpc>
                        <a:spcBef>
                          <a:spcPts val="0"/>
                        </a:spcBef>
                        <a:spcAft>
                          <a:spcPts val="800"/>
                        </a:spcAft>
                        <a:buClrTx/>
                        <a:buSzTx/>
                        <a:buFontTx/>
                        <a:buNone/>
                        <a:tabLst/>
                        <a:defRPr/>
                      </a:pPr>
                      <a:r>
                        <a:rPr lang="en-IE" sz="1300" b="0" dirty="0">
                          <a:solidFill>
                            <a:srgbClr val="6E6F71"/>
                          </a:solidFill>
                        </a:rPr>
                        <a:t>One angle is that the MT frees up employer time to focus on the meaningful engagement and not</a:t>
                      </a:r>
                      <a:br>
                        <a:rPr lang="en-IE" sz="1300" b="0" dirty="0">
                          <a:solidFill>
                            <a:srgbClr val="6E6F71"/>
                          </a:solidFill>
                        </a:rPr>
                      </a:br>
                      <a:r>
                        <a:rPr lang="en-IE" sz="1300" b="0" dirty="0">
                          <a:solidFill>
                            <a:srgbClr val="6E6F71"/>
                          </a:solidFill>
                        </a:rPr>
                        <a:t>the less valuable governance tasks which are left to experts. Whilst some governance detail will be</a:t>
                      </a:r>
                      <a:br>
                        <a:rPr lang="en-IE" sz="1300" b="0" dirty="0">
                          <a:solidFill>
                            <a:srgbClr val="6E6F71"/>
                          </a:solidFill>
                        </a:rPr>
                      </a:br>
                      <a:r>
                        <a:rPr lang="en-IE" sz="1300" b="0" dirty="0">
                          <a:solidFill>
                            <a:srgbClr val="6E6F71"/>
                          </a:solidFill>
                        </a:rPr>
                        <a:t>at the master trust generic level, employer and provider can also tailor comms to specific employer plans within the wider MT scheme.</a:t>
                      </a:r>
                    </a:p>
                  </a:txBody>
                  <a:tcPr marL="91790" marR="91790" marT="0" marB="0" anchor="ctr">
                    <a:lnL w="12700" cap="flat" cmpd="sng" algn="ctr">
                      <a:solidFill>
                        <a:srgbClr val="5C61AC"/>
                      </a:solidFill>
                      <a:prstDash val="solid"/>
                      <a:round/>
                      <a:headEnd type="none" w="med" len="med"/>
                      <a:tailEnd type="none" w="med" len="med"/>
                    </a:lnL>
                    <a:lnR w="12700" cap="flat" cmpd="sng" algn="ctr">
                      <a:solidFill>
                        <a:srgbClr val="5C61AC"/>
                      </a:solidFill>
                      <a:prstDash val="solid"/>
                      <a:round/>
                      <a:headEnd type="none" w="med" len="med"/>
                      <a:tailEnd type="none" w="med" len="med"/>
                    </a:lnR>
                    <a:lnT w="12700" cap="flat" cmpd="sng" algn="ctr">
                      <a:solidFill>
                        <a:srgbClr val="5C61AC"/>
                      </a:solidFill>
                      <a:prstDash val="solid"/>
                      <a:round/>
                      <a:headEnd type="none" w="med" len="med"/>
                      <a:tailEnd type="none" w="med" len="med"/>
                    </a:lnT>
                    <a:lnB w="12700" cap="flat" cmpd="sng" algn="ctr">
                      <a:solidFill>
                        <a:srgbClr val="5C61AC"/>
                      </a:solidFill>
                      <a:prstDash val="solid"/>
                      <a:round/>
                      <a:headEnd type="none" w="med" len="med"/>
                      <a:tailEnd type="none" w="med" len="med"/>
                    </a:lnB>
                    <a:solidFill>
                      <a:srgbClr val="F6F4F0"/>
                    </a:solidFill>
                  </a:tcPr>
                </a:tc>
                <a:tc hMerge="1">
                  <a:txBody>
                    <a:bodyPr/>
                    <a:lstStyle/>
                    <a:p>
                      <a:pPr algn="ctr">
                        <a:lnSpc>
                          <a:spcPct val="107000"/>
                        </a:lnSpc>
                        <a:spcAft>
                          <a:spcPts val="800"/>
                        </a:spcAft>
                      </a:pPr>
                      <a:endParaRPr lang="en-IE" sz="800" b="0" dirty="0">
                        <a:solidFill>
                          <a:srgbClr val="33389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F4F0"/>
                      </a:solidFill>
                      <a:prstDash val="solid"/>
                      <a:round/>
                      <a:headEnd type="none" w="med" len="med"/>
                      <a:tailEnd type="none" w="med" len="med"/>
                    </a:lnL>
                    <a:lnR w="12700" cap="flat" cmpd="sng" algn="ctr">
                      <a:solidFill>
                        <a:srgbClr val="333890"/>
                      </a:solidFill>
                      <a:prstDash val="solid"/>
                      <a:round/>
                      <a:headEnd type="none" w="med" len="med"/>
                      <a:tailEnd type="none" w="med" len="med"/>
                    </a:lnR>
                    <a:lnT w="12700" cap="flat" cmpd="sng" algn="ctr">
                      <a:solidFill>
                        <a:srgbClr val="333890"/>
                      </a:solidFill>
                      <a:prstDash val="solid"/>
                      <a:round/>
                      <a:headEnd type="none" w="med" len="med"/>
                      <a:tailEnd type="none" w="med" len="med"/>
                    </a:lnT>
                    <a:lnB w="12700" cap="flat" cmpd="sng" algn="ctr">
                      <a:solidFill>
                        <a:srgbClr val="333890"/>
                      </a:solidFill>
                      <a:prstDash val="solid"/>
                      <a:round/>
                      <a:headEnd type="none" w="med" len="med"/>
                      <a:tailEnd type="none" w="med" len="med"/>
                    </a:lnB>
                    <a:solidFill>
                      <a:srgbClr val="F6F4F0"/>
                    </a:solidFill>
                  </a:tcPr>
                </a:tc>
                <a:tc hMerge="1">
                  <a:txBody>
                    <a:bodyPr/>
                    <a:lstStyle/>
                    <a:p>
                      <a:pPr algn="ctr">
                        <a:lnSpc>
                          <a:spcPct val="107000"/>
                        </a:lnSpc>
                        <a:spcAft>
                          <a:spcPts val="800"/>
                        </a:spcAft>
                      </a:pPr>
                      <a:endParaRPr lang="en-IE" sz="800" b="0" dirty="0">
                        <a:solidFill>
                          <a:srgbClr val="33389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33890"/>
                      </a:solidFill>
                      <a:prstDash val="solid"/>
                      <a:round/>
                      <a:headEnd type="none" w="med" len="med"/>
                      <a:tailEnd type="none" w="med" len="med"/>
                    </a:lnL>
                    <a:lnR w="12700" cap="flat" cmpd="sng" algn="ctr">
                      <a:solidFill>
                        <a:srgbClr val="F6F4F0"/>
                      </a:solidFill>
                      <a:prstDash val="solid"/>
                      <a:round/>
                      <a:headEnd type="none" w="med" len="med"/>
                      <a:tailEnd type="none" w="med" len="med"/>
                    </a:lnR>
                    <a:lnT w="12700" cap="flat" cmpd="sng" algn="ctr">
                      <a:solidFill>
                        <a:srgbClr val="333890"/>
                      </a:solidFill>
                      <a:prstDash val="solid"/>
                      <a:round/>
                      <a:headEnd type="none" w="med" len="med"/>
                      <a:tailEnd type="none" w="med" len="med"/>
                    </a:lnT>
                    <a:lnB w="12700" cap="flat" cmpd="sng" algn="ctr">
                      <a:solidFill>
                        <a:srgbClr val="333890"/>
                      </a:solidFill>
                      <a:prstDash val="solid"/>
                      <a:round/>
                      <a:headEnd type="none" w="med" len="med"/>
                      <a:tailEnd type="none" w="med" len="med"/>
                    </a:lnB>
                    <a:solidFill>
                      <a:srgbClr val="F6F4F0"/>
                    </a:solidFill>
                  </a:tcPr>
                </a:tc>
                <a:tc hMerge="1">
                  <a:txBody>
                    <a:bodyPr/>
                    <a:lstStyle/>
                    <a:p>
                      <a:pPr algn="ctr">
                        <a:lnSpc>
                          <a:spcPct val="107000"/>
                        </a:lnSpc>
                        <a:spcAft>
                          <a:spcPts val="800"/>
                        </a:spcAft>
                      </a:pPr>
                      <a:endParaRPr lang="en-IE" sz="800" dirty="0">
                        <a:solidFill>
                          <a:srgbClr val="33389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F4F0"/>
                      </a:solidFill>
                      <a:prstDash val="solid"/>
                      <a:round/>
                      <a:headEnd type="none" w="med" len="med"/>
                      <a:tailEnd type="none" w="med" len="med"/>
                    </a:lnL>
                    <a:lnR w="12700" cap="flat" cmpd="sng" algn="ctr">
                      <a:solidFill>
                        <a:srgbClr val="333890"/>
                      </a:solidFill>
                      <a:prstDash val="solid"/>
                      <a:round/>
                      <a:headEnd type="none" w="med" len="med"/>
                      <a:tailEnd type="none" w="med" len="med"/>
                    </a:lnR>
                    <a:lnT w="12700" cap="flat" cmpd="sng" algn="ctr">
                      <a:solidFill>
                        <a:srgbClr val="333890"/>
                      </a:solidFill>
                      <a:prstDash val="solid"/>
                      <a:round/>
                      <a:headEnd type="none" w="med" len="med"/>
                      <a:tailEnd type="none" w="med" len="med"/>
                    </a:lnT>
                    <a:lnB w="12700" cap="flat" cmpd="sng" algn="ctr">
                      <a:solidFill>
                        <a:srgbClr val="333890"/>
                      </a:solidFill>
                      <a:prstDash val="solid"/>
                      <a:round/>
                      <a:headEnd type="none" w="med" len="med"/>
                      <a:tailEnd type="none" w="med" len="med"/>
                    </a:lnB>
                    <a:solidFill>
                      <a:srgbClr val="F6F4F0"/>
                    </a:solidFill>
                  </a:tcPr>
                </a:tc>
                <a:extLst>
                  <a:ext uri="{0D108BD9-81ED-4DB2-BD59-A6C34878D82A}">
                    <a16:rowId xmlns:a16="http://schemas.microsoft.com/office/drawing/2014/main" val="1700466230"/>
                  </a:ext>
                </a:extLst>
              </a:tr>
            </a:tbl>
          </a:graphicData>
        </a:graphic>
      </p:graphicFrame>
      <p:pic>
        <p:nvPicPr>
          <p:cNvPr id="10" name="Picture Placeholder 9">
            <a:extLst>
              <a:ext uri="{FF2B5EF4-FFF2-40B4-BE49-F238E27FC236}">
                <a16:creationId xmlns:a16="http://schemas.microsoft.com/office/drawing/2014/main" id="{81C41BD3-F7B3-754A-9E21-F64452B3D63C}"/>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b="-1301"/>
          <a:stretch/>
        </p:blipFill>
        <p:spPr>
          <a:xfrm>
            <a:off x="13267677" y="-8696024"/>
            <a:ext cx="6637152" cy="7369829"/>
          </a:xfrm>
        </p:spPr>
      </p:pic>
      <p:cxnSp>
        <p:nvCxnSpPr>
          <p:cNvPr id="12" name="Straight Connector 11">
            <a:extLst>
              <a:ext uri="{FF2B5EF4-FFF2-40B4-BE49-F238E27FC236}">
                <a16:creationId xmlns:a16="http://schemas.microsoft.com/office/drawing/2014/main" id="{39564884-357E-B942-8016-41C0D33709BA}"/>
              </a:ext>
            </a:extLst>
          </p:cNvPr>
          <p:cNvCxnSpPr>
            <a:cxnSpLocks/>
          </p:cNvCxnSpPr>
          <p:nvPr/>
        </p:nvCxnSpPr>
        <p:spPr>
          <a:xfrm>
            <a:off x="8787379" y="0"/>
            <a:ext cx="112007" cy="526056"/>
          </a:xfrm>
          <a:prstGeom prst="line">
            <a:avLst/>
          </a:prstGeom>
          <a:ln w="12700">
            <a:solidFill>
              <a:srgbClr val="5C61AC">
                <a:alpha val="50196"/>
              </a:srgb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CAE3B44-266F-D148-B576-299BCDBBE7C4}"/>
              </a:ext>
            </a:extLst>
          </p:cNvPr>
          <p:cNvSpPr txBox="1"/>
          <p:nvPr/>
        </p:nvSpPr>
        <p:spPr>
          <a:xfrm>
            <a:off x="8957735" y="186267"/>
            <a:ext cx="3269291" cy="307777"/>
          </a:xfrm>
          <a:prstGeom prst="rect">
            <a:avLst/>
          </a:prstGeom>
          <a:noFill/>
        </p:spPr>
        <p:txBody>
          <a:bodyPr wrap="square" rtlCol="0">
            <a:spAutoFit/>
          </a:bodyPr>
          <a:lstStyle/>
          <a:p>
            <a:pPr>
              <a:defRPr/>
            </a:pPr>
            <a:r>
              <a:rPr lang="en-GB" sz="1400" dirty="0">
                <a:solidFill>
                  <a:srgbClr val="6E6259"/>
                </a:solidFill>
                <a:latin typeface="Calibri" panose="020F0502020204030204" pitchFamily="34" charset="0"/>
                <a:cs typeface="Calibri" panose="020F0502020204030204" pitchFamily="34" charset="0"/>
              </a:rPr>
              <a:t>Helping people build better futures</a:t>
            </a:r>
            <a:endParaRPr lang="en-US" sz="1400" dirty="0">
              <a:solidFill>
                <a:srgbClr val="6E6259"/>
              </a:solidFill>
              <a:latin typeface="Calibri" panose="020F0502020204030204" pitchFamily="34" charset="0"/>
              <a:cs typeface="Calibri" panose="020F050202020403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3DD333A0-BC85-E744-9E44-C01518E8B931}"/>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10101679" y="5897033"/>
            <a:ext cx="2125347" cy="993600"/>
          </a:xfrm>
          <a:prstGeom prst="rect">
            <a:avLst/>
          </a:prstGeom>
        </p:spPr>
      </p:pic>
      <p:sp>
        <p:nvSpPr>
          <p:cNvPr id="2" name="TextBox 1">
            <a:extLst>
              <a:ext uri="{FF2B5EF4-FFF2-40B4-BE49-F238E27FC236}">
                <a16:creationId xmlns:a16="http://schemas.microsoft.com/office/drawing/2014/main" id="{FCEFB395-6AC2-1148-A5ED-E85ACF28E62B}"/>
              </a:ext>
            </a:extLst>
          </p:cNvPr>
          <p:cNvSpPr txBox="1"/>
          <p:nvPr/>
        </p:nvSpPr>
        <p:spPr>
          <a:xfrm>
            <a:off x="3870977" y="1647856"/>
            <a:ext cx="5194852" cy="338554"/>
          </a:xfrm>
          <a:prstGeom prst="rect">
            <a:avLst/>
          </a:prstGeom>
          <a:noFill/>
        </p:spPr>
        <p:txBody>
          <a:bodyPr wrap="square" rtlCol="0">
            <a:spAutoFit/>
          </a:bodyPr>
          <a:lstStyle/>
          <a:p>
            <a:r>
              <a:rPr lang="en-IE" sz="1600" dirty="0">
                <a:solidFill>
                  <a:srgbClr val="6E6F71"/>
                </a:solidFill>
                <a:latin typeface="Calibri" panose="020F0502020204030204" pitchFamily="34" charset="0"/>
                <a:cs typeface="Calibri" panose="020F0502020204030204" pitchFamily="34" charset="0"/>
              </a:rPr>
              <a:t>Let’s compare the two models side by side…</a:t>
            </a:r>
          </a:p>
        </p:txBody>
      </p:sp>
      <p:sp>
        <p:nvSpPr>
          <p:cNvPr id="3" name="TextBox 2">
            <a:extLst>
              <a:ext uri="{FF2B5EF4-FFF2-40B4-BE49-F238E27FC236}">
                <a16:creationId xmlns:a16="http://schemas.microsoft.com/office/drawing/2014/main" id="{3A77CF41-A665-DE4F-A888-DB5A13B0A040}"/>
              </a:ext>
            </a:extLst>
          </p:cNvPr>
          <p:cNvSpPr txBox="1"/>
          <p:nvPr/>
        </p:nvSpPr>
        <p:spPr>
          <a:xfrm>
            <a:off x="12812491" y="6104207"/>
            <a:ext cx="5414683" cy="707694"/>
          </a:xfrm>
          <a:prstGeom prst="rect">
            <a:avLst/>
          </a:prstGeom>
          <a:noFill/>
        </p:spPr>
        <p:txBody>
          <a:bodyPr wrap="square" rtlCol="0">
            <a:spAutoFit/>
          </a:bodyPr>
          <a:lstStyle/>
          <a:p>
            <a:pPr algn="ctr"/>
            <a:r>
              <a:rPr lang="en-IE" sz="1333" dirty="0"/>
              <a:t>MT model has great advantage of scale and cost efficiency; but trustees may be more distant from members and understand each group of member’s needs less </a:t>
            </a:r>
            <a:endParaRPr lang="en-IE" sz="1333" dirty="0">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E6663CF4-565D-224E-AB69-BA7D82C89D9A}"/>
              </a:ext>
            </a:extLst>
          </p:cNvPr>
          <p:cNvSpPr txBox="1"/>
          <p:nvPr/>
        </p:nvSpPr>
        <p:spPr>
          <a:xfrm>
            <a:off x="14431077" y="5615736"/>
            <a:ext cx="1853356" cy="420564"/>
          </a:xfrm>
          <a:prstGeom prst="rect">
            <a:avLst/>
          </a:prstGeom>
          <a:noFill/>
        </p:spPr>
        <p:txBody>
          <a:bodyPr wrap="square" rtlCol="0">
            <a:spAutoFit/>
          </a:bodyPr>
          <a:lstStyle/>
          <a:p>
            <a:pPr algn="ctr"/>
            <a:r>
              <a:rPr lang="en-IE" sz="2133" b="1" dirty="0">
                <a:solidFill>
                  <a:srgbClr val="333890"/>
                </a:solidFill>
                <a:latin typeface="Calibri" panose="020F0502020204030204" pitchFamily="34" charset="0"/>
                <a:cs typeface="Calibri" panose="020F0502020204030204" pitchFamily="34" charset="0"/>
              </a:rPr>
              <a:t>Comment</a:t>
            </a:r>
          </a:p>
        </p:txBody>
      </p:sp>
      <p:sp>
        <p:nvSpPr>
          <p:cNvPr id="4" name="TextBox 3">
            <a:extLst>
              <a:ext uri="{FF2B5EF4-FFF2-40B4-BE49-F238E27FC236}">
                <a16:creationId xmlns:a16="http://schemas.microsoft.com/office/drawing/2014/main" id="{A9AD81B1-9015-CA4E-A77B-4BDD4839C9AE}"/>
              </a:ext>
            </a:extLst>
          </p:cNvPr>
          <p:cNvSpPr txBox="1"/>
          <p:nvPr/>
        </p:nvSpPr>
        <p:spPr>
          <a:xfrm>
            <a:off x="15382097" y="947554"/>
            <a:ext cx="1541929" cy="379656"/>
          </a:xfrm>
          <a:prstGeom prst="rect">
            <a:avLst/>
          </a:prstGeom>
          <a:noFill/>
        </p:spPr>
        <p:txBody>
          <a:bodyPr wrap="square" rtlCol="0">
            <a:spAutoFit/>
          </a:bodyPr>
          <a:lstStyle/>
          <a:p>
            <a:r>
              <a:rPr lang="en-IE" sz="1867" dirty="0"/>
              <a:t>Stand Alone</a:t>
            </a:r>
            <a:endParaRPr lang="en-IE" sz="1867" dirty="0">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FECBB462-3FBF-ED4B-9C4D-80E444B02161}"/>
              </a:ext>
            </a:extLst>
          </p:cNvPr>
          <p:cNvSpPr txBox="1"/>
          <p:nvPr/>
        </p:nvSpPr>
        <p:spPr>
          <a:xfrm>
            <a:off x="17144644" y="823127"/>
            <a:ext cx="1050613" cy="543675"/>
          </a:xfrm>
          <a:prstGeom prst="rect">
            <a:avLst/>
          </a:prstGeom>
          <a:noFill/>
        </p:spPr>
        <p:txBody>
          <a:bodyPr wrap="square" rtlCol="0">
            <a:spAutoFit/>
          </a:bodyPr>
          <a:lstStyle/>
          <a:p>
            <a:r>
              <a:rPr lang="en-IE" sz="2933" dirty="0"/>
              <a:t>V’s</a:t>
            </a:r>
            <a:endParaRPr lang="en-IE" sz="2933" dirty="0">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29B11956-9FB7-9643-B918-365FB4353EB4}"/>
              </a:ext>
            </a:extLst>
          </p:cNvPr>
          <p:cNvSpPr txBox="1"/>
          <p:nvPr/>
        </p:nvSpPr>
        <p:spPr>
          <a:xfrm>
            <a:off x="17757747" y="947553"/>
            <a:ext cx="2088661" cy="379656"/>
          </a:xfrm>
          <a:prstGeom prst="rect">
            <a:avLst/>
          </a:prstGeom>
          <a:noFill/>
        </p:spPr>
        <p:txBody>
          <a:bodyPr wrap="square" rtlCol="0">
            <a:spAutoFit/>
          </a:bodyPr>
          <a:lstStyle/>
          <a:p>
            <a:pPr algn="ctr"/>
            <a:r>
              <a:rPr lang="en-IE" sz="1867" dirty="0"/>
              <a:t>Master Trust</a:t>
            </a:r>
            <a:endParaRPr lang="en-IE" sz="1867"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02B7EDE8-0C20-DE45-8FD1-DBC8C20F3137}"/>
              </a:ext>
            </a:extLst>
          </p:cNvPr>
          <p:cNvCxnSpPr>
            <a:cxnSpLocks/>
          </p:cNvCxnSpPr>
          <p:nvPr/>
        </p:nvCxnSpPr>
        <p:spPr>
          <a:xfrm>
            <a:off x="13142260" y="2041137"/>
            <a:ext cx="0" cy="1518763"/>
          </a:xfrm>
          <a:prstGeom prst="line">
            <a:avLst/>
          </a:prstGeom>
          <a:ln w="12700">
            <a:solidFill>
              <a:srgbClr val="333890"/>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2DC0FFE-B784-2E44-964B-FFB97F6722D3}"/>
              </a:ext>
            </a:extLst>
          </p:cNvPr>
          <p:cNvSpPr txBox="1"/>
          <p:nvPr/>
        </p:nvSpPr>
        <p:spPr>
          <a:xfrm>
            <a:off x="15382097" y="1522069"/>
            <a:ext cx="1762547" cy="666977"/>
          </a:xfrm>
          <a:prstGeom prst="rect">
            <a:avLst/>
          </a:prstGeom>
          <a:noFill/>
        </p:spPr>
        <p:txBody>
          <a:bodyPr wrap="square" rtlCol="0">
            <a:spAutoFit/>
          </a:bodyPr>
          <a:lstStyle/>
          <a:p>
            <a:r>
              <a:rPr lang="en-IE" sz="1867" dirty="0"/>
              <a:t>One trust per employer</a:t>
            </a:r>
            <a:endParaRPr lang="en-IE" sz="1867" dirty="0">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DD7EEB66-DBC0-4144-9CCD-C36819FCDE48}"/>
              </a:ext>
            </a:extLst>
          </p:cNvPr>
          <p:cNvSpPr txBox="1"/>
          <p:nvPr/>
        </p:nvSpPr>
        <p:spPr>
          <a:xfrm>
            <a:off x="16622480" y="363904"/>
            <a:ext cx="1853356" cy="420564"/>
          </a:xfrm>
          <a:prstGeom prst="rect">
            <a:avLst/>
          </a:prstGeom>
          <a:noFill/>
        </p:spPr>
        <p:txBody>
          <a:bodyPr wrap="square" rtlCol="0">
            <a:spAutoFit/>
          </a:bodyPr>
          <a:lstStyle/>
          <a:p>
            <a:pPr algn="ctr"/>
            <a:r>
              <a:rPr lang="en-IE" sz="2133" b="1" dirty="0">
                <a:solidFill>
                  <a:srgbClr val="333890"/>
                </a:solidFill>
                <a:latin typeface="Calibri" panose="020F0502020204030204" pitchFamily="34" charset="0"/>
                <a:cs typeface="Calibri" panose="020F0502020204030204" pitchFamily="34" charset="0"/>
              </a:rPr>
              <a:t>Governance</a:t>
            </a:r>
          </a:p>
        </p:txBody>
      </p:sp>
      <p:sp>
        <p:nvSpPr>
          <p:cNvPr id="23" name="TextBox 22">
            <a:extLst>
              <a:ext uri="{FF2B5EF4-FFF2-40B4-BE49-F238E27FC236}">
                <a16:creationId xmlns:a16="http://schemas.microsoft.com/office/drawing/2014/main" id="{6A4628A5-AC66-9948-8F54-6259D62A0A17}"/>
              </a:ext>
            </a:extLst>
          </p:cNvPr>
          <p:cNvSpPr txBox="1"/>
          <p:nvPr/>
        </p:nvSpPr>
        <p:spPr>
          <a:xfrm>
            <a:off x="782542" y="478989"/>
            <a:ext cx="9515556" cy="461665"/>
          </a:xfrm>
          <a:prstGeom prst="rect">
            <a:avLst/>
          </a:prstGeom>
          <a:noFill/>
        </p:spPr>
        <p:txBody>
          <a:bodyPr wrap="square" rtlCol="0">
            <a:spAutoFit/>
          </a:bodyPr>
          <a:lstStyle/>
          <a:p>
            <a:pPr lvl="0">
              <a:defRPr/>
            </a:pPr>
            <a:r>
              <a:rPr lang="en-IE" sz="2400" b="1" dirty="0">
                <a:solidFill>
                  <a:srgbClr val="5C61AC"/>
                </a:solidFill>
              </a:rPr>
              <a:t>Master Trusts in 2021</a:t>
            </a:r>
          </a:p>
        </p:txBody>
      </p:sp>
      <p:sp>
        <p:nvSpPr>
          <p:cNvPr id="24" name="Slide Number Placeholder 3">
            <a:extLst>
              <a:ext uri="{FF2B5EF4-FFF2-40B4-BE49-F238E27FC236}">
                <a16:creationId xmlns:a16="http://schemas.microsoft.com/office/drawing/2014/main" id="{33358344-66E9-D748-A0E1-2840DFA71191}"/>
              </a:ext>
            </a:extLst>
          </p:cNvPr>
          <p:cNvSpPr txBox="1">
            <a:spLocks/>
          </p:cNvSpPr>
          <p:nvPr/>
        </p:nvSpPr>
        <p:spPr>
          <a:xfrm>
            <a:off x="417473" y="6368404"/>
            <a:ext cx="452859" cy="36512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7C03740C-C44E-9A4C-BFBE-17CCF94B0B05}" type="slidenum">
              <a:rPr lang="en-US" sz="1400">
                <a:solidFill>
                  <a:srgbClr val="6E6F71"/>
                </a:solidFill>
              </a:rPr>
              <a:pPr algn="r"/>
              <a:t>13</a:t>
            </a:fld>
            <a:endParaRPr lang="en-US" sz="1400" dirty="0">
              <a:solidFill>
                <a:srgbClr val="6E6F71"/>
              </a:solidFill>
            </a:endParaRPr>
          </a:p>
        </p:txBody>
      </p:sp>
      <p:cxnSp>
        <p:nvCxnSpPr>
          <p:cNvPr id="28" name="Straight Connector 27">
            <a:extLst>
              <a:ext uri="{FF2B5EF4-FFF2-40B4-BE49-F238E27FC236}">
                <a16:creationId xmlns:a16="http://schemas.microsoft.com/office/drawing/2014/main" id="{F935A791-E258-FD4A-B0CD-DD2346C178C3}"/>
              </a:ext>
            </a:extLst>
          </p:cNvPr>
          <p:cNvCxnSpPr>
            <a:cxnSpLocks/>
          </p:cNvCxnSpPr>
          <p:nvPr/>
        </p:nvCxnSpPr>
        <p:spPr>
          <a:xfrm>
            <a:off x="879513" y="6414571"/>
            <a:ext cx="112007" cy="526056"/>
          </a:xfrm>
          <a:prstGeom prst="line">
            <a:avLst/>
          </a:prstGeom>
          <a:ln w="12700">
            <a:solidFill>
              <a:srgbClr val="5C61A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1178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a:extLst>
              <a:ext uri="{FF2B5EF4-FFF2-40B4-BE49-F238E27FC236}">
                <a16:creationId xmlns:a16="http://schemas.microsoft.com/office/drawing/2014/main" id="{84A90EBC-C991-864D-9301-05F3F16985C9}"/>
              </a:ext>
            </a:extLst>
          </p:cNvPr>
          <p:cNvGraphicFramePr>
            <a:graphicFrameLocks noGrp="1"/>
          </p:cNvGraphicFramePr>
          <p:nvPr>
            <p:extLst>
              <p:ext uri="{D42A27DB-BD31-4B8C-83A1-F6EECF244321}">
                <p14:modId xmlns:p14="http://schemas.microsoft.com/office/powerpoint/2010/main" val="4155636741"/>
              </p:ext>
            </p:extLst>
          </p:nvPr>
        </p:nvGraphicFramePr>
        <p:xfrm>
          <a:off x="1971159" y="2189046"/>
          <a:ext cx="7560000" cy="3642216"/>
        </p:xfrm>
        <a:graphic>
          <a:graphicData uri="http://schemas.openxmlformats.org/drawingml/2006/table">
            <a:tbl>
              <a:tblPr firstRow="1" firstCol="1" bandRow="1">
                <a:tableStyleId>{5C22544A-7EE6-4342-B048-85BDC9FD1C3A}</a:tableStyleId>
              </a:tblPr>
              <a:tblGrid>
                <a:gridCol w="3728318">
                  <a:extLst>
                    <a:ext uri="{9D8B030D-6E8A-4147-A177-3AD203B41FA5}">
                      <a16:colId xmlns:a16="http://schemas.microsoft.com/office/drawing/2014/main" val="3456117070"/>
                    </a:ext>
                  </a:extLst>
                </a:gridCol>
                <a:gridCol w="358643">
                  <a:extLst>
                    <a:ext uri="{9D8B030D-6E8A-4147-A177-3AD203B41FA5}">
                      <a16:colId xmlns:a16="http://schemas.microsoft.com/office/drawing/2014/main" val="1071111790"/>
                    </a:ext>
                  </a:extLst>
                </a:gridCol>
                <a:gridCol w="394506">
                  <a:extLst>
                    <a:ext uri="{9D8B030D-6E8A-4147-A177-3AD203B41FA5}">
                      <a16:colId xmlns:a16="http://schemas.microsoft.com/office/drawing/2014/main" val="2400605132"/>
                    </a:ext>
                  </a:extLst>
                </a:gridCol>
                <a:gridCol w="3078533">
                  <a:extLst>
                    <a:ext uri="{9D8B030D-6E8A-4147-A177-3AD203B41FA5}">
                      <a16:colId xmlns:a16="http://schemas.microsoft.com/office/drawing/2014/main" val="1311018303"/>
                    </a:ext>
                  </a:extLst>
                </a:gridCol>
              </a:tblGrid>
              <a:tr h="592510">
                <a:tc gridSpan="4">
                  <a:txBody>
                    <a:bodyPr/>
                    <a:lstStyle/>
                    <a:p>
                      <a:pPr marL="0" marR="0" lvl="0" indent="0" algn="ctr" defTabSz="685800" rtl="0" eaLnBrk="1" fontAlgn="auto" latinLnBrk="0" hangingPunct="1">
                        <a:lnSpc>
                          <a:spcPct val="107000"/>
                        </a:lnSpc>
                        <a:spcBef>
                          <a:spcPts val="0"/>
                        </a:spcBef>
                        <a:spcAft>
                          <a:spcPts val="800"/>
                        </a:spcAft>
                        <a:buClrTx/>
                        <a:buSzTx/>
                        <a:buFontTx/>
                        <a:buNone/>
                        <a:tabLst/>
                        <a:defRPr/>
                      </a:pPr>
                      <a:r>
                        <a:rPr lang="en-IE" sz="2000" dirty="0">
                          <a:effectLst/>
                        </a:rPr>
                        <a:t>Industrial Relations/Union issues re change</a:t>
                      </a:r>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1790" marR="91790" marT="0" marB="0" anchor="ctr">
                    <a:lnL w="12700" cap="flat" cmpd="sng" algn="ctr">
                      <a:solidFill>
                        <a:srgbClr val="5C61AC"/>
                      </a:solidFill>
                      <a:prstDash val="solid"/>
                      <a:round/>
                      <a:headEnd type="none" w="med" len="med"/>
                      <a:tailEnd type="none" w="med" len="med"/>
                    </a:lnL>
                    <a:lnR w="12700" cap="flat" cmpd="sng" algn="ctr">
                      <a:solidFill>
                        <a:srgbClr val="5C61AC"/>
                      </a:solidFill>
                      <a:prstDash val="solid"/>
                      <a:round/>
                      <a:headEnd type="none" w="med" len="med"/>
                      <a:tailEnd type="none" w="med" len="med"/>
                    </a:lnR>
                    <a:lnT w="12700" cap="flat" cmpd="sng" algn="ctr">
                      <a:solidFill>
                        <a:srgbClr val="5C61AC"/>
                      </a:solidFill>
                      <a:prstDash val="solid"/>
                      <a:round/>
                      <a:headEnd type="none" w="med" len="med"/>
                      <a:tailEnd type="none" w="med" len="med"/>
                    </a:lnT>
                    <a:lnB w="12700" cap="flat" cmpd="sng" algn="ctr">
                      <a:solidFill>
                        <a:srgbClr val="5C61AC"/>
                      </a:solidFill>
                      <a:prstDash val="solid"/>
                      <a:round/>
                      <a:headEnd type="none" w="med" len="med"/>
                      <a:tailEnd type="none" w="med" len="med"/>
                    </a:lnB>
                    <a:solidFill>
                      <a:srgbClr val="5C61AC"/>
                    </a:solidFill>
                  </a:tcPr>
                </a:tc>
                <a:tc hMerge="1">
                  <a:txBody>
                    <a:bodyPr/>
                    <a:lstStyle/>
                    <a:p>
                      <a:endParaRPr lang="en-US"/>
                    </a:p>
                  </a:txBody>
                  <a:tcPr/>
                </a:tc>
                <a:tc hMerge="1">
                  <a:txBody>
                    <a:bodyPr/>
                    <a:lstStyle/>
                    <a:p>
                      <a:endParaRPr lang="en-US"/>
                    </a:p>
                  </a:txBody>
                  <a:tcPr/>
                </a:tc>
                <a:tc hMerge="1">
                  <a:txBody>
                    <a:bodyPr/>
                    <a:lstStyle/>
                    <a:p>
                      <a:pPr algn="ctr">
                        <a:lnSpc>
                          <a:spcPct val="107000"/>
                        </a:lnSpc>
                        <a:spcAft>
                          <a:spcPts val="800"/>
                        </a:spcAft>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77220722"/>
                  </a:ext>
                </a:extLst>
              </a:tr>
              <a:tr h="517597">
                <a:tc>
                  <a:txBody>
                    <a:bodyPr/>
                    <a:lstStyle/>
                    <a:p>
                      <a:pPr algn="ctr">
                        <a:lnSpc>
                          <a:spcPct val="107000"/>
                        </a:lnSpc>
                        <a:spcAft>
                          <a:spcPts val="800"/>
                        </a:spcAft>
                      </a:pPr>
                      <a:r>
                        <a:rPr lang="en-IE" sz="2300" dirty="0">
                          <a:solidFill>
                            <a:srgbClr val="5C61AC"/>
                          </a:solidFill>
                          <a:effectLst/>
                          <a:latin typeface="Calibri" panose="020F0502020204030204" pitchFamily="34" charset="0"/>
                          <a:cs typeface="Calibri" panose="020F0502020204030204" pitchFamily="34" charset="0"/>
                        </a:rPr>
                        <a:t>Stand Alone</a:t>
                      </a:r>
                      <a:endParaRPr lang="en-IE" sz="2300" dirty="0">
                        <a:solidFill>
                          <a:srgbClr val="5C61AC"/>
                        </a:solidFill>
                        <a:effectLst/>
                        <a:latin typeface="Calibri" panose="020F0502020204030204" pitchFamily="34" charset="0"/>
                        <a:ea typeface="Calibri" panose="020F0502020204030204" pitchFamily="34" charset="0"/>
                        <a:cs typeface="Calibri" panose="020F0502020204030204" pitchFamily="34" charset="0"/>
                      </a:endParaRPr>
                    </a:p>
                  </a:txBody>
                  <a:tcPr marL="122387" marR="122387" marT="0" marB="0" anchor="ctr">
                    <a:lnL w="12700" cap="flat" cmpd="sng" algn="ctr">
                      <a:solidFill>
                        <a:srgbClr val="5C61AC"/>
                      </a:solidFill>
                      <a:prstDash val="solid"/>
                      <a:round/>
                      <a:headEnd type="none" w="med" len="med"/>
                      <a:tailEnd type="none" w="med" len="med"/>
                    </a:lnL>
                    <a:lnR w="12700" cap="flat" cmpd="sng" algn="ctr">
                      <a:solidFill>
                        <a:srgbClr val="F6F4F0"/>
                      </a:solidFill>
                      <a:prstDash val="solid"/>
                      <a:round/>
                      <a:headEnd type="none" w="med" len="med"/>
                      <a:tailEnd type="none" w="med" len="med"/>
                    </a:lnR>
                    <a:lnT w="12700" cap="flat" cmpd="sng" algn="ctr">
                      <a:solidFill>
                        <a:srgbClr val="5C61AC"/>
                      </a:solidFill>
                      <a:prstDash val="solid"/>
                      <a:round/>
                      <a:headEnd type="none" w="med" len="med"/>
                      <a:tailEnd type="none" w="med" len="med"/>
                    </a:lnT>
                    <a:lnB w="12700" cap="flat" cmpd="sng" algn="ctr">
                      <a:solidFill>
                        <a:srgbClr val="5C61AC"/>
                      </a:solidFill>
                      <a:prstDash val="solid"/>
                      <a:round/>
                      <a:headEnd type="none" w="med" len="med"/>
                      <a:tailEnd type="none" w="med" len="med"/>
                    </a:lnB>
                    <a:solidFill>
                      <a:srgbClr val="F6F4F0"/>
                    </a:solidFill>
                  </a:tcPr>
                </a:tc>
                <a:tc gridSpan="2">
                  <a:txBody>
                    <a:bodyPr/>
                    <a:lstStyle/>
                    <a:p>
                      <a:pPr algn="ctr">
                        <a:lnSpc>
                          <a:spcPct val="107000"/>
                        </a:lnSpc>
                        <a:spcAft>
                          <a:spcPts val="800"/>
                        </a:spcAft>
                      </a:pPr>
                      <a:r>
                        <a:rPr lang="en-IE" sz="2300" b="1" dirty="0">
                          <a:solidFill>
                            <a:srgbClr val="5C61AC"/>
                          </a:solidFill>
                          <a:effectLst/>
                          <a:latin typeface="Calibri" panose="020F0502020204030204" pitchFamily="34" charset="0"/>
                          <a:ea typeface="Calibri" panose="020F0502020204030204" pitchFamily="34" charset="0"/>
                          <a:cs typeface="Calibri" panose="020F0502020204030204" pitchFamily="34" charset="0"/>
                        </a:rPr>
                        <a:t>V’s</a:t>
                      </a:r>
                    </a:p>
                  </a:txBody>
                  <a:tcPr marL="122387" marR="122387" marT="61193" marB="61193" anchor="ctr">
                    <a:lnL w="12700" cap="flat" cmpd="sng" algn="ctr">
                      <a:solidFill>
                        <a:srgbClr val="F6F4F0"/>
                      </a:solidFill>
                      <a:prstDash val="solid"/>
                      <a:round/>
                      <a:headEnd type="none" w="med" len="med"/>
                      <a:tailEnd type="none" w="med" len="med"/>
                    </a:lnL>
                    <a:lnR w="12700" cap="flat" cmpd="sng" algn="ctr">
                      <a:solidFill>
                        <a:srgbClr val="F6F4F0"/>
                      </a:solidFill>
                      <a:prstDash val="solid"/>
                      <a:round/>
                      <a:headEnd type="none" w="med" len="med"/>
                      <a:tailEnd type="none" w="med" len="med"/>
                    </a:lnR>
                    <a:lnT w="12700" cap="flat" cmpd="sng" algn="ctr">
                      <a:solidFill>
                        <a:srgbClr val="5C61AC"/>
                      </a:solidFill>
                      <a:prstDash val="solid"/>
                      <a:round/>
                      <a:headEnd type="none" w="med" len="med"/>
                      <a:tailEnd type="none" w="med" len="med"/>
                    </a:lnT>
                    <a:lnB w="12700" cap="flat" cmpd="sng" algn="ctr">
                      <a:solidFill>
                        <a:srgbClr val="5C61AC"/>
                      </a:solidFill>
                      <a:prstDash val="solid"/>
                      <a:round/>
                      <a:headEnd type="none" w="med" len="med"/>
                      <a:tailEnd type="none" w="med" len="med"/>
                    </a:lnB>
                    <a:solidFill>
                      <a:srgbClr val="F6F4F0"/>
                    </a:solidFill>
                  </a:tcPr>
                </a:tc>
                <a:tc hMerge="1">
                  <a:txBody>
                    <a:bodyPr/>
                    <a:lstStyle/>
                    <a:p>
                      <a:endParaRPr lang="en-US"/>
                    </a:p>
                  </a:txBody>
                  <a:tcPr/>
                </a:tc>
                <a:tc>
                  <a:txBody>
                    <a:bodyPr/>
                    <a:lstStyle/>
                    <a:p>
                      <a:pPr algn="ctr">
                        <a:lnSpc>
                          <a:spcPct val="107000"/>
                        </a:lnSpc>
                        <a:spcAft>
                          <a:spcPts val="800"/>
                        </a:spcAft>
                      </a:pPr>
                      <a:r>
                        <a:rPr lang="en-IE" sz="2300" b="1" dirty="0">
                          <a:solidFill>
                            <a:srgbClr val="5C61AC"/>
                          </a:solidFill>
                          <a:effectLst/>
                          <a:latin typeface="Calibri" panose="020F0502020204030204" pitchFamily="34" charset="0"/>
                          <a:cs typeface="Calibri" panose="020F0502020204030204" pitchFamily="34" charset="0"/>
                        </a:rPr>
                        <a:t>Master Trust</a:t>
                      </a:r>
                      <a:endParaRPr lang="en-IE" sz="2300" b="1" dirty="0">
                        <a:solidFill>
                          <a:srgbClr val="5C61AC"/>
                        </a:solidFill>
                        <a:effectLst/>
                        <a:latin typeface="Calibri" panose="020F0502020204030204" pitchFamily="34" charset="0"/>
                        <a:ea typeface="Calibri" panose="020F0502020204030204" pitchFamily="34" charset="0"/>
                        <a:cs typeface="Calibri" panose="020F0502020204030204" pitchFamily="34" charset="0"/>
                      </a:endParaRPr>
                    </a:p>
                  </a:txBody>
                  <a:tcPr marL="122387" marR="122387" marT="0" marB="0" anchor="ctr">
                    <a:lnL w="12700" cap="flat" cmpd="sng" algn="ctr">
                      <a:solidFill>
                        <a:srgbClr val="F6F4F0"/>
                      </a:solidFill>
                      <a:prstDash val="solid"/>
                      <a:round/>
                      <a:headEnd type="none" w="med" len="med"/>
                      <a:tailEnd type="none" w="med" len="med"/>
                    </a:lnL>
                    <a:lnR w="12700" cap="flat" cmpd="sng" algn="ctr">
                      <a:solidFill>
                        <a:srgbClr val="5C61AC"/>
                      </a:solidFill>
                      <a:prstDash val="solid"/>
                      <a:round/>
                      <a:headEnd type="none" w="med" len="med"/>
                      <a:tailEnd type="none" w="med" len="med"/>
                    </a:lnR>
                    <a:lnT w="12700" cap="flat" cmpd="sng" algn="ctr">
                      <a:solidFill>
                        <a:srgbClr val="5C61AC"/>
                      </a:solidFill>
                      <a:prstDash val="solid"/>
                      <a:round/>
                      <a:headEnd type="none" w="med" len="med"/>
                      <a:tailEnd type="none" w="med" len="med"/>
                    </a:lnT>
                    <a:lnB w="12700" cap="flat" cmpd="sng" algn="ctr">
                      <a:solidFill>
                        <a:srgbClr val="5C61AC"/>
                      </a:solidFill>
                      <a:prstDash val="solid"/>
                      <a:round/>
                      <a:headEnd type="none" w="med" len="med"/>
                      <a:tailEnd type="none" w="med" len="med"/>
                    </a:lnB>
                    <a:solidFill>
                      <a:srgbClr val="F6F4F0"/>
                    </a:solidFill>
                  </a:tcPr>
                </a:tc>
                <a:extLst>
                  <a:ext uri="{0D108BD9-81ED-4DB2-BD59-A6C34878D82A}">
                    <a16:rowId xmlns:a16="http://schemas.microsoft.com/office/drawing/2014/main" val="3471021963"/>
                  </a:ext>
                </a:extLst>
              </a:tr>
              <a:tr h="1061172">
                <a:tc>
                  <a:txBody>
                    <a:bodyPr/>
                    <a:lstStyle/>
                    <a:p>
                      <a:pPr algn="ctr">
                        <a:lnSpc>
                          <a:spcPct val="107000"/>
                        </a:lnSpc>
                        <a:spcAft>
                          <a:spcPts val="800"/>
                        </a:spcAft>
                      </a:pPr>
                      <a:r>
                        <a:rPr lang="en-IE" sz="1300" b="0" dirty="0">
                          <a:solidFill>
                            <a:srgbClr val="6E6F71"/>
                          </a:solidFill>
                          <a:effectLst/>
                        </a:rPr>
                        <a:t>How credible is another change?</a:t>
                      </a:r>
                      <a:endParaRPr lang="en-IE" sz="1300" b="0" dirty="0">
                        <a:solidFill>
                          <a:srgbClr val="6E6F7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387" marR="122387" marT="0" marB="0" anchor="ctr">
                    <a:lnL w="12700" cap="flat" cmpd="sng" algn="ctr">
                      <a:solidFill>
                        <a:srgbClr val="5C61AC"/>
                      </a:solidFill>
                      <a:prstDash val="solid"/>
                      <a:round/>
                      <a:headEnd type="none" w="med" len="med"/>
                      <a:tailEnd type="none" w="med" len="med"/>
                    </a:lnL>
                    <a:lnR w="12700" cap="flat" cmpd="sng" algn="ctr">
                      <a:solidFill>
                        <a:srgbClr val="F6F4F0"/>
                      </a:solidFill>
                      <a:prstDash val="solid"/>
                      <a:round/>
                      <a:headEnd type="none" w="med" len="med"/>
                      <a:tailEnd type="none" w="med" len="med"/>
                    </a:lnR>
                    <a:lnT w="12700" cap="flat" cmpd="sng" algn="ctr">
                      <a:solidFill>
                        <a:srgbClr val="5C61AC"/>
                      </a:solidFill>
                      <a:prstDash val="solid"/>
                      <a:round/>
                      <a:headEnd type="none" w="med" len="med"/>
                      <a:tailEnd type="none" w="med" len="med"/>
                    </a:lnT>
                    <a:lnB w="12700" cap="flat" cmpd="sng" algn="ctr">
                      <a:solidFill>
                        <a:srgbClr val="5C61AC"/>
                      </a:solidFill>
                      <a:prstDash val="solid"/>
                      <a:round/>
                      <a:headEnd type="none" w="med" len="med"/>
                      <a:tailEnd type="none" w="med" len="med"/>
                    </a:lnB>
                    <a:solidFill>
                      <a:srgbClr val="F6F4F0"/>
                    </a:solidFill>
                  </a:tcPr>
                </a:tc>
                <a:tc>
                  <a:txBody>
                    <a:bodyPr/>
                    <a:lstStyle/>
                    <a:p>
                      <a:pPr algn="ctr">
                        <a:lnSpc>
                          <a:spcPct val="107000"/>
                        </a:lnSpc>
                        <a:spcAft>
                          <a:spcPts val="800"/>
                        </a:spcAft>
                      </a:pPr>
                      <a:endParaRPr lang="en-IE" sz="1500" b="0" dirty="0">
                        <a:solidFill>
                          <a:srgbClr val="333890"/>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387" marR="122387" marT="0" marB="0" anchor="ctr">
                    <a:lnL w="12700" cap="flat" cmpd="sng" algn="ctr">
                      <a:solidFill>
                        <a:srgbClr val="F6F4F0"/>
                      </a:solidFill>
                      <a:prstDash val="solid"/>
                      <a:round/>
                      <a:headEnd type="none" w="med" len="med"/>
                      <a:tailEnd type="none" w="med" len="med"/>
                    </a:lnL>
                    <a:lnR w="12700" cap="flat" cmpd="sng" algn="ctr">
                      <a:solidFill>
                        <a:srgbClr val="5C61AC"/>
                      </a:solidFill>
                      <a:prstDash val="solid"/>
                      <a:round/>
                      <a:headEnd type="none" w="med" len="med"/>
                      <a:tailEnd type="none" w="med" len="med"/>
                    </a:lnR>
                    <a:lnT w="12700" cap="flat" cmpd="sng" algn="ctr">
                      <a:solidFill>
                        <a:srgbClr val="5C61AC"/>
                      </a:solidFill>
                      <a:prstDash val="solid"/>
                      <a:round/>
                      <a:headEnd type="none" w="med" len="med"/>
                      <a:tailEnd type="none" w="med" len="med"/>
                    </a:lnT>
                    <a:lnB w="12700" cap="flat" cmpd="sng" algn="ctr">
                      <a:solidFill>
                        <a:srgbClr val="5C61AC"/>
                      </a:solidFill>
                      <a:prstDash val="solid"/>
                      <a:round/>
                      <a:headEnd type="none" w="med" len="med"/>
                      <a:tailEnd type="none" w="med" len="med"/>
                    </a:lnB>
                    <a:solidFill>
                      <a:srgbClr val="F6F4F0"/>
                    </a:solidFill>
                  </a:tcPr>
                </a:tc>
                <a:tc>
                  <a:txBody>
                    <a:bodyPr/>
                    <a:lstStyle/>
                    <a:p>
                      <a:pPr algn="ctr">
                        <a:lnSpc>
                          <a:spcPct val="107000"/>
                        </a:lnSpc>
                        <a:spcAft>
                          <a:spcPts val="800"/>
                        </a:spcAft>
                      </a:pPr>
                      <a:endParaRPr lang="en-IE" sz="1500" b="0" dirty="0">
                        <a:solidFill>
                          <a:srgbClr val="333890"/>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387" marR="122387" marT="0" marB="0" anchor="ctr">
                    <a:lnL w="12700" cap="flat" cmpd="sng" algn="ctr">
                      <a:solidFill>
                        <a:srgbClr val="5C61AC"/>
                      </a:solidFill>
                      <a:prstDash val="solid"/>
                      <a:round/>
                      <a:headEnd type="none" w="med" len="med"/>
                      <a:tailEnd type="none" w="med" len="med"/>
                    </a:lnL>
                    <a:lnR w="12700" cap="flat" cmpd="sng" algn="ctr">
                      <a:solidFill>
                        <a:srgbClr val="F6F4F0"/>
                      </a:solidFill>
                      <a:prstDash val="solid"/>
                      <a:round/>
                      <a:headEnd type="none" w="med" len="med"/>
                      <a:tailEnd type="none" w="med" len="med"/>
                    </a:lnR>
                    <a:lnT w="12700" cap="flat" cmpd="sng" algn="ctr">
                      <a:solidFill>
                        <a:srgbClr val="5C61AC"/>
                      </a:solidFill>
                      <a:prstDash val="solid"/>
                      <a:round/>
                      <a:headEnd type="none" w="med" len="med"/>
                      <a:tailEnd type="none" w="med" len="med"/>
                    </a:lnT>
                    <a:lnB w="12700" cap="flat" cmpd="sng" algn="ctr">
                      <a:solidFill>
                        <a:srgbClr val="5C61AC"/>
                      </a:solidFill>
                      <a:prstDash val="solid"/>
                      <a:round/>
                      <a:headEnd type="none" w="med" len="med"/>
                      <a:tailEnd type="none" w="med" len="med"/>
                    </a:lnB>
                    <a:solidFill>
                      <a:srgbClr val="F6F4F0"/>
                    </a:solidFill>
                  </a:tcPr>
                </a:tc>
                <a:tc>
                  <a:txBody>
                    <a:bodyPr/>
                    <a:lstStyle/>
                    <a:p>
                      <a:pPr algn="ctr">
                        <a:lnSpc>
                          <a:spcPct val="107000"/>
                        </a:lnSpc>
                        <a:spcAft>
                          <a:spcPts val="800"/>
                        </a:spcAft>
                      </a:pPr>
                      <a:r>
                        <a:rPr lang="en-IE" sz="1300" dirty="0">
                          <a:solidFill>
                            <a:srgbClr val="6E6F71"/>
                          </a:solidFill>
                          <a:effectLst/>
                        </a:rPr>
                        <a:t>Will be new and involve employee engagement</a:t>
                      </a:r>
                      <a:endParaRPr lang="en-IE" sz="1300" dirty="0">
                        <a:solidFill>
                          <a:srgbClr val="6E6F7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387" marR="122387" marT="0" marB="0" anchor="ctr">
                    <a:lnL w="12700" cap="flat" cmpd="sng" algn="ctr">
                      <a:solidFill>
                        <a:srgbClr val="F6F4F0"/>
                      </a:solidFill>
                      <a:prstDash val="solid"/>
                      <a:round/>
                      <a:headEnd type="none" w="med" len="med"/>
                      <a:tailEnd type="none" w="med" len="med"/>
                    </a:lnL>
                    <a:lnR w="12700" cap="flat" cmpd="sng" algn="ctr">
                      <a:solidFill>
                        <a:srgbClr val="5C61AC"/>
                      </a:solidFill>
                      <a:prstDash val="solid"/>
                      <a:round/>
                      <a:headEnd type="none" w="med" len="med"/>
                      <a:tailEnd type="none" w="med" len="med"/>
                    </a:lnR>
                    <a:lnT w="12700" cap="flat" cmpd="sng" algn="ctr">
                      <a:solidFill>
                        <a:srgbClr val="5C61AC"/>
                      </a:solidFill>
                      <a:prstDash val="solid"/>
                      <a:round/>
                      <a:headEnd type="none" w="med" len="med"/>
                      <a:tailEnd type="none" w="med" len="med"/>
                    </a:lnT>
                    <a:lnB w="12700" cap="flat" cmpd="sng" algn="ctr">
                      <a:solidFill>
                        <a:srgbClr val="5C61AC"/>
                      </a:solidFill>
                      <a:prstDash val="solid"/>
                      <a:round/>
                      <a:headEnd type="none" w="med" len="med"/>
                      <a:tailEnd type="none" w="med" len="med"/>
                    </a:lnB>
                    <a:solidFill>
                      <a:srgbClr val="F6F4F0"/>
                    </a:solidFill>
                  </a:tcPr>
                </a:tc>
                <a:extLst>
                  <a:ext uri="{0D108BD9-81ED-4DB2-BD59-A6C34878D82A}">
                    <a16:rowId xmlns:a16="http://schemas.microsoft.com/office/drawing/2014/main" val="2036359779"/>
                  </a:ext>
                </a:extLst>
              </a:tr>
              <a:tr h="559081">
                <a:tc gridSpan="4">
                  <a:txBody>
                    <a:bodyPr/>
                    <a:lstStyle/>
                    <a:p>
                      <a:pPr marL="0" marR="0" lvl="0" indent="0" algn="ctr" defTabSz="685800" rtl="0" eaLnBrk="1" fontAlgn="auto" latinLnBrk="0" hangingPunct="1">
                        <a:lnSpc>
                          <a:spcPct val="107000"/>
                        </a:lnSpc>
                        <a:spcBef>
                          <a:spcPts val="0"/>
                        </a:spcBef>
                        <a:spcAft>
                          <a:spcPts val="800"/>
                        </a:spcAft>
                        <a:buClrTx/>
                        <a:buSzTx/>
                        <a:buFontTx/>
                        <a:buNone/>
                        <a:tabLst/>
                        <a:defRPr/>
                      </a:pPr>
                      <a:r>
                        <a:rPr lang="en-IE" sz="2000" dirty="0">
                          <a:effectLst/>
                        </a:rPr>
                        <a:t>Comment</a:t>
                      </a:r>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1790" marR="91790" marT="0" marB="0" anchor="ctr">
                    <a:lnL w="12700" cap="flat" cmpd="sng" algn="ctr">
                      <a:solidFill>
                        <a:srgbClr val="5C61AC"/>
                      </a:solidFill>
                      <a:prstDash val="solid"/>
                      <a:round/>
                      <a:headEnd type="none" w="med" len="med"/>
                      <a:tailEnd type="none" w="med" len="med"/>
                    </a:lnL>
                    <a:lnR w="12700" cap="flat" cmpd="sng" algn="ctr">
                      <a:solidFill>
                        <a:srgbClr val="5C61AC"/>
                      </a:solidFill>
                      <a:prstDash val="solid"/>
                      <a:round/>
                      <a:headEnd type="none" w="med" len="med"/>
                      <a:tailEnd type="none" w="med" len="med"/>
                    </a:lnR>
                    <a:lnT w="12700" cap="flat" cmpd="sng" algn="ctr">
                      <a:solidFill>
                        <a:srgbClr val="5C61AC"/>
                      </a:solidFill>
                      <a:prstDash val="solid"/>
                      <a:round/>
                      <a:headEnd type="none" w="med" len="med"/>
                      <a:tailEnd type="none" w="med" len="med"/>
                    </a:lnT>
                    <a:lnB w="12700" cap="flat" cmpd="sng" algn="ctr">
                      <a:solidFill>
                        <a:srgbClr val="5C61AC"/>
                      </a:solidFill>
                      <a:prstDash val="solid"/>
                      <a:round/>
                      <a:headEnd type="none" w="med" len="med"/>
                      <a:tailEnd type="none" w="med" len="med"/>
                    </a:lnB>
                    <a:solidFill>
                      <a:srgbClr val="5C61AC"/>
                    </a:solidFill>
                  </a:tcPr>
                </a:tc>
                <a:tc hMerge="1">
                  <a:txBody>
                    <a:bodyPr/>
                    <a:lstStyle/>
                    <a:p>
                      <a:endParaRPr lang="en-US"/>
                    </a:p>
                  </a:txBody>
                  <a:tcPr>
                    <a:lnL w="12700" cap="flat" cmpd="sng" algn="ctr">
                      <a:solidFill>
                        <a:srgbClr val="F6F4F0"/>
                      </a:solidFill>
                      <a:prstDash val="solid"/>
                      <a:round/>
                      <a:headEnd type="none" w="med" len="med"/>
                      <a:tailEnd type="none" w="med" len="med"/>
                    </a:lnL>
                    <a:lnR w="12700" cap="flat" cmpd="sng" algn="ctr">
                      <a:solidFill>
                        <a:srgbClr val="333890"/>
                      </a:solidFill>
                      <a:prstDash val="solid"/>
                      <a:round/>
                      <a:headEnd type="none" w="med" len="med"/>
                      <a:tailEnd type="none" w="med" len="med"/>
                    </a:lnR>
                    <a:lnT w="12700" cap="flat" cmpd="sng" algn="ctr">
                      <a:solidFill>
                        <a:srgbClr val="333890"/>
                      </a:solidFill>
                      <a:prstDash val="solid"/>
                      <a:round/>
                      <a:headEnd type="none" w="med" len="med"/>
                      <a:tailEnd type="none" w="med" len="med"/>
                    </a:lnT>
                    <a:lnB w="12700" cap="flat" cmpd="sng" algn="ctr">
                      <a:solidFill>
                        <a:srgbClr val="333890"/>
                      </a:solidFill>
                      <a:prstDash val="solid"/>
                      <a:round/>
                      <a:headEnd type="none" w="med" len="med"/>
                      <a:tailEnd type="none" w="med" len="med"/>
                    </a:lnB>
                    <a:solidFill>
                      <a:srgbClr val="F6F4F0"/>
                    </a:solidFill>
                  </a:tcPr>
                </a:tc>
                <a:tc hMerge="1">
                  <a:txBody>
                    <a:bodyPr/>
                    <a:lstStyle/>
                    <a:p>
                      <a:endParaRPr lang="en-US"/>
                    </a:p>
                  </a:txBody>
                  <a:tcPr>
                    <a:lnL w="12700" cap="flat" cmpd="sng" algn="ctr">
                      <a:solidFill>
                        <a:srgbClr val="333890"/>
                      </a:solidFill>
                      <a:prstDash val="solid"/>
                      <a:round/>
                      <a:headEnd type="none" w="med" len="med"/>
                      <a:tailEnd type="none" w="med" len="med"/>
                    </a:lnL>
                    <a:lnR w="12700" cap="flat" cmpd="sng" algn="ctr">
                      <a:solidFill>
                        <a:srgbClr val="F6F4F0"/>
                      </a:solidFill>
                      <a:prstDash val="solid"/>
                      <a:round/>
                      <a:headEnd type="none" w="med" len="med"/>
                      <a:tailEnd type="none" w="med" len="med"/>
                    </a:lnR>
                    <a:lnT w="12700" cap="flat" cmpd="sng" algn="ctr">
                      <a:solidFill>
                        <a:srgbClr val="333890"/>
                      </a:solidFill>
                      <a:prstDash val="solid"/>
                      <a:round/>
                      <a:headEnd type="none" w="med" len="med"/>
                      <a:tailEnd type="none" w="med" len="med"/>
                    </a:lnT>
                    <a:lnB w="12700" cap="flat" cmpd="sng" algn="ctr">
                      <a:solidFill>
                        <a:srgbClr val="333890"/>
                      </a:solidFill>
                      <a:prstDash val="solid"/>
                      <a:round/>
                      <a:headEnd type="none" w="med" len="med"/>
                      <a:tailEnd type="none" w="med" len="med"/>
                    </a:lnB>
                    <a:solidFill>
                      <a:srgbClr val="F6F4F0"/>
                    </a:solidFill>
                  </a:tcPr>
                </a:tc>
                <a:tc hMerge="1">
                  <a:txBody>
                    <a:bodyPr/>
                    <a:lstStyle/>
                    <a:p>
                      <a:pPr algn="ctr">
                        <a:lnSpc>
                          <a:spcPct val="107000"/>
                        </a:lnSpc>
                        <a:spcAft>
                          <a:spcPts val="800"/>
                        </a:spcAft>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6F4F0"/>
                      </a:solidFill>
                      <a:prstDash val="solid"/>
                      <a:round/>
                      <a:headEnd type="none" w="med" len="med"/>
                      <a:tailEnd type="none" w="med" len="med"/>
                    </a:lnL>
                    <a:lnR w="12700" cap="flat" cmpd="sng" algn="ctr">
                      <a:solidFill>
                        <a:srgbClr val="333890"/>
                      </a:solidFill>
                      <a:prstDash val="solid"/>
                      <a:round/>
                      <a:headEnd type="none" w="med" len="med"/>
                      <a:tailEnd type="none" w="med" len="med"/>
                    </a:lnR>
                    <a:lnT w="12700" cap="flat" cmpd="sng" algn="ctr">
                      <a:solidFill>
                        <a:srgbClr val="333890"/>
                      </a:solidFill>
                      <a:prstDash val="solid"/>
                      <a:round/>
                      <a:headEnd type="none" w="med" len="med"/>
                      <a:tailEnd type="none" w="med" len="med"/>
                    </a:lnT>
                    <a:lnB w="12700" cap="flat" cmpd="sng" algn="ctr">
                      <a:solidFill>
                        <a:srgbClr val="333890"/>
                      </a:solidFill>
                      <a:prstDash val="solid"/>
                      <a:round/>
                      <a:headEnd type="none" w="med" len="med"/>
                      <a:tailEnd type="none" w="med" len="med"/>
                    </a:lnB>
                    <a:solidFill>
                      <a:srgbClr val="F6F4F0"/>
                    </a:solidFill>
                  </a:tcPr>
                </a:tc>
                <a:extLst>
                  <a:ext uri="{0D108BD9-81ED-4DB2-BD59-A6C34878D82A}">
                    <a16:rowId xmlns:a16="http://schemas.microsoft.com/office/drawing/2014/main" val="143644175"/>
                  </a:ext>
                </a:extLst>
              </a:tr>
              <a:tr h="911856">
                <a:tc gridSpan="4">
                  <a:txBody>
                    <a:bodyPr/>
                    <a:lstStyle/>
                    <a:p>
                      <a:pPr marL="0" marR="0" lvl="0" indent="0" algn="ctr" defTabSz="685800" rtl="0" eaLnBrk="1" fontAlgn="auto" latinLnBrk="0" hangingPunct="1">
                        <a:lnSpc>
                          <a:spcPct val="107000"/>
                        </a:lnSpc>
                        <a:spcBef>
                          <a:spcPts val="0"/>
                        </a:spcBef>
                        <a:spcAft>
                          <a:spcPts val="800"/>
                        </a:spcAft>
                        <a:buClrTx/>
                        <a:buSzTx/>
                        <a:buFontTx/>
                        <a:buNone/>
                        <a:tabLst/>
                        <a:defRPr/>
                      </a:pPr>
                      <a:r>
                        <a:rPr lang="en-IE" sz="1300" b="0" dirty="0">
                          <a:solidFill>
                            <a:srgbClr val="6E6F71"/>
                          </a:solidFill>
                        </a:rPr>
                        <a:t>If the Stand Alone DC is only set up in recent years after maybe a complex DB exit, there may be limited appetite to open up another pension change right now (albeit a relatively technical one). There may be a “cooling off” period required before there’s any appetite for pensions debate.</a:t>
                      </a:r>
                    </a:p>
                  </a:txBody>
                  <a:tcPr marL="91790" marR="91790" marT="0" marB="0" anchor="ctr">
                    <a:lnL w="12700" cap="flat" cmpd="sng" algn="ctr">
                      <a:solidFill>
                        <a:srgbClr val="5C61AC"/>
                      </a:solidFill>
                      <a:prstDash val="solid"/>
                      <a:round/>
                      <a:headEnd type="none" w="med" len="med"/>
                      <a:tailEnd type="none" w="med" len="med"/>
                    </a:lnL>
                    <a:lnR w="12700" cap="flat" cmpd="sng" algn="ctr">
                      <a:solidFill>
                        <a:srgbClr val="5C61AC"/>
                      </a:solidFill>
                      <a:prstDash val="solid"/>
                      <a:round/>
                      <a:headEnd type="none" w="med" len="med"/>
                      <a:tailEnd type="none" w="med" len="med"/>
                    </a:lnR>
                    <a:lnT w="12700" cap="flat" cmpd="sng" algn="ctr">
                      <a:solidFill>
                        <a:srgbClr val="5C61AC"/>
                      </a:solidFill>
                      <a:prstDash val="solid"/>
                      <a:round/>
                      <a:headEnd type="none" w="med" len="med"/>
                      <a:tailEnd type="none" w="med" len="med"/>
                    </a:lnT>
                    <a:lnB w="12700" cap="flat" cmpd="sng" algn="ctr">
                      <a:solidFill>
                        <a:srgbClr val="5C61AC"/>
                      </a:solidFill>
                      <a:prstDash val="solid"/>
                      <a:round/>
                      <a:headEnd type="none" w="med" len="med"/>
                      <a:tailEnd type="none" w="med" len="med"/>
                    </a:lnB>
                    <a:solidFill>
                      <a:srgbClr val="F6F4F0"/>
                    </a:solidFill>
                  </a:tcPr>
                </a:tc>
                <a:tc hMerge="1">
                  <a:txBody>
                    <a:bodyPr/>
                    <a:lstStyle/>
                    <a:p>
                      <a:pPr algn="ctr">
                        <a:lnSpc>
                          <a:spcPct val="107000"/>
                        </a:lnSpc>
                        <a:spcAft>
                          <a:spcPts val="800"/>
                        </a:spcAft>
                      </a:pPr>
                      <a:endParaRPr lang="en-IE" sz="800" b="0" dirty="0">
                        <a:solidFill>
                          <a:srgbClr val="33389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F4F0"/>
                      </a:solidFill>
                      <a:prstDash val="solid"/>
                      <a:round/>
                      <a:headEnd type="none" w="med" len="med"/>
                      <a:tailEnd type="none" w="med" len="med"/>
                    </a:lnL>
                    <a:lnR w="12700" cap="flat" cmpd="sng" algn="ctr">
                      <a:solidFill>
                        <a:srgbClr val="333890"/>
                      </a:solidFill>
                      <a:prstDash val="solid"/>
                      <a:round/>
                      <a:headEnd type="none" w="med" len="med"/>
                      <a:tailEnd type="none" w="med" len="med"/>
                    </a:lnR>
                    <a:lnT w="12700" cap="flat" cmpd="sng" algn="ctr">
                      <a:solidFill>
                        <a:srgbClr val="333890"/>
                      </a:solidFill>
                      <a:prstDash val="solid"/>
                      <a:round/>
                      <a:headEnd type="none" w="med" len="med"/>
                      <a:tailEnd type="none" w="med" len="med"/>
                    </a:lnT>
                    <a:lnB w="12700" cap="flat" cmpd="sng" algn="ctr">
                      <a:solidFill>
                        <a:srgbClr val="333890"/>
                      </a:solidFill>
                      <a:prstDash val="solid"/>
                      <a:round/>
                      <a:headEnd type="none" w="med" len="med"/>
                      <a:tailEnd type="none" w="med" len="med"/>
                    </a:lnB>
                    <a:solidFill>
                      <a:srgbClr val="F6F4F0"/>
                    </a:solidFill>
                  </a:tcPr>
                </a:tc>
                <a:tc hMerge="1">
                  <a:txBody>
                    <a:bodyPr/>
                    <a:lstStyle/>
                    <a:p>
                      <a:pPr algn="ctr">
                        <a:lnSpc>
                          <a:spcPct val="107000"/>
                        </a:lnSpc>
                        <a:spcAft>
                          <a:spcPts val="800"/>
                        </a:spcAft>
                      </a:pPr>
                      <a:endParaRPr lang="en-IE" sz="800" b="0" dirty="0">
                        <a:solidFill>
                          <a:srgbClr val="33389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33890"/>
                      </a:solidFill>
                      <a:prstDash val="solid"/>
                      <a:round/>
                      <a:headEnd type="none" w="med" len="med"/>
                      <a:tailEnd type="none" w="med" len="med"/>
                    </a:lnL>
                    <a:lnR w="12700" cap="flat" cmpd="sng" algn="ctr">
                      <a:solidFill>
                        <a:srgbClr val="F6F4F0"/>
                      </a:solidFill>
                      <a:prstDash val="solid"/>
                      <a:round/>
                      <a:headEnd type="none" w="med" len="med"/>
                      <a:tailEnd type="none" w="med" len="med"/>
                    </a:lnR>
                    <a:lnT w="12700" cap="flat" cmpd="sng" algn="ctr">
                      <a:solidFill>
                        <a:srgbClr val="333890"/>
                      </a:solidFill>
                      <a:prstDash val="solid"/>
                      <a:round/>
                      <a:headEnd type="none" w="med" len="med"/>
                      <a:tailEnd type="none" w="med" len="med"/>
                    </a:lnT>
                    <a:lnB w="12700" cap="flat" cmpd="sng" algn="ctr">
                      <a:solidFill>
                        <a:srgbClr val="333890"/>
                      </a:solidFill>
                      <a:prstDash val="solid"/>
                      <a:round/>
                      <a:headEnd type="none" w="med" len="med"/>
                      <a:tailEnd type="none" w="med" len="med"/>
                    </a:lnB>
                    <a:solidFill>
                      <a:srgbClr val="F6F4F0"/>
                    </a:solidFill>
                  </a:tcPr>
                </a:tc>
                <a:tc hMerge="1">
                  <a:txBody>
                    <a:bodyPr/>
                    <a:lstStyle/>
                    <a:p>
                      <a:pPr algn="ctr">
                        <a:lnSpc>
                          <a:spcPct val="107000"/>
                        </a:lnSpc>
                        <a:spcAft>
                          <a:spcPts val="800"/>
                        </a:spcAft>
                      </a:pPr>
                      <a:endParaRPr lang="en-IE" sz="800" dirty="0">
                        <a:solidFill>
                          <a:srgbClr val="33389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F4F0"/>
                      </a:solidFill>
                      <a:prstDash val="solid"/>
                      <a:round/>
                      <a:headEnd type="none" w="med" len="med"/>
                      <a:tailEnd type="none" w="med" len="med"/>
                    </a:lnL>
                    <a:lnR w="12700" cap="flat" cmpd="sng" algn="ctr">
                      <a:solidFill>
                        <a:srgbClr val="333890"/>
                      </a:solidFill>
                      <a:prstDash val="solid"/>
                      <a:round/>
                      <a:headEnd type="none" w="med" len="med"/>
                      <a:tailEnd type="none" w="med" len="med"/>
                    </a:lnR>
                    <a:lnT w="12700" cap="flat" cmpd="sng" algn="ctr">
                      <a:solidFill>
                        <a:srgbClr val="333890"/>
                      </a:solidFill>
                      <a:prstDash val="solid"/>
                      <a:round/>
                      <a:headEnd type="none" w="med" len="med"/>
                      <a:tailEnd type="none" w="med" len="med"/>
                    </a:lnT>
                    <a:lnB w="12700" cap="flat" cmpd="sng" algn="ctr">
                      <a:solidFill>
                        <a:srgbClr val="333890"/>
                      </a:solidFill>
                      <a:prstDash val="solid"/>
                      <a:round/>
                      <a:headEnd type="none" w="med" len="med"/>
                      <a:tailEnd type="none" w="med" len="med"/>
                    </a:lnB>
                    <a:solidFill>
                      <a:srgbClr val="F6F4F0"/>
                    </a:solidFill>
                  </a:tcPr>
                </a:tc>
                <a:extLst>
                  <a:ext uri="{0D108BD9-81ED-4DB2-BD59-A6C34878D82A}">
                    <a16:rowId xmlns:a16="http://schemas.microsoft.com/office/drawing/2014/main" val="1700466230"/>
                  </a:ext>
                </a:extLst>
              </a:tr>
            </a:tbl>
          </a:graphicData>
        </a:graphic>
      </p:graphicFrame>
      <p:pic>
        <p:nvPicPr>
          <p:cNvPr id="10" name="Picture Placeholder 9">
            <a:extLst>
              <a:ext uri="{FF2B5EF4-FFF2-40B4-BE49-F238E27FC236}">
                <a16:creationId xmlns:a16="http://schemas.microsoft.com/office/drawing/2014/main" id="{81C41BD3-F7B3-754A-9E21-F64452B3D63C}"/>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b="-1301"/>
          <a:stretch/>
        </p:blipFill>
        <p:spPr>
          <a:xfrm>
            <a:off x="13267677" y="-8696024"/>
            <a:ext cx="6637152" cy="7369829"/>
          </a:xfrm>
        </p:spPr>
      </p:pic>
      <p:cxnSp>
        <p:nvCxnSpPr>
          <p:cNvPr id="12" name="Straight Connector 11">
            <a:extLst>
              <a:ext uri="{FF2B5EF4-FFF2-40B4-BE49-F238E27FC236}">
                <a16:creationId xmlns:a16="http://schemas.microsoft.com/office/drawing/2014/main" id="{39564884-357E-B942-8016-41C0D33709BA}"/>
              </a:ext>
            </a:extLst>
          </p:cNvPr>
          <p:cNvCxnSpPr>
            <a:cxnSpLocks/>
          </p:cNvCxnSpPr>
          <p:nvPr/>
        </p:nvCxnSpPr>
        <p:spPr>
          <a:xfrm>
            <a:off x="8787379" y="0"/>
            <a:ext cx="112007" cy="526056"/>
          </a:xfrm>
          <a:prstGeom prst="line">
            <a:avLst/>
          </a:prstGeom>
          <a:ln w="12700">
            <a:solidFill>
              <a:srgbClr val="5C61AC">
                <a:alpha val="50196"/>
              </a:srgb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CAE3B44-266F-D148-B576-299BCDBBE7C4}"/>
              </a:ext>
            </a:extLst>
          </p:cNvPr>
          <p:cNvSpPr txBox="1"/>
          <p:nvPr/>
        </p:nvSpPr>
        <p:spPr>
          <a:xfrm>
            <a:off x="8957735" y="186267"/>
            <a:ext cx="3269291" cy="307777"/>
          </a:xfrm>
          <a:prstGeom prst="rect">
            <a:avLst/>
          </a:prstGeom>
          <a:noFill/>
        </p:spPr>
        <p:txBody>
          <a:bodyPr wrap="square" rtlCol="0">
            <a:spAutoFit/>
          </a:bodyPr>
          <a:lstStyle/>
          <a:p>
            <a:pPr>
              <a:defRPr/>
            </a:pPr>
            <a:r>
              <a:rPr lang="en-GB" sz="1400" dirty="0">
                <a:solidFill>
                  <a:srgbClr val="6E6259"/>
                </a:solidFill>
                <a:latin typeface="Calibri" panose="020F0502020204030204" pitchFamily="34" charset="0"/>
                <a:cs typeface="Calibri" panose="020F0502020204030204" pitchFamily="34" charset="0"/>
              </a:rPr>
              <a:t>Helping people build better futures</a:t>
            </a:r>
            <a:endParaRPr lang="en-US" sz="1400" dirty="0">
              <a:solidFill>
                <a:srgbClr val="6E6259"/>
              </a:solidFill>
              <a:latin typeface="Calibri" panose="020F0502020204030204" pitchFamily="34" charset="0"/>
              <a:cs typeface="Calibri" panose="020F050202020403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3DD333A0-BC85-E744-9E44-C01518E8B931}"/>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10101679" y="5897033"/>
            <a:ext cx="2125347" cy="993600"/>
          </a:xfrm>
          <a:prstGeom prst="rect">
            <a:avLst/>
          </a:prstGeom>
        </p:spPr>
      </p:pic>
      <p:sp>
        <p:nvSpPr>
          <p:cNvPr id="2" name="TextBox 1">
            <a:extLst>
              <a:ext uri="{FF2B5EF4-FFF2-40B4-BE49-F238E27FC236}">
                <a16:creationId xmlns:a16="http://schemas.microsoft.com/office/drawing/2014/main" id="{FCEFB395-6AC2-1148-A5ED-E85ACF28E62B}"/>
              </a:ext>
            </a:extLst>
          </p:cNvPr>
          <p:cNvSpPr txBox="1"/>
          <p:nvPr/>
        </p:nvSpPr>
        <p:spPr>
          <a:xfrm>
            <a:off x="3870977" y="1647856"/>
            <a:ext cx="5194852" cy="338554"/>
          </a:xfrm>
          <a:prstGeom prst="rect">
            <a:avLst/>
          </a:prstGeom>
          <a:noFill/>
        </p:spPr>
        <p:txBody>
          <a:bodyPr wrap="square" rtlCol="0">
            <a:spAutoFit/>
          </a:bodyPr>
          <a:lstStyle/>
          <a:p>
            <a:r>
              <a:rPr lang="en-IE" sz="1600" dirty="0">
                <a:solidFill>
                  <a:srgbClr val="6E6F71"/>
                </a:solidFill>
                <a:latin typeface="Calibri" panose="020F0502020204030204" pitchFamily="34" charset="0"/>
                <a:cs typeface="Calibri" panose="020F0502020204030204" pitchFamily="34" charset="0"/>
              </a:rPr>
              <a:t>Let’s compare the two models side by side…</a:t>
            </a:r>
          </a:p>
        </p:txBody>
      </p:sp>
      <p:sp>
        <p:nvSpPr>
          <p:cNvPr id="3" name="TextBox 2">
            <a:extLst>
              <a:ext uri="{FF2B5EF4-FFF2-40B4-BE49-F238E27FC236}">
                <a16:creationId xmlns:a16="http://schemas.microsoft.com/office/drawing/2014/main" id="{3A77CF41-A665-DE4F-A888-DB5A13B0A040}"/>
              </a:ext>
            </a:extLst>
          </p:cNvPr>
          <p:cNvSpPr txBox="1"/>
          <p:nvPr/>
        </p:nvSpPr>
        <p:spPr>
          <a:xfrm>
            <a:off x="12812491" y="6104207"/>
            <a:ext cx="5414683" cy="707694"/>
          </a:xfrm>
          <a:prstGeom prst="rect">
            <a:avLst/>
          </a:prstGeom>
          <a:noFill/>
        </p:spPr>
        <p:txBody>
          <a:bodyPr wrap="square" rtlCol="0">
            <a:spAutoFit/>
          </a:bodyPr>
          <a:lstStyle/>
          <a:p>
            <a:pPr algn="ctr"/>
            <a:r>
              <a:rPr lang="en-IE" sz="1333" dirty="0"/>
              <a:t>MT model has great advantage of scale and cost efficiency; but trustees may be more distant from members and understand each group of member’s needs less </a:t>
            </a:r>
            <a:endParaRPr lang="en-IE" sz="1333" dirty="0">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E6663CF4-565D-224E-AB69-BA7D82C89D9A}"/>
              </a:ext>
            </a:extLst>
          </p:cNvPr>
          <p:cNvSpPr txBox="1"/>
          <p:nvPr/>
        </p:nvSpPr>
        <p:spPr>
          <a:xfrm>
            <a:off x="14431077" y="5615736"/>
            <a:ext cx="1853356" cy="420564"/>
          </a:xfrm>
          <a:prstGeom prst="rect">
            <a:avLst/>
          </a:prstGeom>
          <a:noFill/>
        </p:spPr>
        <p:txBody>
          <a:bodyPr wrap="square" rtlCol="0">
            <a:spAutoFit/>
          </a:bodyPr>
          <a:lstStyle/>
          <a:p>
            <a:pPr algn="ctr"/>
            <a:r>
              <a:rPr lang="en-IE" sz="2133" b="1" dirty="0">
                <a:solidFill>
                  <a:srgbClr val="333890"/>
                </a:solidFill>
                <a:latin typeface="Calibri" panose="020F0502020204030204" pitchFamily="34" charset="0"/>
                <a:cs typeface="Calibri" panose="020F0502020204030204" pitchFamily="34" charset="0"/>
              </a:rPr>
              <a:t>Comment</a:t>
            </a:r>
          </a:p>
        </p:txBody>
      </p:sp>
      <p:sp>
        <p:nvSpPr>
          <p:cNvPr id="4" name="TextBox 3">
            <a:extLst>
              <a:ext uri="{FF2B5EF4-FFF2-40B4-BE49-F238E27FC236}">
                <a16:creationId xmlns:a16="http://schemas.microsoft.com/office/drawing/2014/main" id="{A9AD81B1-9015-CA4E-A77B-4BDD4839C9AE}"/>
              </a:ext>
            </a:extLst>
          </p:cNvPr>
          <p:cNvSpPr txBox="1"/>
          <p:nvPr/>
        </p:nvSpPr>
        <p:spPr>
          <a:xfrm>
            <a:off x="15382097" y="947554"/>
            <a:ext cx="1541929" cy="379656"/>
          </a:xfrm>
          <a:prstGeom prst="rect">
            <a:avLst/>
          </a:prstGeom>
          <a:noFill/>
        </p:spPr>
        <p:txBody>
          <a:bodyPr wrap="square" rtlCol="0">
            <a:spAutoFit/>
          </a:bodyPr>
          <a:lstStyle/>
          <a:p>
            <a:r>
              <a:rPr lang="en-IE" sz="1867" dirty="0"/>
              <a:t>Stand Alone</a:t>
            </a:r>
            <a:endParaRPr lang="en-IE" sz="1867" dirty="0">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FECBB462-3FBF-ED4B-9C4D-80E444B02161}"/>
              </a:ext>
            </a:extLst>
          </p:cNvPr>
          <p:cNvSpPr txBox="1"/>
          <p:nvPr/>
        </p:nvSpPr>
        <p:spPr>
          <a:xfrm>
            <a:off x="17144644" y="823127"/>
            <a:ext cx="1050613" cy="543675"/>
          </a:xfrm>
          <a:prstGeom prst="rect">
            <a:avLst/>
          </a:prstGeom>
          <a:noFill/>
        </p:spPr>
        <p:txBody>
          <a:bodyPr wrap="square" rtlCol="0">
            <a:spAutoFit/>
          </a:bodyPr>
          <a:lstStyle/>
          <a:p>
            <a:r>
              <a:rPr lang="en-IE" sz="2933" dirty="0"/>
              <a:t>V’s</a:t>
            </a:r>
            <a:endParaRPr lang="en-IE" sz="2933" dirty="0">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29B11956-9FB7-9643-B918-365FB4353EB4}"/>
              </a:ext>
            </a:extLst>
          </p:cNvPr>
          <p:cNvSpPr txBox="1"/>
          <p:nvPr/>
        </p:nvSpPr>
        <p:spPr>
          <a:xfrm>
            <a:off x="17757747" y="947553"/>
            <a:ext cx="2088661" cy="379656"/>
          </a:xfrm>
          <a:prstGeom prst="rect">
            <a:avLst/>
          </a:prstGeom>
          <a:noFill/>
        </p:spPr>
        <p:txBody>
          <a:bodyPr wrap="square" rtlCol="0">
            <a:spAutoFit/>
          </a:bodyPr>
          <a:lstStyle/>
          <a:p>
            <a:pPr algn="ctr"/>
            <a:r>
              <a:rPr lang="en-IE" sz="1867" dirty="0"/>
              <a:t>Master Trust</a:t>
            </a:r>
            <a:endParaRPr lang="en-IE" sz="1867"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02B7EDE8-0C20-DE45-8FD1-DBC8C20F3137}"/>
              </a:ext>
            </a:extLst>
          </p:cNvPr>
          <p:cNvCxnSpPr>
            <a:cxnSpLocks/>
          </p:cNvCxnSpPr>
          <p:nvPr/>
        </p:nvCxnSpPr>
        <p:spPr>
          <a:xfrm>
            <a:off x="13142260" y="2041137"/>
            <a:ext cx="0" cy="1518763"/>
          </a:xfrm>
          <a:prstGeom prst="line">
            <a:avLst/>
          </a:prstGeom>
          <a:ln w="12700">
            <a:solidFill>
              <a:srgbClr val="333890"/>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2DC0FFE-B784-2E44-964B-FFB97F6722D3}"/>
              </a:ext>
            </a:extLst>
          </p:cNvPr>
          <p:cNvSpPr txBox="1"/>
          <p:nvPr/>
        </p:nvSpPr>
        <p:spPr>
          <a:xfrm>
            <a:off x="15382097" y="1522069"/>
            <a:ext cx="1762547" cy="666977"/>
          </a:xfrm>
          <a:prstGeom prst="rect">
            <a:avLst/>
          </a:prstGeom>
          <a:noFill/>
        </p:spPr>
        <p:txBody>
          <a:bodyPr wrap="square" rtlCol="0">
            <a:spAutoFit/>
          </a:bodyPr>
          <a:lstStyle/>
          <a:p>
            <a:r>
              <a:rPr lang="en-IE" sz="1867" dirty="0"/>
              <a:t>One trust per employer</a:t>
            </a:r>
            <a:endParaRPr lang="en-IE" sz="1867" dirty="0">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DD7EEB66-DBC0-4144-9CCD-C36819FCDE48}"/>
              </a:ext>
            </a:extLst>
          </p:cNvPr>
          <p:cNvSpPr txBox="1"/>
          <p:nvPr/>
        </p:nvSpPr>
        <p:spPr>
          <a:xfrm>
            <a:off x="16622480" y="363904"/>
            <a:ext cx="1853356" cy="420564"/>
          </a:xfrm>
          <a:prstGeom prst="rect">
            <a:avLst/>
          </a:prstGeom>
          <a:noFill/>
        </p:spPr>
        <p:txBody>
          <a:bodyPr wrap="square" rtlCol="0">
            <a:spAutoFit/>
          </a:bodyPr>
          <a:lstStyle/>
          <a:p>
            <a:pPr algn="ctr"/>
            <a:r>
              <a:rPr lang="en-IE" sz="2133" b="1" dirty="0">
                <a:solidFill>
                  <a:srgbClr val="333890"/>
                </a:solidFill>
                <a:latin typeface="Calibri" panose="020F0502020204030204" pitchFamily="34" charset="0"/>
                <a:cs typeface="Calibri" panose="020F0502020204030204" pitchFamily="34" charset="0"/>
              </a:rPr>
              <a:t>Governance</a:t>
            </a:r>
          </a:p>
        </p:txBody>
      </p:sp>
      <p:sp>
        <p:nvSpPr>
          <p:cNvPr id="23" name="TextBox 22">
            <a:extLst>
              <a:ext uri="{FF2B5EF4-FFF2-40B4-BE49-F238E27FC236}">
                <a16:creationId xmlns:a16="http://schemas.microsoft.com/office/drawing/2014/main" id="{6A4628A5-AC66-9948-8F54-6259D62A0A17}"/>
              </a:ext>
            </a:extLst>
          </p:cNvPr>
          <p:cNvSpPr txBox="1"/>
          <p:nvPr/>
        </p:nvSpPr>
        <p:spPr>
          <a:xfrm>
            <a:off x="782542" y="478989"/>
            <a:ext cx="9515556" cy="461665"/>
          </a:xfrm>
          <a:prstGeom prst="rect">
            <a:avLst/>
          </a:prstGeom>
          <a:noFill/>
        </p:spPr>
        <p:txBody>
          <a:bodyPr wrap="square" rtlCol="0">
            <a:spAutoFit/>
          </a:bodyPr>
          <a:lstStyle/>
          <a:p>
            <a:pPr lvl="0">
              <a:defRPr/>
            </a:pPr>
            <a:r>
              <a:rPr lang="en-IE" sz="2400" b="1" dirty="0">
                <a:solidFill>
                  <a:srgbClr val="5C61AC"/>
                </a:solidFill>
              </a:rPr>
              <a:t>Master Trusts in 2021</a:t>
            </a:r>
          </a:p>
        </p:txBody>
      </p:sp>
      <p:sp>
        <p:nvSpPr>
          <p:cNvPr id="27" name="TextBox 26">
            <a:extLst>
              <a:ext uri="{FF2B5EF4-FFF2-40B4-BE49-F238E27FC236}">
                <a16:creationId xmlns:a16="http://schemas.microsoft.com/office/drawing/2014/main" id="{7FF9F80F-FD41-904B-BAD8-2259AF68101E}"/>
              </a:ext>
            </a:extLst>
          </p:cNvPr>
          <p:cNvSpPr txBox="1"/>
          <p:nvPr/>
        </p:nvSpPr>
        <p:spPr>
          <a:xfrm rot="20471967">
            <a:off x="361218" y="1825974"/>
            <a:ext cx="2394197" cy="369332"/>
          </a:xfrm>
          <a:prstGeom prst="rect">
            <a:avLst/>
          </a:prstGeom>
          <a:noFill/>
        </p:spPr>
        <p:txBody>
          <a:bodyPr wrap="square">
            <a:spAutoFit/>
          </a:bodyPr>
          <a:lstStyle/>
          <a:p>
            <a:pPr algn="ctr"/>
            <a:r>
              <a:rPr lang="en-IE" sz="1800" b="1" dirty="0">
                <a:solidFill>
                  <a:srgbClr val="5C61AC"/>
                </a:solidFill>
                <a:highlight>
                  <a:srgbClr val="FFFF00"/>
                </a:highlight>
              </a:rPr>
              <a:t>Scenario 2/legacy issue </a:t>
            </a:r>
            <a:endParaRPr lang="en-IE" dirty="0">
              <a:highlight>
                <a:srgbClr val="FFFF00"/>
              </a:highlight>
            </a:endParaRPr>
          </a:p>
        </p:txBody>
      </p:sp>
      <p:sp>
        <p:nvSpPr>
          <p:cNvPr id="28" name="Slide Number Placeholder 3">
            <a:extLst>
              <a:ext uri="{FF2B5EF4-FFF2-40B4-BE49-F238E27FC236}">
                <a16:creationId xmlns:a16="http://schemas.microsoft.com/office/drawing/2014/main" id="{29A623D7-9BC5-4F45-8EF8-15D2B71334AB}"/>
              </a:ext>
            </a:extLst>
          </p:cNvPr>
          <p:cNvSpPr txBox="1">
            <a:spLocks/>
          </p:cNvSpPr>
          <p:nvPr/>
        </p:nvSpPr>
        <p:spPr>
          <a:xfrm>
            <a:off x="417473" y="6368404"/>
            <a:ext cx="452859" cy="36512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7C03740C-C44E-9A4C-BFBE-17CCF94B0B05}" type="slidenum">
              <a:rPr lang="en-US" sz="1400">
                <a:solidFill>
                  <a:srgbClr val="6E6F71"/>
                </a:solidFill>
              </a:rPr>
              <a:pPr algn="r"/>
              <a:t>14</a:t>
            </a:fld>
            <a:endParaRPr lang="en-US" sz="1400" dirty="0">
              <a:solidFill>
                <a:srgbClr val="6E6F71"/>
              </a:solidFill>
            </a:endParaRPr>
          </a:p>
        </p:txBody>
      </p:sp>
      <p:cxnSp>
        <p:nvCxnSpPr>
          <p:cNvPr id="29" name="Straight Connector 28">
            <a:extLst>
              <a:ext uri="{FF2B5EF4-FFF2-40B4-BE49-F238E27FC236}">
                <a16:creationId xmlns:a16="http://schemas.microsoft.com/office/drawing/2014/main" id="{BD012797-5A54-4347-91F1-B875219C6B41}"/>
              </a:ext>
            </a:extLst>
          </p:cNvPr>
          <p:cNvCxnSpPr>
            <a:cxnSpLocks/>
          </p:cNvCxnSpPr>
          <p:nvPr/>
        </p:nvCxnSpPr>
        <p:spPr>
          <a:xfrm>
            <a:off x="879513" y="6414571"/>
            <a:ext cx="112007" cy="526056"/>
          </a:xfrm>
          <a:prstGeom prst="line">
            <a:avLst/>
          </a:prstGeom>
          <a:ln w="12700">
            <a:solidFill>
              <a:srgbClr val="5C61A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0827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6">
            <a:extLst>
              <a:ext uri="{FF2B5EF4-FFF2-40B4-BE49-F238E27FC236}">
                <a16:creationId xmlns:a16="http://schemas.microsoft.com/office/drawing/2014/main" id="{F34D1C46-B067-364C-9377-A886FDA49A77}"/>
              </a:ext>
            </a:extLst>
          </p:cNvPr>
          <p:cNvSpPr/>
          <p:nvPr/>
        </p:nvSpPr>
        <p:spPr>
          <a:xfrm>
            <a:off x="-167036" y="-592996"/>
            <a:ext cx="13046456" cy="8451707"/>
          </a:xfrm>
          <a:custGeom>
            <a:avLst/>
            <a:gdLst>
              <a:gd name="connsiteX0" fmla="*/ 0 w 12290612"/>
              <a:gd name="connsiteY0" fmla="*/ 0 h 5419165"/>
              <a:gd name="connsiteX1" fmla="*/ 12290612 w 12290612"/>
              <a:gd name="connsiteY1" fmla="*/ 0 h 5419165"/>
              <a:gd name="connsiteX2" fmla="*/ 12290612 w 12290612"/>
              <a:gd name="connsiteY2" fmla="*/ 5419165 h 5419165"/>
              <a:gd name="connsiteX3" fmla="*/ 0 w 12290612"/>
              <a:gd name="connsiteY3" fmla="*/ 5419165 h 5419165"/>
              <a:gd name="connsiteX4" fmla="*/ 0 w 12290612"/>
              <a:gd name="connsiteY4" fmla="*/ 0 h 5419165"/>
              <a:gd name="connsiteX0" fmla="*/ 0 w 12304059"/>
              <a:gd name="connsiteY0" fmla="*/ 349623 h 5768788"/>
              <a:gd name="connsiteX1" fmla="*/ 12304059 w 12304059"/>
              <a:gd name="connsiteY1" fmla="*/ 0 h 5768788"/>
              <a:gd name="connsiteX2" fmla="*/ 12290612 w 12304059"/>
              <a:gd name="connsiteY2" fmla="*/ 5768788 h 5768788"/>
              <a:gd name="connsiteX3" fmla="*/ 0 w 12304059"/>
              <a:gd name="connsiteY3" fmla="*/ 5768788 h 5768788"/>
              <a:gd name="connsiteX4" fmla="*/ 0 w 12304059"/>
              <a:gd name="connsiteY4" fmla="*/ 349623 h 5768788"/>
              <a:gd name="connsiteX0" fmla="*/ 0 w 12304059"/>
              <a:gd name="connsiteY0" fmla="*/ 376517 h 5795682"/>
              <a:gd name="connsiteX1" fmla="*/ 12304059 w 12304059"/>
              <a:gd name="connsiteY1" fmla="*/ 0 h 5795682"/>
              <a:gd name="connsiteX2" fmla="*/ 12290612 w 12304059"/>
              <a:gd name="connsiteY2" fmla="*/ 5795682 h 5795682"/>
              <a:gd name="connsiteX3" fmla="*/ 0 w 12304059"/>
              <a:gd name="connsiteY3" fmla="*/ 5795682 h 5795682"/>
              <a:gd name="connsiteX4" fmla="*/ 0 w 12304059"/>
              <a:gd name="connsiteY4" fmla="*/ 376517 h 5795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59" h="5795682">
                <a:moveTo>
                  <a:pt x="0" y="376517"/>
                </a:moveTo>
                <a:lnTo>
                  <a:pt x="12304059" y="0"/>
                </a:lnTo>
                <a:cubicBezTo>
                  <a:pt x="12299577" y="1922929"/>
                  <a:pt x="12295094" y="3872753"/>
                  <a:pt x="12290612" y="5795682"/>
                </a:cubicBezTo>
                <a:lnTo>
                  <a:pt x="0" y="5795682"/>
                </a:lnTo>
                <a:lnTo>
                  <a:pt x="0" y="376517"/>
                </a:lnTo>
                <a:close/>
              </a:path>
            </a:pathLst>
          </a:custGeom>
          <a:gradFill flip="none" rotWithShape="1">
            <a:gsLst>
              <a:gs pos="100000">
                <a:srgbClr val="00B1D9">
                  <a:alpha val="70196"/>
                </a:srgbClr>
              </a:gs>
              <a:gs pos="60000">
                <a:srgbClr val="5C61AC"/>
              </a:gs>
              <a:gs pos="0">
                <a:srgbClr val="2C2D8B"/>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dirty="0"/>
          </a:p>
        </p:txBody>
      </p:sp>
      <p:sp>
        <p:nvSpPr>
          <p:cNvPr id="23" name="Rectangle 27">
            <a:extLst>
              <a:ext uri="{FF2B5EF4-FFF2-40B4-BE49-F238E27FC236}">
                <a16:creationId xmlns:a16="http://schemas.microsoft.com/office/drawing/2014/main" id="{DE41AE51-A2C7-6649-BB4C-D1066438A31F}"/>
              </a:ext>
            </a:extLst>
          </p:cNvPr>
          <p:cNvSpPr/>
          <p:nvPr/>
        </p:nvSpPr>
        <p:spPr>
          <a:xfrm>
            <a:off x="-246434" y="-359209"/>
            <a:ext cx="13073975" cy="1860536"/>
          </a:xfrm>
          <a:custGeom>
            <a:avLst/>
            <a:gdLst>
              <a:gd name="connsiteX0" fmla="*/ 0 w 9795753"/>
              <a:gd name="connsiteY0" fmla="*/ 0 h 1074389"/>
              <a:gd name="connsiteX1" fmla="*/ 9795753 w 9795753"/>
              <a:gd name="connsiteY1" fmla="*/ 0 h 1074389"/>
              <a:gd name="connsiteX2" fmla="*/ 9795753 w 9795753"/>
              <a:gd name="connsiteY2" fmla="*/ 1074389 h 1074389"/>
              <a:gd name="connsiteX3" fmla="*/ 0 w 9795753"/>
              <a:gd name="connsiteY3" fmla="*/ 1074389 h 1074389"/>
              <a:gd name="connsiteX4" fmla="*/ 0 w 9795753"/>
              <a:gd name="connsiteY4" fmla="*/ 0 h 1074389"/>
              <a:gd name="connsiteX0" fmla="*/ 9728 w 9805481"/>
              <a:gd name="connsiteY0" fmla="*/ 0 h 1395402"/>
              <a:gd name="connsiteX1" fmla="*/ 9805481 w 9805481"/>
              <a:gd name="connsiteY1" fmla="*/ 0 h 1395402"/>
              <a:gd name="connsiteX2" fmla="*/ 9805481 w 9805481"/>
              <a:gd name="connsiteY2" fmla="*/ 1074389 h 1395402"/>
              <a:gd name="connsiteX3" fmla="*/ 0 w 9805481"/>
              <a:gd name="connsiteY3" fmla="*/ 1395402 h 1395402"/>
              <a:gd name="connsiteX4" fmla="*/ 9728 w 9805481"/>
              <a:gd name="connsiteY4" fmla="*/ 0 h 1395402"/>
              <a:gd name="connsiteX0" fmla="*/ 9728 w 9805481"/>
              <a:gd name="connsiteY0" fmla="*/ 0 h 1395402"/>
              <a:gd name="connsiteX1" fmla="*/ 9805481 w 9805481"/>
              <a:gd name="connsiteY1" fmla="*/ 0 h 1395402"/>
              <a:gd name="connsiteX2" fmla="*/ 9776298 w 9805481"/>
              <a:gd name="connsiteY2" fmla="*/ 733921 h 1395402"/>
              <a:gd name="connsiteX3" fmla="*/ 0 w 9805481"/>
              <a:gd name="connsiteY3" fmla="*/ 1395402 h 1395402"/>
              <a:gd name="connsiteX4" fmla="*/ 9728 w 9805481"/>
              <a:gd name="connsiteY4" fmla="*/ 0 h 1395402"/>
              <a:gd name="connsiteX0" fmla="*/ 9728 w 9805481"/>
              <a:gd name="connsiteY0" fmla="*/ 0 h 1395402"/>
              <a:gd name="connsiteX1" fmla="*/ 9805481 w 9805481"/>
              <a:gd name="connsiteY1" fmla="*/ 0 h 1395402"/>
              <a:gd name="connsiteX2" fmla="*/ 9795753 w 9805481"/>
              <a:gd name="connsiteY2" fmla="*/ 977113 h 1395402"/>
              <a:gd name="connsiteX3" fmla="*/ 0 w 9805481"/>
              <a:gd name="connsiteY3" fmla="*/ 1395402 h 1395402"/>
              <a:gd name="connsiteX4" fmla="*/ 9728 w 9805481"/>
              <a:gd name="connsiteY4" fmla="*/ 0 h 1395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05481" h="1395402">
                <a:moveTo>
                  <a:pt x="9728" y="0"/>
                </a:moveTo>
                <a:lnTo>
                  <a:pt x="9805481" y="0"/>
                </a:lnTo>
                <a:cubicBezTo>
                  <a:pt x="9802238" y="325704"/>
                  <a:pt x="9798996" y="651409"/>
                  <a:pt x="9795753" y="977113"/>
                </a:cubicBezTo>
                <a:lnTo>
                  <a:pt x="0" y="1395402"/>
                </a:lnTo>
                <a:cubicBezTo>
                  <a:pt x="3243" y="930268"/>
                  <a:pt x="6485" y="465134"/>
                  <a:pt x="972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TextBox 5">
            <a:extLst>
              <a:ext uri="{FF2B5EF4-FFF2-40B4-BE49-F238E27FC236}">
                <a16:creationId xmlns:a16="http://schemas.microsoft.com/office/drawing/2014/main" id="{F62DC3A8-4F70-FD4D-B33A-E79D21E61033}"/>
              </a:ext>
            </a:extLst>
          </p:cNvPr>
          <p:cNvSpPr txBox="1"/>
          <p:nvPr/>
        </p:nvSpPr>
        <p:spPr>
          <a:xfrm>
            <a:off x="782542" y="478989"/>
            <a:ext cx="9515556" cy="461665"/>
          </a:xfrm>
          <a:prstGeom prst="rect">
            <a:avLst/>
          </a:prstGeom>
          <a:noFill/>
        </p:spPr>
        <p:txBody>
          <a:bodyPr wrap="square" rtlCol="0">
            <a:spAutoFit/>
          </a:bodyPr>
          <a:lstStyle/>
          <a:p>
            <a:pPr lvl="0">
              <a:defRPr/>
            </a:pPr>
            <a:r>
              <a:rPr lang="en-IE" sz="2400" b="1" dirty="0">
                <a:solidFill>
                  <a:srgbClr val="5C61AC"/>
                </a:solidFill>
              </a:rPr>
              <a:t>So, how will new plans decide?</a:t>
            </a:r>
          </a:p>
        </p:txBody>
      </p:sp>
      <p:cxnSp>
        <p:nvCxnSpPr>
          <p:cNvPr id="12" name="Straight Connector 11">
            <a:extLst>
              <a:ext uri="{FF2B5EF4-FFF2-40B4-BE49-F238E27FC236}">
                <a16:creationId xmlns:a16="http://schemas.microsoft.com/office/drawing/2014/main" id="{39564884-357E-B942-8016-41C0D33709BA}"/>
              </a:ext>
            </a:extLst>
          </p:cNvPr>
          <p:cNvCxnSpPr>
            <a:cxnSpLocks/>
          </p:cNvCxnSpPr>
          <p:nvPr/>
        </p:nvCxnSpPr>
        <p:spPr>
          <a:xfrm>
            <a:off x="8787379" y="0"/>
            <a:ext cx="112007" cy="526056"/>
          </a:xfrm>
          <a:prstGeom prst="line">
            <a:avLst/>
          </a:prstGeom>
          <a:ln w="12700">
            <a:solidFill>
              <a:srgbClr val="5C61AC">
                <a:alpha val="50196"/>
              </a:srgb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CAE3B44-266F-D148-B576-299BCDBBE7C4}"/>
              </a:ext>
            </a:extLst>
          </p:cNvPr>
          <p:cNvSpPr txBox="1"/>
          <p:nvPr/>
        </p:nvSpPr>
        <p:spPr>
          <a:xfrm>
            <a:off x="8957735" y="186267"/>
            <a:ext cx="3269291" cy="307777"/>
          </a:xfrm>
          <a:prstGeom prst="rect">
            <a:avLst/>
          </a:prstGeom>
          <a:noFill/>
        </p:spPr>
        <p:txBody>
          <a:bodyPr wrap="square" rtlCol="0">
            <a:spAutoFit/>
          </a:bodyPr>
          <a:lstStyle/>
          <a:p>
            <a:pPr>
              <a:defRPr/>
            </a:pPr>
            <a:r>
              <a:rPr lang="en-GB" sz="1400" dirty="0">
                <a:solidFill>
                  <a:srgbClr val="6E6259"/>
                </a:solidFill>
                <a:latin typeface="Calibri" panose="020F0502020204030204" pitchFamily="34" charset="0"/>
                <a:cs typeface="Calibri" panose="020F0502020204030204" pitchFamily="34" charset="0"/>
              </a:rPr>
              <a:t>Helping people build better futures</a:t>
            </a:r>
            <a:endParaRPr lang="en-US" sz="1400" dirty="0">
              <a:solidFill>
                <a:srgbClr val="6E6259"/>
              </a:solidFill>
              <a:latin typeface="Calibri" panose="020F0502020204030204" pitchFamily="34" charset="0"/>
              <a:cs typeface="Calibri" panose="020F0502020204030204" pitchFamily="34" charset="0"/>
            </a:endParaRPr>
          </a:p>
        </p:txBody>
      </p:sp>
      <p:sp>
        <p:nvSpPr>
          <p:cNvPr id="8" name="Slide Number Placeholder 3">
            <a:extLst>
              <a:ext uri="{FF2B5EF4-FFF2-40B4-BE49-F238E27FC236}">
                <a16:creationId xmlns:a16="http://schemas.microsoft.com/office/drawing/2014/main" id="{AA430ECD-2BF3-5E4C-BA40-31DD3BC29FB7}"/>
              </a:ext>
            </a:extLst>
          </p:cNvPr>
          <p:cNvSpPr txBox="1">
            <a:spLocks/>
          </p:cNvSpPr>
          <p:nvPr/>
        </p:nvSpPr>
        <p:spPr>
          <a:xfrm>
            <a:off x="417473" y="6368404"/>
            <a:ext cx="452859" cy="36512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7C03740C-C44E-9A4C-BFBE-17CCF94B0B05}" type="slidenum">
              <a:rPr lang="en-US" sz="1400">
                <a:solidFill>
                  <a:schemeClr val="bg1"/>
                </a:solidFill>
              </a:rPr>
              <a:pPr algn="r"/>
              <a:t>15</a:t>
            </a:fld>
            <a:endParaRPr lang="en-US" sz="1400" dirty="0">
              <a:solidFill>
                <a:schemeClr val="bg1"/>
              </a:solidFill>
            </a:endParaRPr>
          </a:p>
        </p:txBody>
      </p:sp>
      <p:cxnSp>
        <p:nvCxnSpPr>
          <p:cNvPr id="14" name="Straight Connector 13">
            <a:extLst>
              <a:ext uri="{FF2B5EF4-FFF2-40B4-BE49-F238E27FC236}">
                <a16:creationId xmlns:a16="http://schemas.microsoft.com/office/drawing/2014/main" id="{A664D20C-CD06-BC41-AF46-3CFC1A8B84BE}"/>
              </a:ext>
            </a:extLst>
          </p:cNvPr>
          <p:cNvCxnSpPr>
            <a:cxnSpLocks/>
          </p:cNvCxnSpPr>
          <p:nvPr/>
        </p:nvCxnSpPr>
        <p:spPr>
          <a:xfrm>
            <a:off x="879513" y="6414571"/>
            <a:ext cx="112007" cy="52605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Picture 14" descr="Text&#10;&#10;Description automatically generated with medium confidence">
            <a:extLst>
              <a:ext uri="{FF2B5EF4-FFF2-40B4-BE49-F238E27FC236}">
                <a16:creationId xmlns:a16="http://schemas.microsoft.com/office/drawing/2014/main" id="{3DD333A0-BC85-E744-9E44-C01518E8B931}"/>
              </a:ext>
            </a:extLst>
          </p:cNvPr>
          <p:cNvPicPr>
            <a:picLocks noChangeAspect="1"/>
          </p:cNvPicPr>
          <p:nvPr/>
        </p:nvPicPr>
        <p:blipFill>
          <a:blip r:embed="rId2" cstate="screen">
            <a:alphaModFix/>
            <a:extLst>
              <a:ext uri="{28A0092B-C50C-407E-A947-70E740481C1C}">
                <a14:useLocalDpi xmlns:a14="http://schemas.microsoft.com/office/drawing/2010/main"/>
              </a:ext>
            </a:extLst>
          </a:blip>
          <a:stretch>
            <a:fillRect/>
          </a:stretch>
        </p:blipFill>
        <p:spPr>
          <a:xfrm>
            <a:off x="10101679" y="5897033"/>
            <a:ext cx="2125347" cy="993600"/>
          </a:xfrm>
          <a:prstGeom prst="rect">
            <a:avLst/>
          </a:prstGeom>
        </p:spPr>
      </p:pic>
      <p:cxnSp>
        <p:nvCxnSpPr>
          <p:cNvPr id="16" name="Straight Connector 15">
            <a:extLst>
              <a:ext uri="{FF2B5EF4-FFF2-40B4-BE49-F238E27FC236}">
                <a16:creationId xmlns:a16="http://schemas.microsoft.com/office/drawing/2014/main" id="{5C831CFC-42B6-C347-8EF4-D200FD82D57B}"/>
              </a:ext>
            </a:extLst>
          </p:cNvPr>
          <p:cNvCxnSpPr>
            <a:cxnSpLocks/>
          </p:cNvCxnSpPr>
          <p:nvPr/>
        </p:nvCxnSpPr>
        <p:spPr>
          <a:xfrm flipH="1">
            <a:off x="5909387" y="2801044"/>
            <a:ext cx="479803" cy="25409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85B51CA-A13F-9341-A577-853056EA1A6E}"/>
              </a:ext>
            </a:extLst>
          </p:cNvPr>
          <p:cNvSpPr txBox="1"/>
          <p:nvPr/>
        </p:nvSpPr>
        <p:spPr>
          <a:xfrm>
            <a:off x="1995019" y="1904965"/>
            <a:ext cx="8722347" cy="461665"/>
          </a:xfrm>
          <a:prstGeom prst="rect">
            <a:avLst/>
          </a:prstGeom>
          <a:noFill/>
        </p:spPr>
        <p:txBody>
          <a:bodyPr wrap="square" rtlCol="0">
            <a:spAutoFit/>
          </a:bodyPr>
          <a:lstStyle/>
          <a:p>
            <a:pPr algn="ctr"/>
            <a:r>
              <a:rPr lang="en-IE" sz="2400" b="1" i="1" dirty="0">
                <a:solidFill>
                  <a:schemeClr val="bg1"/>
                </a:solidFill>
                <a:latin typeface="Calibri" panose="020F0502020204030204" pitchFamily="34" charset="0"/>
                <a:cs typeface="Calibri" panose="020F0502020204030204" pitchFamily="34" charset="0"/>
              </a:rPr>
              <a:t>In the end, it comes down to personal preference. </a:t>
            </a:r>
          </a:p>
        </p:txBody>
      </p:sp>
      <p:sp>
        <p:nvSpPr>
          <p:cNvPr id="18" name="Text Placeholder 2">
            <a:extLst>
              <a:ext uri="{FF2B5EF4-FFF2-40B4-BE49-F238E27FC236}">
                <a16:creationId xmlns:a16="http://schemas.microsoft.com/office/drawing/2014/main" id="{389EC0EF-7CB8-F34B-A286-264435D643B0}"/>
              </a:ext>
            </a:extLst>
          </p:cNvPr>
          <p:cNvSpPr txBox="1">
            <a:spLocks/>
          </p:cNvSpPr>
          <p:nvPr/>
        </p:nvSpPr>
        <p:spPr>
          <a:xfrm>
            <a:off x="6546284" y="2775334"/>
            <a:ext cx="4932929" cy="515330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ts val="2107"/>
              </a:lnSpc>
              <a:buNone/>
            </a:pPr>
            <a:r>
              <a:rPr lang="en-IE" sz="1200" dirty="0">
                <a:solidFill>
                  <a:schemeClr val="bg1"/>
                </a:solidFill>
                <a:latin typeface="Calibri" panose="020F0502020204030204" pitchFamily="34" charset="0"/>
                <a:cs typeface="Calibri" panose="020F0502020204030204" pitchFamily="34" charset="0"/>
              </a:rPr>
              <a:t>The FDI next door might justify their decision to go for a Stand Alone Trust:</a:t>
            </a:r>
          </a:p>
          <a:p>
            <a:pPr marL="0" indent="0" algn="ctr">
              <a:lnSpc>
                <a:spcPts val="2107"/>
              </a:lnSpc>
              <a:buNone/>
            </a:pPr>
            <a:br>
              <a:rPr lang="en-IE" sz="2667" b="1" dirty="0">
                <a:solidFill>
                  <a:schemeClr val="bg1"/>
                </a:solidFill>
                <a:latin typeface="Calibri" panose="020F0502020204030204" pitchFamily="34" charset="0"/>
                <a:cs typeface="Calibri" panose="020F0502020204030204" pitchFamily="34" charset="0"/>
              </a:rPr>
            </a:br>
            <a:r>
              <a:rPr lang="en-IE" sz="2667" b="1" dirty="0">
                <a:solidFill>
                  <a:schemeClr val="bg1"/>
                </a:solidFill>
                <a:latin typeface="Calibri" panose="020F0502020204030204" pitchFamily="34" charset="0"/>
                <a:cs typeface="Calibri" panose="020F0502020204030204" pitchFamily="34" charset="0"/>
              </a:rPr>
              <a:t>Company B</a:t>
            </a:r>
          </a:p>
          <a:p>
            <a:pPr marL="0" indent="0" algn="ctr">
              <a:lnSpc>
                <a:spcPts val="2107"/>
              </a:lnSpc>
              <a:buNone/>
            </a:pPr>
            <a:br>
              <a:rPr lang="en-IE" sz="1200" dirty="0">
                <a:solidFill>
                  <a:schemeClr val="bg1"/>
                </a:solidFill>
                <a:latin typeface="Calibri" panose="020F0502020204030204" pitchFamily="34" charset="0"/>
                <a:cs typeface="Calibri" panose="020F0502020204030204" pitchFamily="34" charset="0"/>
              </a:rPr>
            </a:br>
            <a:r>
              <a:rPr lang="en-IE" sz="1200" dirty="0">
                <a:solidFill>
                  <a:schemeClr val="bg1"/>
                </a:solidFill>
                <a:latin typeface="Calibri" panose="020F0502020204030204" pitchFamily="34" charset="0"/>
                <a:cs typeface="Calibri" panose="020F0502020204030204" pitchFamily="34" charset="0"/>
              </a:rPr>
              <a:t>I want to reward my employees and have competitive benefits……</a:t>
            </a:r>
          </a:p>
          <a:p>
            <a:pPr marL="0" indent="0" algn="ctr">
              <a:lnSpc>
                <a:spcPts val="2107"/>
              </a:lnSpc>
              <a:buNone/>
            </a:pPr>
            <a:r>
              <a:rPr lang="en-IE" sz="1200" dirty="0">
                <a:solidFill>
                  <a:schemeClr val="accent5">
                    <a:lumMod val="40000"/>
                    <a:lumOff val="60000"/>
                  </a:schemeClr>
                </a:solidFill>
                <a:latin typeface="Calibri" panose="020F0502020204030204" pitchFamily="34" charset="0"/>
                <a:cs typeface="Calibri" panose="020F0502020204030204" pitchFamily="34" charset="0"/>
              </a:rPr>
              <a:t>……but I want the company to get maximum kudos for that. Our employees have unique needs and we want to be fully involved in controlling the plan to meet these as best we can and ensure we attract/retain talent.</a:t>
            </a:r>
          </a:p>
        </p:txBody>
      </p:sp>
      <p:cxnSp>
        <p:nvCxnSpPr>
          <p:cNvPr id="19" name="Straight Connector 18">
            <a:extLst>
              <a:ext uri="{FF2B5EF4-FFF2-40B4-BE49-F238E27FC236}">
                <a16:creationId xmlns:a16="http://schemas.microsoft.com/office/drawing/2014/main" id="{D22426B1-F38F-FF4C-B6A8-26D63CFA1B59}"/>
              </a:ext>
            </a:extLst>
          </p:cNvPr>
          <p:cNvCxnSpPr>
            <a:cxnSpLocks/>
          </p:cNvCxnSpPr>
          <p:nvPr/>
        </p:nvCxnSpPr>
        <p:spPr>
          <a:xfrm flipH="1">
            <a:off x="-2083857" y="1137787"/>
            <a:ext cx="455212" cy="2243728"/>
          </a:xfrm>
          <a:prstGeom prst="line">
            <a:avLst/>
          </a:prstGeom>
          <a:ln w="28575">
            <a:solidFill>
              <a:srgbClr val="5C61AC"/>
            </a:solidFill>
          </a:ln>
        </p:spPr>
        <p:style>
          <a:lnRef idx="1">
            <a:schemeClr val="accent1"/>
          </a:lnRef>
          <a:fillRef idx="0">
            <a:schemeClr val="accent1"/>
          </a:fillRef>
          <a:effectRef idx="0">
            <a:schemeClr val="accent1"/>
          </a:effectRef>
          <a:fontRef idx="minor">
            <a:schemeClr val="tx1"/>
          </a:fontRef>
        </p:style>
      </p:cxnSp>
      <p:sp>
        <p:nvSpPr>
          <p:cNvPr id="43" name="Text Placeholder 2">
            <a:extLst>
              <a:ext uri="{FF2B5EF4-FFF2-40B4-BE49-F238E27FC236}">
                <a16:creationId xmlns:a16="http://schemas.microsoft.com/office/drawing/2014/main" id="{D2D755ED-FCCA-044F-B5B5-FA5E2EAB7DE0}"/>
              </a:ext>
            </a:extLst>
          </p:cNvPr>
          <p:cNvSpPr txBox="1">
            <a:spLocks/>
          </p:cNvSpPr>
          <p:nvPr/>
        </p:nvSpPr>
        <p:spPr>
          <a:xfrm>
            <a:off x="886325" y="2775333"/>
            <a:ext cx="4760880" cy="2521931"/>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ts val="2107"/>
              </a:lnSpc>
              <a:buNone/>
            </a:pPr>
            <a:r>
              <a:rPr lang="en-IE" sz="1200" dirty="0">
                <a:solidFill>
                  <a:schemeClr val="bg1"/>
                </a:solidFill>
                <a:latin typeface="Calibri" panose="020F0502020204030204" pitchFamily="34" charset="0"/>
                <a:cs typeface="Calibri" panose="020F0502020204030204" pitchFamily="34" charset="0"/>
              </a:rPr>
              <a:t>The FDI going for the Master Trust could justify it on these grounds:</a:t>
            </a:r>
          </a:p>
          <a:p>
            <a:pPr marL="0" indent="0" algn="ctr">
              <a:lnSpc>
                <a:spcPts val="2107"/>
              </a:lnSpc>
              <a:buNone/>
            </a:pPr>
            <a:br>
              <a:rPr lang="en-IE" sz="2667" b="1" dirty="0">
                <a:solidFill>
                  <a:schemeClr val="bg1"/>
                </a:solidFill>
                <a:latin typeface="Calibri" panose="020F0502020204030204" pitchFamily="34" charset="0"/>
                <a:cs typeface="Calibri" panose="020F0502020204030204" pitchFamily="34" charset="0"/>
              </a:rPr>
            </a:br>
            <a:r>
              <a:rPr lang="en-IE" sz="2667" b="1" dirty="0">
                <a:solidFill>
                  <a:schemeClr val="bg1"/>
                </a:solidFill>
                <a:latin typeface="Calibri" panose="020F0502020204030204" pitchFamily="34" charset="0"/>
                <a:cs typeface="Calibri" panose="020F0502020204030204" pitchFamily="34" charset="0"/>
              </a:rPr>
              <a:t>Company A</a:t>
            </a:r>
          </a:p>
          <a:p>
            <a:pPr marL="0" indent="0" algn="ctr">
              <a:lnSpc>
                <a:spcPts val="2107"/>
              </a:lnSpc>
              <a:buNone/>
            </a:pPr>
            <a:br>
              <a:rPr lang="en-IE" sz="1200" dirty="0">
                <a:solidFill>
                  <a:schemeClr val="bg1"/>
                </a:solidFill>
                <a:latin typeface="Calibri" panose="020F0502020204030204" pitchFamily="34" charset="0"/>
                <a:cs typeface="Calibri" panose="020F0502020204030204" pitchFamily="34" charset="0"/>
              </a:rPr>
            </a:br>
            <a:r>
              <a:rPr lang="en-IE" sz="1200" dirty="0">
                <a:solidFill>
                  <a:schemeClr val="bg1"/>
                </a:solidFill>
                <a:latin typeface="Calibri" panose="020F0502020204030204" pitchFamily="34" charset="0"/>
                <a:cs typeface="Calibri" panose="020F0502020204030204" pitchFamily="34" charset="0"/>
              </a:rPr>
              <a:t>I want to reward my employees and have competitive benefits……</a:t>
            </a:r>
          </a:p>
          <a:p>
            <a:pPr marL="0" indent="0" algn="ctr">
              <a:lnSpc>
                <a:spcPts val="2107"/>
              </a:lnSpc>
              <a:buNone/>
            </a:pPr>
            <a:r>
              <a:rPr lang="en-IE" sz="1200" dirty="0">
                <a:solidFill>
                  <a:schemeClr val="accent5">
                    <a:lumMod val="40000"/>
                    <a:lumOff val="60000"/>
                  </a:schemeClr>
                </a:solidFill>
                <a:latin typeface="Calibri" panose="020F0502020204030204" pitchFamily="34" charset="0"/>
                <a:cs typeface="Calibri" panose="020F0502020204030204" pitchFamily="34" charset="0"/>
              </a:rPr>
              <a:t>….but I don’t want the hassle or risks of getting involved in this complex pensions world. I want professionals to look after that and we can focus on our business secure in the knowledge that our staff are looked after.</a:t>
            </a:r>
          </a:p>
        </p:txBody>
      </p:sp>
      <p:cxnSp>
        <p:nvCxnSpPr>
          <p:cNvPr id="7" name="Straight Connector 6">
            <a:extLst>
              <a:ext uri="{FF2B5EF4-FFF2-40B4-BE49-F238E27FC236}">
                <a16:creationId xmlns:a16="http://schemas.microsoft.com/office/drawing/2014/main" id="{77C38BD2-5B0B-8340-8FFD-72B16345B6AC}"/>
              </a:ext>
            </a:extLst>
          </p:cNvPr>
          <p:cNvCxnSpPr/>
          <p:nvPr/>
        </p:nvCxnSpPr>
        <p:spPr>
          <a:xfrm>
            <a:off x="2460367" y="4020244"/>
            <a:ext cx="179035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1787A86-7114-5A48-A027-997F59C0A25D}"/>
              </a:ext>
            </a:extLst>
          </p:cNvPr>
          <p:cNvCxnSpPr/>
          <p:nvPr/>
        </p:nvCxnSpPr>
        <p:spPr>
          <a:xfrm>
            <a:off x="8204886" y="4020244"/>
            <a:ext cx="179035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1793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2" presetClass="entr" presetSubtype="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up)">
                                      <p:cBhvr>
                                        <p:cTn id="10" dur="1000"/>
                                        <p:tgtEl>
                                          <p:spTgt spid="16"/>
                                        </p:tgtEl>
                                      </p:cBhvr>
                                    </p:animEffect>
                                  </p:childTnLst>
                                </p:cTn>
                              </p:par>
                            </p:childTnLst>
                          </p:cTn>
                        </p:par>
                        <p:par>
                          <p:cTn id="11" fill="hold">
                            <p:stCondLst>
                              <p:cond delay="1000"/>
                            </p:stCondLst>
                            <p:childTnLst>
                              <p:par>
                                <p:cTn id="12" presetID="10" presetClass="entr" presetSubtype="0" fill="hold" grpId="0" nodeType="afterEffect">
                                  <p:stCondLst>
                                    <p:cond delay="100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500"/>
                                        <p:tgtEl>
                                          <p:spTgt spid="43"/>
                                        </p:tgtEl>
                                      </p:cBhvr>
                                    </p:animEffect>
                                  </p:childTnLst>
                                </p:cTn>
                              </p:par>
                              <p:par>
                                <p:cTn id="15" presetID="10" presetClass="entr" presetSubtype="0" fill="hold" nodeType="withEffect">
                                  <p:stCondLst>
                                    <p:cond delay="10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68D3B9ED-BC08-A342-BD5E-B512B3BD0215}"/>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l="13" r="13"/>
          <a:stretch/>
        </p:blipFill>
        <p:spPr/>
      </p:pic>
      <p:sp>
        <p:nvSpPr>
          <p:cNvPr id="5" name="TextBox 4">
            <a:extLst>
              <a:ext uri="{FF2B5EF4-FFF2-40B4-BE49-F238E27FC236}">
                <a16:creationId xmlns:a16="http://schemas.microsoft.com/office/drawing/2014/main" id="{C9D8D7E3-4C45-8C44-803B-A44B139CAB27}"/>
              </a:ext>
            </a:extLst>
          </p:cNvPr>
          <p:cNvSpPr txBox="1"/>
          <p:nvPr/>
        </p:nvSpPr>
        <p:spPr>
          <a:xfrm>
            <a:off x="782542" y="316782"/>
            <a:ext cx="5678079" cy="830997"/>
          </a:xfrm>
          <a:prstGeom prst="rect">
            <a:avLst/>
          </a:prstGeom>
          <a:noFill/>
        </p:spPr>
        <p:txBody>
          <a:bodyPr wrap="square" rtlCol="0">
            <a:spAutoFit/>
          </a:bodyPr>
          <a:lstStyle/>
          <a:p>
            <a:pPr lvl="0">
              <a:defRPr/>
            </a:pPr>
            <a:r>
              <a:rPr lang="en-IE" sz="2400" b="1" dirty="0">
                <a:solidFill>
                  <a:srgbClr val="5C61AC"/>
                </a:solidFill>
              </a:rPr>
              <a:t>Does MT competition differ to standard provider competition?</a:t>
            </a:r>
          </a:p>
        </p:txBody>
      </p:sp>
      <p:sp>
        <p:nvSpPr>
          <p:cNvPr id="7" name="Text Placeholder 2">
            <a:extLst>
              <a:ext uri="{FF2B5EF4-FFF2-40B4-BE49-F238E27FC236}">
                <a16:creationId xmlns:a16="http://schemas.microsoft.com/office/drawing/2014/main" id="{1EB9CBC1-466E-284E-A0C2-EBE04445AEFB}"/>
              </a:ext>
            </a:extLst>
          </p:cNvPr>
          <p:cNvSpPr txBox="1">
            <a:spLocks/>
          </p:cNvSpPr>
          <p:nvPr/>
        </p:nvSpPr>
        <p:spPr>
          <a:xfrm>
            <a:off x="804003" y="1261266"/>
            <a:ext cx="5949970" cy="515330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IE" sz="1467" dirty="0">
              <a:solidFill>
                <a:srgbClr val="6E6F71"/>
              </a:solidFill>
              <a:latin typeface="Calibri" panose="020F0502020204030204" pitchFamily="34" charset="0"/>
              <a:cs typeface="Calibri" panose="020F0502020204030204" pitchFamily="34" charset="0"/>
            </a:endParaRPr>
          </a:p>
          <a:p>
            <a:endParaRPr lang="en-IE" sz="1467" dirty="0">
              <a:solidFill>
                <a:srgbClr val="6E6F71"/>
              </a:solidFill>
              <a:latin typeface="Calibri" panose="020F0502020204030204" pitchFamily="34" charset="0"/>
              <a:cs typeface="Calibri" panose="020F0502020204030204" pitchFamily="34" charset="0"/>
            </a:endParaRPr>
          </a:p>
          <a:p>
            <a:pPr marL="0" indent="0">
              <a:buNone/>
            </a:pPr>
            <a:r>
              <a:rPr lang="en-IE" sz="1800" dirty="0">
                <a:solidFill>
                  <a:srgbClr val="6E6F71"/>
                </a:solidFill>
                <a:latin typeface="Calibri" panose="020F0502020204030204" pitchFamily="34" charset="0"/>
                <a:cs typeface="Calibri" panose="020F0502020204030204" pitchFamily="34" charset="0"/>
              </a:rPr>
              <a:t>The usual factors apply including:</a:t>
            </a:r>
          </a:p>
          <a:p>
            <a:pPr marL="0" indent="0">
              <a:buNone/>
            </a:pPr>
            <a:endParaRPr lang="en-IE" sz="1800" dirty="0">
              <a:solidFill>
                <a:srgbClr val="6E6F71"/>
              </a:solidFill>
              <a:latin typeface="Calibri" panose="020F0502020204030204" pitchFamily="34" charset="0"/>
              <a:cs typeface="Calibri" panose="020F0502020204030204" pitchFamily="34" charset="0"/>
            </a:endParaRPr>
          </a:p>
          <a:p>
            <a:pPr marL="342900" indent="-342900">
              <a:buFont typeface="+mj-lt"/>
              <a:buAutoNum type="arabicPeriod"/>
            </a:pPr>
            <a:r>
              <a:rPr lang="en-IE" sz="1800" dirty="0">
                <a:solidFill>
                  <a:srgbClr val="6E6F71"/>
                </a:solidFill>
                <a:latin typeface="Calibri" panose="020F0502020204030204" pitchFamily="34" charset="0"/>
                <a:cs typeface="Calibri" panose="020F0502020204030204" pitchFamily="34" charset="0"/>
              </a:rPr>
              <a:t>standards of service</a:t>
            </a:r>
          </a:p>
          <a:p>
            <a:pPr marL="342900" indent="-342900">
              <a:buFont typeface="+mj-lt"/>
              <a:buAutoNum type="arabicPeriod"/>
            </a:pPr>
            <a:r>
              <a:rPr lang="en-IE" sz="1800" dirty="0">
                <a:solidFill>
                  <a:srgbClr val="6E6F71"/>
                </a:solidFill>
                <a:latin typeface="Calibri" panose="020F0502020204030204" pitchFamily="34" charset="0"/>
                <a:cs typeface="Calibri" panose="020F0502020204030204" pitchFamily="34" charset="0"/>
              </a:rPr>
              <a:t>counterparty/security</a:t>
            </a:r>
          </a:p>
          <a:p>
            <a:pPr marL="342900" indent="-342900">
              <a:buFont typeface="+mj-lt"/>
              <a:buAutoNum type="arabicPeriod"/>
            </a:pPr>
            <a:r>
              <a:rPr lang="en-IE" sz="1800" dirty="0">
                <a:solidFill>
                  <a:srgbClr val="6E6F71"/>
                </a:solidFill>
                <a:latin typeface="Calibri" panose="020F0502020204030204" pitchFamily="34" charset="0"/>
                <a:cs typeface="Calibri" panose="020F0502020204030204" pitchFamily="34" charset="0"/>
              </a:rPr>
              <a:t>investment funds offering and lifestyling</a:t>
            </a:r>
          </a:p>
          <a:p>
            <a:pPr marL="342900" indent="-342900">
              <a:buFont typeface="+mj-lt"/>
              <a:buAutoNum type="arabicPeriod"/>
            </a:pPr>
            <a:r>
              <a:rPr lang="en-IE" sz="1800" dirty="0">
                <a:solidFill>
                  <a:srgbClr val="6E6F71"/>
                </a:solidFill>
                <a:latin typeface="Calibri" panose="020F0502020204030204" pitchFamily="34" charset="0"/>
                <a:cs typeface="Calibri" panose="020F0502020204030204" pitchFamily="34" charset="0"/>
              </a:rPr>
              <a:t>member communication tools</a:t>
            </a:r>
          </a:p>
          <a:p>
            <a:pPr marL="342900" indent="-342900">
              <a:buFont typeface="+mj-lt"/>
              <a:buAutoNum type="arabicPeriod"/>
            </a:pPr>
            <a:r>
              <a:rPr lang="en-IE" sz="1800" dirty="0">
                <a:solidFill>
                  <a:srgbClr val="6E6F71"/>
                </a:solidFill>
                <a:latin typeface="Calibri" panose="020F0502020204030204" pitchFamily="34" charset="0"/>
                <a:cs typeface="Calibri" panose="020F0502020204030204" pitchFamily="34" charset="0"/>
              </a:rPr>
              <a:t>all in pricing model or baseline plus fees etc</a:t>
            </a:r>
          </a:p>
          <a:p>
            <a:endParaRPr lang="en-IE" sz="1467" dirty="0">
              <a:solidFill>
                <a:srgbClr val="6E6F71"/>
              </a:solidFill>
              <a:latin typeface="Calibri" panose="020F050202020403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id="{C8301032-6B44-D943-A542-2BDD51BDEFA0}"/>
              </a:ext>
            </a:extLst>
          </p:cNvPr>
          <p:cNvCxnSpPr>
            <a:cxnSpLocks/>
          </p:cNvCxnSpPr>
          <p:nvPr/>
        </p:nvCxnSpPr>
        <p:spPr>
          <a:xfrm>
            <a:off x="8787379" y="0"/>
            <a:ext cx="112007" cy="526056"/>
          </a:xfrm>
          <a:prstGeom prst="line">
            <a:avLst/>
          </a:prstGeom>
          <a:ln w="12700">
            <a:solidFill>
              <a:schemeClr val="bg1">
                <a:alpha val="50196"/>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762BEFB-7981-C842-8240-DD1A02C140AF}"/>
              </a:ext>
            </a:extLst>
          </p:cNvPr>
          <p:cNvSpPr txBox="1"/>
          <p:nvPr/>
        </p:nvSpPr>
        <p:spPr>
          <a:xfrm>
            <a:off x="8957735" y="186267"/>
            <a:ext cx="3269291" cy="307777"/>
          </a:xfrm>
          <a:prstGeom prst="rect">
            <a:avLst/>
          </a:prstGeom>
          <a:noFill/>
        </p:spPr>
        <p:txBody>
          <a:bodyPr wrap="square" rtlCol="0">
            <a:spAutoFit/>
          </a:bodyPr>
          <a:lstStyle/>
          <a:p>
            <a:pPr>
              <a:defRPr/>
            </a:pPr>
            <a:r>
              <a:rPr lang="en-GB" sz="1400" dirty="0">
                <a:solidFill>
                  <a:schemeClr val="bg1"/>
                </a:solidFill>
                <a:latin typeface="Calibri" panose="020F0502020204030204" pitchFamily="34" charset="0"/>
                <a:cs typeface="Calibri" panose="020F0502020204030204" pitchFamily="34" charset="0"/>
              </a:rPr>
              <a:t>Helping people build better futures</a:t>
            </a:r>
            <a:endParaRPr lang="en-US" sz="1400" dirty="0">
              <a:solidFill>
                <a:schemeClr val="bg1"/>
              </a:solidFill>
              <a:latin typeface="Calibri" panose="020F0502020204030204" pitchFamily="34" charset="0"/>
              <a:cs typeface="Calibri" panose="020F0502020204030204" pitchFamily="34" charset="0"/>
            </a:endParaRPr>
          </a:p>
        </p:txBody>
      </p:sp>
      <p:pic>
        <p:nvPicPr>
          <p:cNvPr id="10" name="Picture 9" descr="Text&#10;&#10;Description automatically generated with medium confidence">
            <a:extLst>
              <a:ext uri="{FF2B5EF4-FFF2-40B4-BE49-F238E27FC236}">
                <a16:creationId xmlns:a16="http://schemas.microsoft.com/office/drawing/2014/main" id="{0ABF39DF-A941-5E4A-9278-4E95F2DDA238}"/>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10101679" y="5897033"/>
            <a:ext cx="2125347" cy="993600"/>
          </a:xfrm>
          <a:prstGeom prst="rect">
            <a:avLst/>
          </a:prstGeom>
        </p:spPr>
      </p:pic>
      <p:sp>
        <p:nvSpPr>
          <p:cNvPr id="11" name="Slide Number Placeholder 3">
            <a:extLst>
              <a:ext uri="{FF2B5EF4-FFF2-40B4-BE49-F238E27FC236}">
                <a16:creationId xmlns:a16="http://schemas.microsoft.com/office/drawing/2014/main" id="{69AE6CA8-214B-4D41-8E0D-02620F3BA7B4}"/>
              </a:ext>
            </a:extLst>
          </p:cNvPr>
          <p:cNvSpPr txBox="1">
            <a:spLocks/>
          </p:cNvSpPr>
          <p:nvPr/>
        </p:nvSpPr>
        <p:spPr>
          <a:xfrm>
            <a:off x="417473" y="6368404"/>
            <a:ext cx="452859" cy="36512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7C03740C-C44E-9A4C-BFBE-17CCF94B0B05}" type="slidenum">
              <a:rPr lang="en-US" sz="1400">
                <a:solidFill>
                  <a:srgbClr val="6E6F71"/>
                </a:solidFill>
              </a:rPr>
              <a:pPr algn="r"/>
              <a:t>16</a:t>
            </a:fld>
            <a:endParaRPr lang="en-US" sz="1400" dirty="0">
              <a:solidFill>
                <a:srgbClr val="6E6F71"/>
              </a:solidFill>
            </a:endParaRPr>
          </a:p>
        </p:txBody>
      </p:sp>
      <p:cxnSp>
        <p:nvCxnSpPr>
          <p:cNvPr id="12" name="Straight Connector 11">
            <a:extLst>
              <a:ext uri="{FF2B5EF4-FFF2-40B4-BE49-F238E27FC236}">
                <a16:creationId xmlns:a16="http://schemas.microsoft.com/office/drawing/2014/main" id="{39A628D4-FBC2-D14C-B2C6-4DE4C7916B57}"/>
              </a:ext>
            </a:extLst>
          </p:cNvPr>
          <p:cNvCxnSpPr>
            <a:cxnSpLocks/>
          </p:cNvCxnSpPr>
          <p:nvPr/>
        </p:nvCxnSpPr>
        <p:spPr>
          <a:xfrm>
            <a:off x="879513" y="6414571"/>
            <a:ext cx="112007" cy="526056"/>
          </a:xfrm>
          <a:prstGeom prst="line">
            <a:avLst/>
          </a:prstGeom>
          <a:ln w="12700">
            <a:solidFill>
              <a:srgbClr val="5C61A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3585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68D3B9ED-BC08-A342-BD5E-B512B3BD0215}"/>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l="13" r="13"/>
          <a:stretch/>
        </p:blipFill>
        <p:spPr/>
      </p:pic>
      <p:sp>
        <p:nvSpPr>
          <p:cNvPr id="5" name="TextBox 4">
            <a:extLst>
              <a:ext uri="{FF2B5EF4-FFF2-40B4-BE49-F238E27FC236}">
                <a16:creationId xmlns:a16="http://schemas.microsoft.com/office/drawing/2014/main" id="{C9D8D7E3-4C45-8C44-803B-A44B139CAB27}"/>
              </a:ext>
            </a:extLst>
          </p:cNvPr>
          <p:cNvSpPr txBox="1"/>
          <p:nvPr/>
        </p:nvSpPr>
        <p:spPr>
          <a:xfrm>
            <a:off x="782542" y="316782"/>
            <a:ext cx="5678079" cy="830997"/>
          </a:xfrm>
          <a:prstGeom prst="rect">
            <a:avLst/>
          </a:prstGeom>
          <a:noFill/>
        </p:spPr>
        <p:txBody>
          <a:bodyPr wrap="square" rtlCol="0">
            <a:spAutoFit/>
          </a:bodyPr>
          <a:lstStyle/>
          <a:p>
            <a:pPr lvl="0">
              <a:defRPr/>
            </a:pPr>
            <a:r>
              <a:rPr lang="en-IE" sz="2400" b="1" dirty="0">
                <a:solidFill>
                  <a:srgbClr val="5C61AC"/>
                </a:solidFill>
              </a:rPr>
              <a:t>Does MT competition differ to standard provider competition?</a:t>
            </a:r>
          </a:p>
        </p:txBody>
      </p:sp>
      <p:sp>
        <p:nvSpPr>
          <p:cNvPr id="7" name="Text Placeholder 2">
            <a:extLst>
              <a:ext uri="{FF2B5EF4-FFF2-40B4-BE49-F238E27FC236}">
                <a16:creationId xmlns:a16="http://schemas.microsoft.com/office/drawing/2014/main" id="{1EB9CBC1-466E-284E-A0C2-EBE04445AEFB}"/>
              </a:ext>
            </a:extLst>
          </p:cNvPr>
          <p:cNvSpPr txBox="1">
            <a:spLocks/>
          </p:cNvSpPr>
          <p:nvPr/>
        </p:nvSpPr>
        <p:spPr>
          <a:xfrm>
            <a:off x="782542" y="1261266"/>
            <a:ext cx="5165034" cy="515330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IE" sz="1467" dirty="0">
              <a:solidFill>
                <a:srgbClr val="6E6F71"/>
              </a:solidFill>
              <a:latin typeface="Calibri" panose="020F0502020204030204" pitchFamily="34" charset="0"/>
              <a:cs typeface="Calibri" panose="020F0502020204030204" pitchFamily="34" charset="0"/>
            </a:endParaRPr>
          </a:p>
          <a:p>
            <a:pPr marL="0" indent="0">
              <a:buNone/>
            </a:pPr>
            <a:r>
              <a:rPr lang="en-IE" sz="1467" dirty="0">
                <a:solidFill>
                  <a:srgbClr val="6E6F71"/>
                </a:solidFill>
                <a:latin typeface="Calibri" panose="020F0502020204030204" pitchFamily="34" charset="0"/>
                <a:cs typeface="Calibri" panose="020F0502020204030204" pitchFamily="34" charset="0"/>
              </a:rPr>
              <a:t>Uniquely under Master Trust extra factors apply:</a:t>
            </a:r>
          </a:p>
          <a:p>
            <a:pPr marL="0" indent="0">
              <a:buNone/>
            </a:pPr>
            <a:r>
              <a:rPr lang="en-IE" sz="1467" b="1" dirty="0">
                <a:solidFill>
                  <a:srgbClr val="5C61AC"/>
                </a:solidFill>
                <a:latin typeface="Calibri" panose="020F0502020204030204" pitchFamily="34" charset="0"/>
                <a:cs typeface="Calibri" panose="020F0502020204030204" pitchFamily="34" charset="0"/>
              </a:rPr>
              <a:t>Trustee model:</a:t>
            </a:r>
          </a:p>
          <a:p>
            <a:pPr marL="0" indent="0">
              <a:buNone/>
            </a:pPr>
            <a:r>
              <a:rPr lang="en-IE" sz="1467" dirty="0">
                <a:solidFill>
                  <a:srgbClr val="6E6F71"/>
                </a:solidFill>
                <a:latin typeface="Calibri" panose="020F0502020204030204" pitchFamily="34" charset="0"/>
                <a:cs typeface="Calibri" panose="020F0502020204030204" pitchFamily="34" charset="0"/>
              </a:rPr>
              <a:t>Who are the trustees and are they independent of the provider and/or their wider organisation? Need a degree of separation and challenge</a:t>
            </a:r>
          </a:p>
          <a:p>
            <a:pPr marL="0" indent="0">
              <a:buNone/>
            </a:pPr>
            <a:r>
              <a:rPr lang="en-IE" sz="1467" b="1" dirty="0">
                <a:solidFill>
                  <a:srgbClr val="5C61AC"/>
                </a:solidFill>
                <a:latin typeface="Calibri" panose="020F0502020204030204" pitchFamily="34" charset="0"/>
                <a:cs typeface="Calibri" panose="020F0502020204030204" pitchFamily="34" charset="0"/>
              </a:rPr>
              <a:t>Employee engagement:</a:t>
            </a:r>
          </a:p>
          <a:p>
            <a:pPr marL="0" indent="0">
              <a:buNone/>
            </a:pPr>
            <a:r>
              <a:rPr lang="en-IE" sz="1467" dirty="0">
                <a:solidFill>
                  <a:srgbClr val="6E6F71"/>
                </a:solidFill>
                <a:latin typeface="Calibri" panose="020F0502020204030204" pitchFamily="34" charset="0"/>
                <a:cs typeface="Calibri" panose="020F0502020204030204" pitchFamily="34" charset="0"/>
              </a:rPr>
              <a:t>Employers have a lesser formal role and Employees are more distant from decision makers: how are employees engaged and empowered? One size does not fit all</a:t>
            </a:r>
          </a:p>
          <a:p>
            <a:pPr marL="0" indent="0">
              <a:buNone/>
            </a:pPr>
            <a:r>
              <a:rPr lang="en-IE" sz="1467" b="1" dirty="0">
                <a:solidFill>
                  <a:srgbClr val="5C61AC"/>
                </a:solidFill>
                <a:latin typeface="Calibri" panose="020F0502020204030204" pitchFamily="34" charset="0"/>
                <a:cs typeface="Calibri" panose="020F0502020204030204" pitchFamily="34" charset="0"/>
              </a:rPr>
              <a:t>Defaults:</a:t>
            </a:r>
          </a:p>
          <a:p>
            <a:pPr marL="0" indent="0">
              <a:buNone/>
            </a:pPr>
            <a:r>
              <a:rPr lang="en-IE" sz="1467" dirty="0">
                <a:solidFill>
                  <a:srgbClr val="6E6F71"/>
                </a:solidFill>
                <a:latin typeface="Calibri" panose="020F0502020204030204" pitchFamily="34" charset="0"/>
                <a:cs typeface="Calibri" panose="020F0502020204030204" pitchFamily="34" charset="0"/>
              </a:rPr>
              <a:t>MT cannot be all thing to all people-need a degree of standardisation: how good and sophisticated is that core offering for medium plans? Has to be best in class as the core offering regarding lifestyling, range of funds etc</a:t>
            </a:r>
          </a:p>
          <a:p>
            <a:pPr marL="0" indent="0">
              <a:buNone/>
            </a:pPr>
            <a:r>
              <a:rPr lang="en-IE" sz="1467" b="1" dirty="0">
                <a:solidFill>
                  <a:srgbClr val="5C61AC"/>
                </a:solidFill>
                <a:latin typeface="Calibri" panose="020F0502020204030204" pitchFamily="34" charset="0"/>
                <a:cs typeface="Calibri" panose="020F0502020204030204" pitchFamily="34" charset="0"/>
              </a:rPr>
              <a:t>Inclusion of Life Cover (Risk Benefits): </a:t>
            </a:r>
          </a:p>
          <a:p>
            <a:pPr marL="0" indent="0">
              <a:buNone/>
            </a:pPr>
            <a:r>
              <a:rPr lang="en-IE" sz="1467" dirty="0">
                <a:solidFill>
                  <a:srgbClr val="6E6F71"/>
                </a:solidFill>
                <a:latin typeface="Calibri" panose="020F0502020204030204" pitchFamily="34" charset="0"/>
                <a:cs typeface="Calibri" panose="020F0502020204030204" pitchFamily="34" charset="0"/>
              </a:rPr>
              <a:t>Does the MT allow risk benefits under it or not? Convenient to employer if they are allowed under the same trust and may create some bundling efficiency</a:t>
            </a:r>
          </a:p>
        </p:txBody>
      </p:sp>
      <p:cxnSp>
        <p:nvCxnSpPr>
          <p:cNvPr id="8" name="Straight Connector 7">
            <a:extLst>
              <a:ext uri="{FF2B5EF4-FFF2-40B4-BE49-F238E27FC236}">
                <a16:creationId xmlns:a16="http://schemas.microsoft.com/office/drawing/2014/main" id="{C8301032-6B44-D943-A542-2BDD51BDEFA0}"/>
              </a:ext>
            </a:extLst>
          </p:cNvPr>
          <p:cNvCxnSpPr>
            <a:cxnSpLocks/>
          </p:cNvCxnSpPr>
          <p:nvPr/>
        </p:nvCxnSpPr>
        <p:spPr>
          <a:xfrm>
            <a:off x="8787379" y="0"/>
            <a:ext cx="112007" cy="526056"/>
          </a:xfrm>
          <a:prstGeom prst="line">
            <a:avLst/>
          </a:prstGeom>
          <a:ln w="12700">
            <a:solidFill>
              <a:schemeClr val="bg1">
                <a:alpha val="50196"/>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762BEFB-7981-C842-8240-DD1A02C140AF}"/>
              </a:ext>
            </a:extLst>
          </p:cNvPr>
          <p:cNvSpPr txBox="1"/>
          <p:nvPr/>
        </p:nvSpPr>
        <p:spPr>
          <a:xfrm>
            <a:off x="8957735" y="186267"/>
            <a:ext cx="3269291" cy="307777"/>
          </a:xfrm>
          <a:prstGeom prst="rect">
            <a:avLst/>
          </a:prstGeom>
          <a:noFill/>
        </p:spPr>
        <p:txBody>
          <a:bodyPr wrap="square" rtlCol="0">
            <a:spAutoFit/>
          </a:bodyPr>
          <a:lstStyle/>
          <a:p>
            <a:pPr>
              <a:defRPr/>
            </a:pPr>
            <a:r>
              <a:rPr lang="en-GB" sz="1400" dirty="0">
                <a:solidFill>
                  <a:schemeClr val="bg1"/>
                </a:solidFill>
                <a:latin typeface="Calibri" panose="020F0502020204030204" pitchFamily="34" charset="0"/>
                <a:cs typeface="Calibri" panose="020F0502020204030204" pitchFamily="34" charset="0"/>
              </a:rPr>
              <a:t>Helping people build better futures</a:t>
            </a:r>
            <a:endParaRPr lang="en-US" sz="1400" dirty="0">
              <a:solidFill>
                <a:schemeClr val="bg1"/>
              </a:solidFill>
              <a:latin typeface="Calibri" panose="020F0502020204030204" pitchFamily="34" charset="0"/>
              <a:cs typeface="Calibri" panose="020F0502020204030204" pitchFamily="34" charset="0"/>
            </a:endParaRPr>
          </a:p>
        </p:txBody>
      </p:sp>
      <p:pic>
        <p:nvPicPr>
          <p:cNvPr id="10" name="Picture 9" descr="Text&#10;&#10;Description automatically generated with medium confidence">
            <a:extLst>
              <a:ext uri="{FF2B5EF4-FFF2-40B4-BE49-F238E27FC236}">
                <a16:creationId xmlns:a16="http://schemas.microsoft.com/office/drawing/2014/main" id="{0ABF39DF-A941-5E4A-9278-4E95F2DDA238}"/>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10101679" y="5897033"/>
            <a:ext cx="2125347" cy="993600"/>
          </a:xfrm>
          <a:prstGeom prst="rect">
            <a:avLst/>
          </a:prstGeom>
        </p:spPr>
      </p:pic>
      <p:sp>
        <p:nvSpPr>
          <p:cNvPr id="11" name="Slide Number Placeholder 3">
            <a:extLst>
              <a:ext uri="{FF2B5EF4-FFF2-40B4-BE49-F238E27FC236}">
                <a16:creationId xmlns:a16="http://schemas.microsoft.com/office/drawing/2014/main" id="{69AE6CA8-214B-4D41-8E0D-02620F3BA7B4}"/>
              </a:ext>
            </a:extLst>
          </p:cNvPr>
          <p:cNvSpPr txBox="1">
            <a:spLocks/>
          </p:cNvSpPr>
          <p:nvPr/>
        </p:nvSpPr>
        <p:spPr>
          <a:xfrm>
            <a:off x="417473" y="6368404"/>
            <a:ext cx="452859" cy="36512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7C03740C-C44E-9A4C-BFBE-17CCF94B0B05}" type="slidenum">
              <a:rPr lang="en-US" sz="1400">
                <a:solidFill>
                  <a:srgbClr val="6E6F71"/>
                </a:solidFill>
              </a:rPr>
              <a:pPr algn="r"/>
              <a:t>17</a:t>
            </a:fld>
            <a:endParaRPr lang="en-US" sz="1400" dirty="0">
              <a:solidFill>
                <a:srgbClr val="6E6F71"/>
              </a:solidFill>
            </a:endParaRPr>
          </a:p>
        </p:txBody>
      </p:sp>
      <p:cxnSp>
        <p:nvCxnSpPr>
          <p:cNvPr id="12" name="Straight Connector 11">
            <a:extLst>
              <a:ext uri="{FF2B5EF4-FFF2-40B4-BE49-F238E27FC236}">
                <a16:creationId xmlns:a16="http://schemas.microsoft.com/office/drawing/2014/main" id="{39A628D4-FBC2-D14C-B2C6-4DE4C7916B57}"/>
              </a:ext>
            </a:extLst>
          </p:cNvPr>
          <p:cNvCxnSpPr>
            <a:cxnSpLocks/>
          </p:cNvCxnSpPr>
          <p:nvPr/>
        </p:nvCxnSpPr>
        <p:spPr>
          <a:xfrm>
            <a:off x="879513" y="6414571"/>
            <a:ext cx="112007" cy="526056"/>
          </a:xfrm>
          <a:prstGeom prst="line">
            <a:avLst/>
          </a:prstGeom>
          <a:ln w="12700">
            <a:solidFill>
              <a:srgbClr val="5C61A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2401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6">
            <a:extLst>
              <a:ext uri="{FF2B5EF4-FFF2-40B4-BE49-F238E27FC236}">
                <a16:creationId xmlns:a16="http://schemas.microsoft.com/office/drawing/2014/main" id="{DCF9AE99-A96B-5D4A-A088-99DBFE4F1D33}"/>
              </a:ext>
            </a:extLst>
          </p:cNvPr>
          <p:cNvSpPr/>
          <p:nvPr/>
        </p:nvSpPr>
        <p:spPr>
          <a:xfrm>
            <a:off x="-167036" y="-592996"/>
            <a:ext cx="13046456" cy="8451707"/>
          </a:xfrm>
          <a:custGeom>
            <a:avLst/>
            <a:gdLst>
              <a:gd name="connsiteX0" fmla="*/ 0 w 12290612"/>
              <a:gd name="connsiteY0" fmla="*/ 0 h 5419165"/>
              <a:gd name="connsiteX1" fmla="*/ 12290612 w 12290612"/>
              <a:gd name="connsiteY1" fmla="*/ 0 h 5419165"/>
              <a:gd name="connsiteX2" fmla="*/ 12290612 w 12290612"/>
              <a:gd name="connsiteY2" fmla="*/ 5419165 h 5419165"/>
              <a:gd name="connsiteX3" fmla="*/ 0 w 12290612"/>
              <a:gd name="connsiteY3" fmla="*/ 5419165 h 5419165"/>
              <a:gd name="connsiteX4" fmla="*/ 0 w 12290612"/>
              <a:gd name="connsiteY4" fmla="*/ 0 h 5419165"/>
              <a:gd name="connsiteX0" fmla="*/ 0 w 12304059"/>
              <a:gd name="connsiteY0" fmla="*/ 349623 h 5768788"/>
              <a:gd name="connsiteX1" fmla="*/ 12304059 w 12304059"/>
              <a:gd name="connsiteY1" fmla="*/ 0 h 5768788"/>
              <a:gd name="connsiteX2" fmla="*/ 12290612 w 12304059"/>
              <a:gd name="connsiteY2" fmla="*/ 5768788 h 5768788"/>
              <a:gd name="connsiteX3" fmla="*/ 0 w 12304059"/>
              <a:gd name="connsiteY3" fmla="*/ 5768788 h 5768788"/>
              <a:gd name="connsiteX4" fmla="*/ 0 w 12304059"/>
              <a:gd name="connsiteY4" fmla="*/ 349623 h 5768788"/>
              <a:gd name="connsiteX0" fmla="*/ 0 w 12304059"/>
              <a:gd name="connsiteY0" fmla="*/ 376517 h 5795682"/>
              <a:gd name="connsiteX1" fmla="*/ 12304059 w 12304059"/>
              <a:gd name="connsiteY1" fmla="*/ 0 h 5795682"/>
              <a:gd name="connsiteX2" fmla="*/ 12290612 w 12304059"/>
              <a:gd name="connsiteY2" fmla="*/ 5795682 h 5795682"/>
              <a:gd name="connsiteX3" fmla="*/ 0 w 12304059"/>
              <a:gd name="connsiteY3" fmla="*/ 5795682 h 5795682"/>
              <a:gd name="connsiteX4" fmla="*/ 0 w 12304059"/>
              <a:gd name="connsiteY4" fmla="*/ 376517 h 5795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59" h="5795682">
                <a:moveTo>
                  <a:pt x="0" y="376517"/>
                </a:moveTo>
                <a:lnTo>
                  <a:pt x="12304059" y="0"/>
                </a:lnTo>
                <a:cubicBezTo>
                  <a:pt x="12299577" y="1922929"/>
                  <a:pt x="12295094" y="3872753"/>
                  <a:pt x="12290612" y="5795682"/>
                </a:cubicBezTo>
                <a:lnTo>
                  <a:pt x="0" y="5795682"/>
                </a:lnTo>
                <a:lnTo>
                  <a:pt x="0" y="376517"/>
                </a:lnTo>
                <a:close/>
              </a:path>
            </a:pathLst>
          </a:custGeom>
          <a:gradFill flip="none" rotWithShape="1">
            <a:gsLst>
              <a:gs pos="100000">
                <a:srgbClr val="00B1D9">
                  <a:alpha val="70196"/>
                </a:srgbClr>
              </a:gs>
              <a:gs pos="60000">
                <a:srgbClr val="5C61AC"/>
              </a:gs>
              <a:gs pos="0">
                <a:srgbClr val="2C2D8B"/>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dirty="0"/>
          </a:p>
        </p:txBody>
      </p:sp>
      <p:sp>
        <p:nvSpPr>
          <p:cNvPr id="28" name="Rectangle 27">
            <a:extLst>
              <a:ext uri="{FF2B5EF4-FFF2-40B4-BE49-F238E27FC236}">
                <a16:creationId xmlns:a16="http://schemas.microsoft.com/office/drawing/2014/main" id="{BCCCBDA8-281B-E04D-91C8-2944805FC94A}"/>
              </a:ext>
            </a:extLst>
          </p:cNvPr>
          <p:cNvSpPr/>
          <p:nvPr/>
        </p:nvSpPr>
        <p:spPr>
          <a:xfrm>
            <a:off x="-246434" y="-359209"/>
            <a:ext cx="13073975" cy="1860536"/>
          </a:xfrm>
          <a:custGeom>
            <a:avLst/>
            <a:gdLst>
              <a:gd name="connsiteX0" fmla="*/ 0 w 9795753"/>
              <a:gd name="connsiteY0" fmla="*/ 0 h 1074389"/>
              <a:gd name="connsiteX1" fmla="*/ 9795753 w 9795753"/>
              <a:gd name="connsiteY1" fmla="*/ 0 h 1074389"/>
              <a:gd name="connsiteX2" fmla="*/ 9795753 w 9795753"/>
              <a:gd name="connsiteY2" fmla="*/ 1074389 h 1074389"/>
              <a:gd name="connsiteX3" fmla="*/ 0 w 9795753"/>
              <a:gd name="connsiteY3" fmla="*/ 1074389 h 1074389"/>
              <a:gd name="connsiteX4" fmla="*/ 0 w 9795753"/>
              <a:gd name="connsiteY4" fmla="*/ 0 h 1074389"/>
              <a:gd name="connsiteX0" fmla="*/ 9728 w 9805481"/>
              <a:gd name="connsiteY0" fmla="*/ 0 h 1395402"/>
              <a:gd name="connsiteX1" fmla="*/ 9805481 w 9805481"/>
              <a:gd name="connsiteY1" fmla="*/ 0 h 1395402"/>
              <a:gd name="connsiteX2" fmla="*/ 9805481 w 9805481"/>
              <a:gd name="connsiteY2" fmla="*/ 1074389 h 1395402"/>
              <a:gd name="connsiteX3" fmla="*/ 0 w 9805481"/>
              <a:gd name="connsiteY3" fmla="*/ 1395402 h 1395402"/>
              <a:gd name="connsiteX4" fmla="*/ 9728 w 9805481"/>
              <a:gd name="connsiteY4" fmla="*/ 0 h 1395402"/>
              <a:gd name="connsiteX0" fmla="*/ 9728 w 9805481"/>
              <a:gd name="connsiteY0" fmla="*/ 0 h 1395402"/>
              <a:gd name="connsiteX1" fmla="*/ 9805481 w 9805481"/>
              <a:gd name="connsiteY1" fmla="*/ 0 h 1395402"/>
              <a:gd name="connsiteX2" fmla="*/ 9776298 w 9805481"/>
              <a:gd name="connsiteY2" fmla="*/ 733921 h 1395402"/>
              <a:gd name="connsiteX3" fmla="*/ 0 w 9805481"/>
              <a:gd name="connsiteY3" fmla="*/ 1395402 h 1395402"/>
              <a:gd name="connsiteX4" fmla="*/ 9728 w 9805481"/>
              <a:gd name="connsiteY4" fmla="*/ 0 h 1395402"/>
              <a:gd name="connsiteX0" fmla="*/ 9728 w 9805481"/>
              <a:gd name="connsiteY0" fmla="*/ 0 h 1395402"/>
              <a:gd name="connsiteX1" fmla="*/ 9805481 w 9805481"/>
              <a:gd name="connsiteY1" fmla="*/ 0 h 1395402"/>
              <a:gd name="connsiteX2" fmla="*/ 9795753 w 9805481"/>
              <a:gd name="connsiteY2" fmla="*/ 977113 h 1395402"/>
              <a:gd name="connsiteX3" fmla="*/ 0 w 9805481"/>
              <a:gd name="connsiteY3" fmla="*/ 1395402 h 1395402"/>
              <a:gd name="connsiteX4" fmla="*/ 9728 w 9805481"/>
              <a:gd name="connsiteY4" fmla="*/ 0 h 1395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05481" h="1395402">
                <a:moveTo>
                  <a:pt x="9728" y="0"/>
                </a:moveTo>
                <a:lnTo>
                  <a:pt x="9805481" y="0"/>
                </a:lnTo>
                <a:cubicBezTo>
                  <a:pt x="9802238" y="325704"/>
                  <a:pt x="9798996" y="651409"/>
                  <a:pt x="9795753" y="977113"/>
                </a:cubicBezTo>
                <a:lnTo>
                  <a:pt x="0" y="1395402"/>
                </a:lnTo>
                <a:cubicBezTo>
                  <a:pt x="3243" y="930268"/>
                  <a:pt x="6485" y="465134"/>
                  <a:pt x="972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ext Placeholder 1">
            <a:extLst>
              <a:ext uri="{FF2B5EF4-FFF2-40B4-BE49-F238E27FC236}">
                <a16:creationId xmlns:a16="http://schemas.microsoft.com/office/drawing/2014/main" id="{BFA696DD-6B73-41BA-930A-6ADD11620BBA}"/>
              </a:ext>
            </a:extLst>
          </p:cNvPr>
          <p:cNvSpPr>
            <a:spLocks noGrp="1"/>
          </p:cNvSpPr>
          <p:nvPr>
            <p:ph type="body" sz="quarter" idx="10"/>
          </p:nvPr>
        </p:nvSpPr>
        <p:spPr>
          <a:xfrm>
            <a:off x="2079602" y="-2579917"/>
            <a:ext cx="7606577" cy="635000"/>
          </a:xfrm>
        </p:spPr>
        <p:txBody>
          <a:bodyPr>
            <a:normAutofit fontScale="92500" lnSpcReduction="10000"/>
          </a:bodyPr>
          <a:lstStyle/>
          <a:p>
            <a:pPr marR="150263"/>
            <a:r>
              <a:rPr lang="en-IE" sz="2400" dirty="0">
                <a:latin typeface="Calibri" panose="020F0502020204030204" pitchFamily="34" charset="0"/>
              </a:rPr>
              <a:t>Consumers are not particularly informed about sustainability beyond the personal action they can take</a:t>
            </a:r>
            <a:endParaRPr lang="en-IE" dirty="0"/>
          </a:p>
        </p:txBody>
      </p:sp>
      <p:cxnSp>
        <p:nvCxnSpPr>
          <p:cNvPr id="36" name="Straight Connector 35">
            <a:extLst>
              <a:ext uri="{FF2B5EF4-FFF2-40B4-BE49-F238E27FC236}">
                <a16:creationId xmlns:a16="http://schemas.microsoft.com/office/drawing/2014/main" id="{8E30909B-8C41-BA44-B704-59C5D7CFD5D0}"/>
              </a:ext>
            </a:extLst>
          </p:cNvPr>
          <p:cNvCxnSpPr>
            <a:cxnSpLocks/>
          </p:cNvCxnSpPr>
          <p:nvPr/>
        </p:nvCxnSpPr>
        <p:spPr>
          <a:xfrm>
            <a:off x="6703261" y="7952139"/>
            <a:ext cx="0" cy="7393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8E1F207-95DB-474E-952D-43BF1F0842F9}"/>
              </a:ext>
            </a:extLst>
          </p:cNvPr>
          <p:cNvCxnSpPr>
            <a:cxnSpLocks/>
          </p:cNvCxnSpPr>
          <p:nvPr/>
        </p:nvCxnSpPr>
        <p:spPr>
          <a:xfrm>
            <a:off x="8787379" y="0"/>
            <a:ext cx="112007" cy="526056"/>
          </a:xfrm>
          <a:prstGeom prst="line">
            <a:avLst/>
          </a:prstGeom>
          <a:ln w="12700">
            <a:solidFill>
              <a:srgbClr val="5C61AC">
                <a:alpha val="50196"/>
              </a:srgbClr>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05B740D-D712-0745-8C1D-D1D1A25D25AF}"/>
              </a:ext>
            </a:extLst>
          </p:cNvPr>
          <p:cNvSpPr txBox="1"/>
          <p:nvPr/>
        </p:nvSpPr>
        <p:spPr>
          <a:xfrm>
            <a:off x="8957735" y="186267"/>
            <a:ext cx="3269291" cy="307777"/>
          </a:xfrm>
          <a:prstGeom prst="rect">
            <a:avLst/>
          </a:prstGeom>
          <a:noFill/>
        </p:spPr>
        <p:txBody>
          <a:bodyPr wrap="square" rtlCol="0">
            <a:spAutoFit/>
          </a:bodyPr>
          <a:lstStyle/>
          <a:p>
            <a:pPr>
              <a:defRPr/>
            </a:pPr>
            <a:r>
              <a:rPr lang="en-GB" sz="1400" dirty="0">
                <a:solidFill>
                  <a:srgbClr val="6E6259"/>
                </a:solidFill>
                <a:latin typeface="Calibri" panose="020F0502020204030204" pitchFamily="34" charset="0"/>
                <a:cs typeface="Calibri" panose="020F0502020204030204" pitchFamily="34" charset="0"/>
              </a:rPr>
              <a:t>Helping people build better futures</a:t>
            </a:r>
            <a:endParaRPr lang="en-US" sz="1400" dirty="0">
              <a:solidFill>
                <a:srgbClr val="6E6259"/>
              </a:solidFill>
              <a:latin typeface="Calibri" panose="020F0502020204030204" pitchFamily="34" charset="0"/>
              <a:cs typeface="Calibri" panose="020F0502020204030204" pitchFamily="34" charset="0"/>
            </a:endParaRPr>
          </a:p>
        </p:txBody>
      </p:sp>
      <p:sp>
        <p:nvSpPr>
          <p:cNvPr id="29" name="Slide Number Placeholder 3">
            <a:extLst>
              <a:ext uri="{FF2B5EF4-FFF2-40B4-BE49-F238E27FC236}">
                <a16:creationId xmlns:a16="http://schemas.microsoft.com/office/drawing/2014/main" id="{92F6ECCB-5AE4-D546-A9D7-ED7877E03CE7}"/>
              </a:ext>
            </a:extLst>
          </p:cNvPr>
          <p:cNvSpPr txBox="1">
            <a:spLocks/>
          </p:cNvSpPr>
          <p:nvPr/>
        </p:nvSpPr>
        <p:spPr>
          <a:xfrm>
            <a:off x="417473" y="6368404"/>
            <a:ext cx="452859" cy="36512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7C03740C-C44E-9A4C-BFBE-17CCF94B0B05}" type="slidenum">
              <a:rPr lang="en-US" sz="1400">
                <a:solidFill>
                  <a:schemeClr val="bg1"/>
                </a:solidFill>
              </a:rPr>
              <a:pPr algn="r"/>
              <a:t>18</a:t>
            </a:fld>
            <a:endParaRPr lang="en-US" sz="1400" dirty="0">
              <a:solidFill>
                <a:schemeClr val="bg1"/>
              </a:solidFill>
            </a:endParaRPr>
          </a:p>
        </p:txBody>
      </p:sp>
      <p:cxnSp>
        <p:nvCxnSpPr>
          <p:cNvPr id="32" name="Straight Connector 31">
            <a:extLst>
              <a:ext uri="{FF2B5EF4-FFF2-40B4-BE49-F238E27FC236}">
                <a16:creationId xmlns:a16="http://schemas.microsoft.com/office/drawing/2014/main" id="{9630BF3E-020A-844F-810A-11E213B409A6}"/>
              </a:ext>
            </a:extLst>
          </p:cNvPr>
          <p:cNvCxnSpPr>
            <a:cxnSpLocks/>
          </p:cNvCxnSpPr>
          <p:nvPr/>
        </p:nvCxnSpPr>
        <p:spPr>
          <a:xfrm>
            <a:off x="879513" y="6414571"/>
            <a:ext cx="112007" cy="52605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40" name="Picture 39" descr="Text&#10;&#10;Description automatically generated with medium confidence">
            <a:extLst>
              <a:ext uri="{FF2B5EF4-FFF2-40B4-BE49-F238E27FC236}">
                <a16:creationId xmlns:a16="http://schemas.microsoft.com/office/drawing/2014/main" id="{5C70FE81-8A86-844D-A0FD-B011B009DAEB}"/>
              </a:ext>
            </a:extLst>
          </p:cNvPr>
          <p:cNvPicPr>
            <a:picLocks noChangeAspect="1"/>
          </p:cNvPicPr>
          <p:nvPr/>
        </p:nvPicPr>
        <p:blipFill>
          <a:blip r:embed="rId2" cstate="screen">
            <a:alphaModFix/>
            <a:extLst>
              <a:ext uri="{28A0092B-C50C-407E-A947-70E740481C1C}">
                <a14:useLocalDpi xmlns:a14="http://schemas.microsoft.com/office/drawing/2010/main"/>
              </a:ext>
            </a:extLst>
          </a:blip>
          <a:stretch>
            <a:fillRect/>
          </a:stretch>
        </p:blipFill>
        <p:spPr>
          <a:xfrm>
            <a:off x="10101232" y="5895192"/>
            <a:ext cx="2125347" cy="993600"/>
          </a:xfrm>
          <a:prstGeom prst="rect">
            <a:avLst/>
          </a:prstGeom>
        </p:spPr>
      </p:pic>
      <p:sp>
        <p:nvSpPr>
          <p:cNvPr id="3" name="Rectangle 2">
            <a:extLst>
              <a:ext uri="{FF2B5EF4-FFF2-40B4-BE49-F238E27FC236}">
                <a16:creationId xmlns:a16="http://schemas.microsoft.com/office/drawing/2014/main" id="{B4F1D879-41E7-6741-AED8-F04815C498FB}"/>
              </a:ext>
            </a:extLst>
          </p:cNvPr>
          <p:cNvSpPr/>
          <p:nvPr/>
        </p:nvSpPr>
        <p:spPr>
          <a:xfrm>
            <a:off x="4080492" y="2442879"/>
            <a:ext cx="4304705" cy="789896"/>
          </a:xfrm>
          <a:prstGeom prst="rect">
            <a:avLst/>
          </a:prstGeom>
        </p:spPr>
        <p:txBody>
          <a:bodyPr wrap="none">
            <a:spAutoFit/>
          </a:bodyPr>
          <a:lstStyle/>
          <a:p>
            <a:pPr lvl="0" algn="ctr">
              <a:defRPr/>
            </a:pPr>
            <a:r>
              <a:rPr lang="en-IE" sz="4533" b="1" dirty="0">
                <a:solidFill>
                  <a:schemeClr val="bg1"/>
                </a:solidFill>
                <a:latin typeface="Calibri" panose="020F0502020204030204" pitchFamily="34" charset="0"/>
                <a:cs typeface="Calibri" panose="020F0502020204030204" pitchFamily="34" charset="0"/>
              </a:rPr>
              <a:t>The bottom line?</a:t>
            </a:r>
          </a:p>
        </p:txBody>
      </p:sp>
      <p:sp>
        <p:nvSpPr>
          <p:cNvPr id="34" name="Text Placeholder 2">
            <a:extLst>
              <a:ext uri="{FF2B5EF4-FFF2-40B4-BE49-F238E27FC236}">
                <a16:creationId xmlns:a16="http://schemas.microsoft.com/office/drawing/2014/main" id="{2EE68123-87C1-7944-A9A8-FFD22202D277}"/>
              </a:ext>
            </a:extLst>
          </p:cNvPr>
          <p:cNvSpPr txBox="1">
            <a:spLocks/>
          </p:cNvSpPr>
          <p:nvPr/>
        </p:nvSpPr>
        <p:spPr>
          <a:xfrm>
            <a:off x="2581652" y="3698457"/>
            <a:ext cx="7716446" cy="2378904"/>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ts val="2773"/>
              </a:lnSpc>
              <a:buNone/>
            </a:pPr>
            <a:r>
              <a:rPr lang="en-IE" sz="1867" dirty="0">
                <a:solidFill>
                  <a:schemeClr val="bg1"/>
                </a:solidFill>
                <a:latin typeface="Calibri" panose="020F0502020204030204" pitchFamily="34" charset="0"/>
                <a:cs typeface="Calibri" panose="020F0502020204030204" pitchFamily="34" charset="0"/>
              </a:rPr>
              <a:t>Of course the statements for Stand Alone and Master Trusts</a:t>
            </a:r>
            <a:br>
              <a:rPr lang="en-IE" sz="1867" dirty="0">
                <a:solidFill>
                  <a:schemeClr val="bg1"/>
                </a:solidFill>
                <a:latin typeface="Calibri" panose="020F0502020204030204" pitchFamily="34" charset="0"/>
                <a:cs typeface="Calibri" panose="020F0502020204030204" pitchFamily="34" charset="0"/>
              </a:rPr>
            </a:br>
            <a:r>
              <a:rPr lang="en-IE" sz="1867" dirty="0">
                <a:solidFill>
                  <a:schemeClr val="bg1"/>
                </a:solidFill>
                <a:latin typeface="Calibri" panose="020F0502020204030204" pitchFamily="34" charset="0"/>
                <a:cs typeface="Calibri" panose="020F0502020204030204" pitchFamily="34" charset="0"/>
              </a:rPr>
              <a:t>could be phrased in negative, more biased ways too!</a:t>
            </a:r>
          </a:p>
          <a:p>
            <a:pPr marL="0" indent="0" algn="ctr">
              <a:lnSpc>
                <a:spcPts val="2773"/>
              </a:lnSpc>
              <a:buNone/>
            </a:pPr>
            <a:r>
              <a:rPr lang="en-IE" sz="1867" dirty="0">
                <a:solidFill>
                  <a:schemeClr val="bg1"/>
                </a:solidFill>
                <a:latin typeface="Calibri" panose="020F0502020204030204" pitchFamily="34" charset="0"/>
                <a:cs typeface="Calibri" panose="020F0502020204030204" pitchFamily="34" charset="0"/>
              </a:rPr>
              <a:t>In reality, when the costs of IORP II are accounted for, I’d expect far more newer companies to choose the Master Trust model than Stand Alone.</a:t>
            </a:r>
          </a:p>
          <a:p>
            <a:pPr marL="0" indent="0" algn="ctr">
              <a:lnSpc>
                <a:spcPts val="2773"/>
              </a:lnSpc>
              <a:buNone/>
            </a:pPr>
            <a:r>
              <a:rPr lang="en-IE" sz="1867" dirty="0">
                <a:solidFill>
                  <a:schemeClr val="bg1"/>
                </a:solidFill>
                <a:latin typeface="Calibri" panose="020F0502020204030204" pitchFamily="34" charset="0"/>
                <a:cs typeface="Calibri" panose="020F0502020204030204" pitchFamily="34" charset="0"/>
              </a:rPr>
              <a:t>Existing schemes are much more debatable….let’s go back to that hurdle… </a:t>
            </a:r>
          </a:p>
        </p:txBody>
      </p:sp>
      <p:cxnSp>
        <p:nvCxnSpPr>
          <p:cNvPr id="5" name="Straight Connector 4">
            <a:extLst>
              <a:ext uri="{FF2B5EF4-FFF2-40B4-BE49-F238E27FC236}">
                <a16:creationId xmlns:a16="http://schemas.microsoft.com/office/drawing/2014/main" id="{99982D3C-A74C-934C-9BFC-33F8C2394340}"/>
              </a:ext>
            </a:extLst>
          </p:cNvPr>
          <p:cNvCxnSpPr/>
          <p:nvPr/>
        </p:nvCxnSpPr>
        <p:spPr>
          <a:xfrm>
            <a:off x="3712520" y="3373453"/>
            <a:ext cx="5250249" cy="0"/>
          </a:xfrm>
          <a:prstGeom prst="line">
            <a:avLst/>
          </a:prstGeom>
          <a:ln w="28575">
            <a:solidFill>
              <a:srgbClr val="F6F4F0"/>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001480C3-DF17-404F-B7A9-E04322E2DF91}"/>
              </a:ext>
            </a:extLst>
          </p:cNvPr>
          <p:cNvSpPr txBox="1"/>
          <p:nvPr/>
        </p:nvSpPr>
        <p:spPr>
          <a:xfrm>
            <a:off x="782542" y="478989"/>
            <a:ext cx="9515556" cy="461665"/>
          </a:xfrm>
          <a:prstGeom prst="rect">
            <a:avLst/>
          </a:prstGeom>
          <a:noFill/>
        </p:spPr>
        <p:txBody>
          <a:bodyPr wrap="square" rtlCol="0">
            <a:spAutoFit/>
          </a:bodyPr>
          <a:lstStyle/>
          <a:p>
            <a:pPr lvl="0">
              <a:defRPr/>
            </a:pPr>
            <a:r>
              <a:rPr lang="en-IE" sz="2400" b="1" dirty="0">
                <a:solidFill>
                  <a:srgbClr val="5C61AC"/>
                </a:solidFill>
              </a:rPr>
              <a:t>So, how will new plans decide?</a:t>
            </a:r>
          </a:p>
        </p:txBody>
      </p:sp>
    </p:spTree>
    <p:extLst>
      <p:ext uri="{BB962C8B-B14F-4D97-AF65-F5344CB8AC3E}">
        <p14:creationId xmlns:p14="http://schemas.microsoft.com/office/powerpoint/2010/main" val="413822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500"/>
                            </p:stCondLst>
                            <p:childTnLst>
                              <p:par>
                                <p:cTn id="12" presetID="10" presetClass="entr" presetSubtype="0" fill="hold" grpId="0" nodeType="afterEffect">
                                  <p:stCondLst>
                                    <p:cond delay="100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40AF1ABE-CDB6-1A4C-B366-759F337FA890}"/>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l="13" r="13"/>
          <a:stretch/>
        </p:blipFill>
        <p:spPr/>
      </p:pic>
      <p:sp>
        <p:nvSpPr>
          <p:cNvPr id="5" name="TextBox 4">
            <a:extLst>
              <a:ext uri="{FF2B5EF4-FFF2-40B4-BE49-F238E27FC236}">
                <a16:creationId xmlns:a16="http://schemas.microsoft.com/office/drawing/2014/main" id="{C821A349-F848-F646-AFD1-9F099F0880EA}"/>
              </a:ext>
            </a:extLst>
          </p:cNvPr>
          <p:cNvSpPr txBox="1"/>
          <p:nvPr/>
        </p:nvSpPr>
        <p:spPr>
          <a:xfrm>
            <a:off x="782542" y="360674"/>
            <a:ext cx="9515556" cy="830997"/>
          </a:xfrm>
          <a:prstGeom prst="rect">
            <a:avLst/>
          </a:prstGeom>
          <a:noFill/>
        </p:spPr>
        <p:txBody>
          <a:bodyPr wrap="square" rtlCol="0">
            <a:spAutoFit/>
          </a:bodyPr>
          <a:lstStyle/>
          <a:p>
            <a:pPr lvl="0">
              <a:defRPr/>
            </a:pPr>
            <a:r>
              <a:rPr lang="en-IE" sz="2400" b="1" dirty="0">
                <a:solidFill>
                  <a:srgbClr val="5C61AC"/>
                </a:solidFill>
              </a:rPr>
              <a:t>Now imagine the decision to move is made…</a:t>
            </a:r>
            <a:br>
              <a:rPr lang="en-IE" sz="2400" b="1" dirty="0">
                <a:solidFill>
                  <a:srgbClr val="5C61AC"/>
                </a:solidFill>
              </a:rPr>
            </a:br>
            <a:r>
              <a:rPr lang="en-IE" sz="2400" b="1" dirty="0">
                <a:solidFill>
                  <a:srgbClr val="5C61AC"/>
                </a:solidFill>
              </a:rPr>
              <a:t>what happens next? Back to the hurdle…</a:t>
            </a:r>
          </a:p>
        </p:txBody>
      </p:sp>
      <p:sp>
        <p:nvSpPr>
          <p:cNvPr id="9" name="Slide Number Placeholder 3">
            <a:extLst>
              <a:ext uri="{FF2B5EF4-FFF2-40B4-BE49-F238E27FC236}">
                <a16:creationId xmlns:a16="http://schemas.microsoft.com/office/drawing/2014/main" id="{D81E7107-6984-8744-80CA-604260DD49C5}"/>
              </a:ext>
            </a:extLst>
          </p:cNvPr>
          <p:cNvSpPr txBox="1">
            <a:spLocks/>
          </p:cNvSpPr>
          <p:nvPr/>
        </p:nvSpPr>
        <p:spPr>
          <a:xfrm>
            <a:off x="417473" y="6368404"/>
            <a:ext cx="452859" cy="36512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7C03740C-C44E-9A4C-BFBE-17CCF94B0B05}" type="slidenum">
              <a:rPr lang="en-US" sz="1400">
                <a:solidFill>
                  <a:srgbClr val="6E6F71"/>
                </a:solidFill>
              </a:rPr>
              <a:pPr algn="r"/>
              <a:t>19</a:t>
            </a:fld>
            <a:endParaRPr lang="en-US" sz="1400" dirty="0">
              <a:solidFill>
                <a:srgbClr val="6E6F71"/>
              </a:solidFill>
            </a:endParaRPr>
          </a:p>
        </p:txBody>
      </p:sp>
      <p:cxnSp>
        <p:nvCxnSpPr>
          <p:cNvPr id="10" name="Straight Connector 9">
            <a:extLst>
              <a:ext uri="{FF2B5EF4-FFF2-40B4-BE49-F238E27FC236}">
                <a16:creationId xmlns:a16="http://schemas.microsoft.com/office/drawing/2014/main" id="{7D34745E-64E1-5943-AA1A-CF9A7F0743CB}"/>
              </a:ext>
            </a:extLst>
          </p:cNvPr>
          <p:cNvCxnSpPr>
            <a:cxnSpLocks/>
          </p:cNvCxnSpPr>
          <p:nvPr/>
        </p:nvCxnSpPr>
        <p:spPr>
          <a:xfrm>
            <a:off x="879513" y="6414571"/>
            <a:ext cx="112007" cy="526056"/>
          </a:xfrm>
          <a:prstGeom prst="line">
            <a:avLst/>
          </a:prstGeom>
          <a:ln w="12700">
            <a:solidFill>
              <a:srgbClr val="5C61AC"/>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40AB363-2DB1-494D-9E97-4CD3CC6D6150}"/>
              </a:ext>
            </a:extLst>
          </p:cNvPr>
          <p:cNvSpPr txBox="1"/>
          <p:nvPr/>
        </p:nvSpPr>
        <p:spPr>
          <a:xfrm>
            <a:off x="782540" y="1716231"/>
            <a:ext cx="5478217" cy="2570191"/>
          </a:xfrm>
          <a:prstGeom prst="rect">
            <a:avLst/>
          </a:prstGeom>
          <a:noFill/>
        </p:spPr>
        <p:txBody>
          <a:bodyPr wrap="square" rtlCol="0">
            <a:spAutoFit/>
          </a:bodyPr>
          <a:lstStyle/>
          <a:p>
            <a:pPr>
              <a:lnSpc>
                <a:spcPts val="2773"/>
              </a:lnSpc>
              <a:buClr>
                <a:srgbClr val="5C61AC"/>
              </a:buClr>
              <a:buSzPct val="150000"/>
            </a:pPr>
            <a:r>
              <a:rPr lang="en-IE" sz="1600" dirty="0">
                <a:solidFill>
                  <a:srgbClr val="6E6F71"/>
                </a:solidFill>
                <a:latin typeface="Calibri" panose="020F0502020204030204" pitchFamily="34" charset="0"/>
                <a:cs typeface="Calibri" panose="020F0502020204030204" pitchFamily="34" charset="0"/>
              </a:rPr>
              <a:t>Let’s consider the employer journey for a minute.</a:t>
            </a:r>
          </a:p>
          <a:p>
            <a:pPr>
              <a:lnSpc>
                <a:spcPts val="2773"/>
              </a:lnSpc>
              <a:buClr>
                <a:srgbClr val="5C61AC"/>
              </a:buClr>
              <a:buSzPct val="150000"/>
            </a:pPr>
            <a:endParaRPr lang="en-IE" sz="1600" dirty="0">
              <a:solidFill>
                <a:srgbClr val="6E6F71"/>
              </a:solidFill>
              <a:latin typeface="Calibri" panose="020F0502020204030204" pitchFamily="34" charset="0"/>
              <a:cs typeface="Calibri" panose="020F0502020204030204" pitchFamily="34" charset="0"/>
            </a:endParaRPr>
          </a:p>
          <a:p>
            <a:pPr>
              <a:lnSpc>
                <a:spcPts val="2773"/>
              </a:lnSpc>
              <a:buClr>
                <a:srgbClr val="5C61AC"/>
              </a:buClr>
              <a:buSzPct val="150000"/>
            </a:pPr>
            <a:r>
              <a:rPr lang="en-IE" sz="1600" dirty="0">
                <a:solidFill>
                  <a:srgbClr val="6E6F71"/>
                </a:solidFill>
                <a:latin typeface="Calibri" panose="020F0502020204030204" pitchFamily="34" charset="0"/>
                <a:cs typeface="Calibri" panose="020F0502020204030204" pitchFamily="34" charset="0"/>
              </a:rPr>
              <a:t>An established employer with a </a:t>
            </a:r>
            <a:r>
              <a:rPr lang="en-IE" sz="1600" b="1" dirty="0">
                <a:solidFill>
                  <a:srgbClr val="6E6F71"/>
                </a:solidFill>
                <a:latin typeface="Calibri" panose="020F0502020204030204" pitchFamily="34" charset="0"/>
                <a:cs typeface="Calibri" panose="020F0502020204030204" pitchFamily="34" charset="0"/>
              </a:rPr>
              <a:t>legacy</a:t>
            </a:r>
            <a:r>
              <a:rPr lang="en-IE" sz="1600" dirty="0">
                <a:solidFill>
                  <a:srgbClr val="6E6F71"/>
                </a:solidFill>
                <a:latin typeface="Calibri" panose="020F0502020204030204" pitchFamily="34" charset="0"/>
                <a:cs typeface="Calibri" panose="020F0502020204030204" pitchFamily="34" charset="0"/>
              </a:rPr>
              <a:t> traditional trust scheme has done the active assessment of the pros and cons and decided they want to move to master trust.</a:t>
            </a:r>
          </a:p>
          <a:p>
            <a:pPr>
              <a:lnSpc>
                <a:spcPts val="2773"/>
              </a:lnSpc>
              <a:buClr>
                <a:srgbClr val="5C61AC"/>
              </a:buClr>
              <a:buSzPct val="150000"/>
            </a:pPr>
            <a:endParaRPr lang="en-IE" sz="1600" dirty="0">
              <a:solidFill>
                <a:srgbClr val="6E6F71"/>
              </a:solidFill>
              <a:latin typeface="Calibri" panose="020F0502020204030204" pitchFamily="34" charset="0"/>
              <a:cs typeface="Calibri" panose="020F0502020204030204" pitchFamily="34" charset="0"/>
            </a:endParaRPr>
          </a:p>
          <a:p>
            <a:pPr>
              <a:lnSpc>
                <a:spcPts val="2773"/>
              </a:lnSpc>
              <a:buClr>
                <a:srgbClr val="5C61AC"/>
              </a:buClr>
              <a:buSzPct val="150000"/>
            </a:pPr>
            <a:r>
              <a:rPr lang="en-IE" sz="1600" dirty="0">
                <a:solidFill>
                  <a:srgbClr val="6E6F71"/>
                </a:solidFill>
                <a:latin typeface="Calibri" panose="020F0502020204030204" pitchFamily="34" charset="0"/>
                <a:cs typeface="Calibri" panose="020F0502020204030204" pitchFamily="34" charset="0"/>
              </a:rPr>
              <a:t>Their next concern: how painful is the journey likely to be?</a:t>
            </a:r>
          </a:p>
        </p:txBody>
      </p:sp>
      <p:pic>
        <p:nvPicPr>
          <p:cNvPr id="12" name="Picture 11" descr="Text&#10;&#10;Description automatically generated with medium confidence">
            <a:extLst>
              <a:ext uri="{FF2B5EF4-FFF2-40B4-BE49-F238E27FC236}">
                <a16:creationId xmlns:a16="http://schemas.microsoft.com/office/drawing/2014/main" id="{EDB3C742-7BBF-EC42-A066-5AB1324018BB}"/>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10101679" y="5887649"/>
            <a:ext cx="2125347" cy="993600"/>
          </a:xfrm>
          <a:prstGeom prst="rect">
            <a:avLst/>
          </a:prstGeom>
        </p:spPr>
      </p:pic>
      <p:cxnSp>
        <p:nvCxnSpPr>
          <p:cNvPr id="15" name="Straight Connector 14">
            <a:extLst>
              <a:ext uri="{FF2B5EF4-FFF2-40B4-BE49-F238E27FC236}">
                <a16:creationId xmlns:a16="http://schemas.microsoft.com/office/drawing/2014/main" id="{CFCF6B94-7AD0-4143-87E2-25C5E08BDCE5}"/>
              </a:ext>
            </a:extLst>
          </p:cNvPr>
          <p:cNvCxnSpPr>
            <a:cxnSpLocks/>
          </p:cNvCxnSpPr>
          <p:nvPr/>
        </p:nvCxnSpPr>
        <p:spPr>
          <a:xfrm>
            <a:off x="8787379" y="0"/>
            <a:ext cx="112007" cy="526056"/>
          </a:xfrm>
          <a:prstGeom prst="line">
            <a:avLst/>
          </a:prstGeom>
          <a:ln w="12700">
            <a:solidFill>
              <a:schemeClr val="bg1">
                <a:alpha val="50196"/>
              </a:scheme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4493E3D-8F77-2549-A313-72F1FA2762CF}"/>
              </a:ext>
            </a:extLst>
          </p:cNvPr>
          <p:cNvSpPr txBox="1"/>
          <p:nvPr/>
        </p:nvSpPr>
        <p:spPr>
          <a:xfrm>
            <a:off x="8957735" y="186267"/>
            <a:ext cx="3269291" cy="307777"/>
          </a:xfrm>
          <a:prstGeom prst="rect">
            <a:avLst/>
          </a:prstGeom>
          <a:noFill/>
        </p:spPr>
        <p:txBody>
          <a:bodyPr wrap="square" rtlCol="0">
            <a:spAutoFit/>
          </a:bodyPr>
          <a:lstStyle/>
          <a:p>
            <a:pPr>
              <a:defRPr/>
            </a:pPr>
            <a:r>
              <a:rPr lang="en-GB" sz="1400" dirty="0">
                <a:solidFill>
                  <a:schemeClr val="bg1"/>
                </a:solidFill>
                <a:latin typeface="Calibri" panose="020F0502020204030204" pitchFamily="34" charset="0"/>
                <a:cs typeface="Calibri" panose="020F0502020204030204" pitchFamily="34" charset="0"/>
              </a:rPr>
              <a:t>Helping people build better futures</a:t>
            </a:r>
            <a:endParaRPr lang="en-US" sz="14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65651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69F86E17-8E24-FC47-A358-DC706D54E670}"/>
              </a:ext>
            </a:extLst>
          </p:cNvPr>
          <p:cNvPicPr>
            <a:picLocks noChangeAspect="1"/>
          </p:cNvPicPr>
          <p:nvPr/>
        </p:nvPicPr>
        <p:blipFill>
          <a:blip r:embed="rId2"/>
          <a:stretch>
            <a:fillRect/>
          </a:stretch>
        </p:blipFill>
        <p:spPr>
          <a:xfrm>
            <a:off x="-140569" y="431404"/>
            <a:ext cx="12756639" cy="6773333"/>
          </a:xfrm>
          <a:prstGeom prst="rect">
            <a:avLst/>
          </a:prstGeom>
        </p:spPr>
      </p:pic>
      <p:sp>
        <p:nvSpPr>
          <p:cNvPr id="19" name="Rectangle 6">
            <a:extLst>
              <a:ext uri="{FF2B5EF4-FFF2-40B4-BE49-F238E27FC236}">
                <a16:creationId xmlns:a16="http://schemas.microsoft.com/office/drawing/2014/main" id="{9D8D8E1B-B5B1-6C48-B895-F505F0A457E5}"/>
              </a:ext>
            </a:extLst>
          </p:cNvPr>
          <p:cNvSpPr/>
          <p:nvPr/>
        </p:nvSpPr>
        <p:spPr>
          <a:xfrm>
            <a:off x="-13952445" y="-5971352"/>
            <a:ext cx="13046456" cy="8451707"/>
          </a:xfrm>
          <a:custGeom>
            <a:avLst/>
            <a:gdLst>
              <a:gd name="connsiteX0" fmla="*/ 0 w 12290612"/>
              <a:gd name="connsiteY0" fmla="*/ 0 h 5419165"/>
              <a:gd name="connsiteX1" fmla="*/ 12290612 w 12290612"/>
              <a:gd name="connsiteY1" fmla="*/ 0 h 5419165"/>
              <a:gd name="connsiteX2" fmla="*/ 12290612 w 12290612"/>
              <a:gd name="connsiteY2" fmla="*/ 5419165 h 5419165"/>
              <a:gd name="connsiteX3" fmla="*/ 0 w 12290612"/>
              <a:gd name="connsiteY3" fmla="*/ 5419165 h 5419165"/>
              <a:gd name="connsiteX4" fmla="*/ 0 w 12290612"/>
              <a:gd name="connsiteY4" fmla="*/ 0 h 5419165"/>
              <a:gd name="connsiteX0" fmla="*/ 0 w 12304059"/>
              <a:gd name="connsiteY0" fmla="*/ 349623 h 5768788"/>
              <a:gd name="connsiteX1" fmla="*/ 12304059 w 12304059"/>
              <a:gd name="connsiteY1" fmla="*/ 0 h 5768788"/>
              <a:gd name="connsiteX2" fmla="*/ 12290612 w 12304059"/>
              <a:gd name="connsiteY2" fmla="*/ 5768788 h 5768788"/>
              <a:gd name="connsiteX3" fmla="*/ 0 w 12304059"/>
              <a:gd name="connsiteY3" fmla="*/ 5768788 h 5768788"/>
              <a:gd name="connsiteX4" fmla="*/ 0 w 12304059"/>
              <a:gd name="connsiteY4" fmla="*/ 349623 h 5768788"/>
              <a:gd name="connsiteX0" fmla="*/ 0 w 12304059"/>
              <a:gd name="connsiteY0" fmla="*/ 376517 h 5795682"/>
              <a:gd name="connsiteX1" fmla="*/ 12304059 w 12304059"/>
              <a:gd name="connsiteY1" fmla="*/ 0 h 5795682"/>
              <a:gd name="connsiteX2" fmla="*/ 12290612 w 12304059"/>
              <a:gd name="connsiteY2" fmla="*/ 5795682 h 5795682"/>
              <a:gd name="connsiteX3" fmla="*/ 0 w 12304059"/>
              <a:gd name="connsiteY3" fmla="*/ 5795682 h 5795682"/>
              <a:gd name="connsiteX4" fmla="*/ 0 w 12304059"/>
              <a:gd name="connsiteY4" fmla="*/ 376517 h 5795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59" h="5795682">
                <a:moveTo>
                  <a:pt x="0" y="376517"/>
                </a:moveTo>
                <a:lnTo>
                  <a:pt x="12304059" y="0"/>
                </a:lnTo>
                <a:cubicBezTo>
                  <a:pt x="12299577" y="1922929"/>
                  <a:pt x="12295094" y="3872753"/>
                  <a:pt x="12290612" y="5795682"/>
                </a:cubicBezTo>
                <a:lnTo>
                  <a:pt x="0" y="5795682"/>
                </a:lnTo>
                <a:lnTo>
                  <a:pt x="0" y="376517"/>
                </a:lnTo>
                <a:close/>
              </a:path>
            </a:pathLst>
          </a:custGeom>
          <a:gradFill flip="none" rotWithShape="1">
            <a:gsLst>
              <a:gs pos="100000">
                <a:srgbClr val="00B1D9">
                  <a:alpha val="70196"/>
                </a:srgbClr>
              </a:gs>
              <a:gs pos="60000">
                <a:srgbClr val="5C61AC"/>
              </a:gs>
              <a:gs pos="0">
                <a:srgbClr val="2C2D8B"/>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dirty="0"/>
          </a:p>
        </p:txBody>
      </p:sp>
      <p:pic>
        <p:nvPicPr>
          <p:cNvPr id="17" name="Picture 16">
            <a:extLst>
              <a:ext uri="{FF2B5EF4-FFF2-40B4-BE49-F238E27FC236}">
                <a16:creationId xmlns:a16="http://schemas.microsoft.com/office/drawing/2014/main" id="{CBE52AAB-CE3D-7148-9F0F-C0727B53989F}"/>
              </a:ext>
            </a:extLst>
          </p:cNvPr>
          <p:cNvPicPr>
            <a:picLocks noChangeAspect="1"/>
          </p:cNvPicPr>
          <p:nvPr/>
        </p:nvPicPr>
        <p:blipFill>
          <a:blip r:embed="rId3"/>
          <a:stretch>
            <a:fillRect/>
          </a:stretch>
        </p:blipFill>
        <p:spPr>
          <a:xfrm>
            <a:off x="-90607" y="9055819"/>
            <a:ext cx="12918148" cy="7292503"/>
          </a:xfrm>
          <a:prstGeom prst="rect">
            <a:avLst/>
          </a:prstGeom>
        </p:spPr>
      </p:pic>
      <p:pic>
        <p:nvPicPr>
          <p:cNvPr id="18" name="Picture 17">
            <a:extLst>
              <a:ext uri="{FF2B5EF4-FFF2-40B4-BE49-F238E27FC236}">
                <a16:creationId xmlns:a16="http://schemas.microsoft.com/office/drawing/2014/main" id="{4F31F584-E9CD-444B-82D9-EACEA6B23F92}"/>
              </a:ext>
            </a:extLst>
          </p:cNvPr>
          <p:cNvPicPr>
            <a:picLocks noChangeAspect="1"/>
          </p:cNvPicPr>
          <p:nvPr/>
        </p:nvPicPr>
        <p:blipFill>
          <a:blip r:embed="rId4"/>
          <a:stretch>
            <a:fillRect/>
          </a:stretch>
        </p:blipFill>
        <p:spPr>
          <a:xfrm>
            <a:off x="13934064" y="-4934856"/>
            <a:ext cx="13150516" cy="10185239"/>
          </a:xfrm>
          <a:prstGeom prst="rect">
            <a:avLst/>
          </a:prstGeom>
        </p:spPr>
      </p:pic>
      <p:cxnSp>
        <p:nvCxnSpPr>
          <p:cNvPr id="5" name="Straight Connector 4">
            <a:extLst>
              <a:ext uri="{FF2B5EF4-FFF2-40B4-BE49-F238E27FC236}">
                <a16:creationId xmlns:a16="http://schemas.microsoft.com/office/drawing/2014/main" id="{79C095FB-A15F-3B4A-A499-B7116DBE658A}"/>
              </a:ext>
            </a:extLst>
          </p:cNvPr>
          <p:cNvCxnSpPr>
            <a:cxnSpLocks/>
          </p:cNvCxnSpPr>
          <p:nvPr/>
        </p:nvCxnSpPr>
        <p:spPr>
          <a:xfrm>
            <a:off x="8787379" y="0"/>
            <a:ext cx="112007" cy="526056"/>
          </a:xfrm>
          <a:prstGeom prst="line">
            <a:avLst/>
          </a:prstGeom>
          <a:ln w="12700">
            <a:solidFill>
              <a:schemeClr val="bg1">
                <a:alpha val="50196"/>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CDEE2C7-AACA-B44A-90D4-FAAB2EBE504A}"/>
              </a:ext>
            </a:extLst>
          </p:cNvPr>
          <p:cNvSpPr txBox="1"/>
          <p:nvPr/>
        </p:nvSpPr>
        <p:spPr>
          <a:xfrm>
            <a:off x="8957735" y="186267"/>
            <a:ext cx="3269291" cy="307777"/>
          </a:xfrm>
          <a:prstGeom prst="rect">
            <a:avLst/>
          </a:prstGeom>
          <a:noFill/>
        </p:spPr>
        <p:txBody>
          <a:bodyPr wrap="square" rtlCol="0">
            <a:spAutoFit/>
          </a:bodyPr>
          <a:lstStyle/>
          <a:p>
            <a:pPr>
              <a:defRPr/>
            </a:pPr>
            <a:r>
              <a:rPr lang="en-GB" sz="1400" dirty="0">
                <a:solidFill>
                  <a:schemeClr val="bg1"/>
                </a:solidFill>
                <a:latin typeface="Calibri" panose="020F0502020204030204" pitchFamily="34" charset="0"/>
                <a:cs typeface="Calibri" panose="020F0502020204030204" pitchFamily="34" charset="0"/>
              </a:rPr>
              <a:t>Helping people build better futures</a:t>
            </a:r>
            <a:endParaRPr lang="en-US" sz="1400" dirty="0">
              <a:solidFill>
                <a:schemeClr val="bg1"/>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1455C75F-F961-DE41-8033-91DAE4510805}"/>
              </a:ext>
            </a:extLst>
          </p:cNvPr>
          <p:cNvSpPr txBox="1"/>
          <p:nvPr/>
        </p:nvSpPr>
        <p:spPr>
          <a:xfrm>
            <a:off x="417474" y="-5181077"/>
            <a:ext cx="9515556" cy="461665"/>
          </a:xfrm>
          <a:prstGeom prst="rect">
            <a:avLst/>
          </a:prstGeom>
          <a:noFill/>
        </p:spPr>
        <p:txBody>
          <a:bodyPr wrap="square" rtlCol="0">
            <a:spAutoFit/>
          </a:bodyPr>
          <a:lstStyle/>
          <a:p>
            <a:pPr lvl="0">
              <a:defRPr/>
            </a:pPr>
            <a:r>
              <a:rPr lang="en-IE" sz="2400" b="1" dirty="0">
                <a:solidFill>
                  <a:srgbClr val="5C61AC"/>
                </a:solidFill>
              </a:rPr>
              <a:t>Push and pull factors</a:t>
            </a:r>
          </a:p>
        </p:txBody>
      </p:sp>
      <p:sp>
        <p:nvSpPr>
          <p:cNvPr id="9" name="Slide Number Placeholder 3">
            <a:extLst>
              <a:ext uri="{FF2B5EF4-FFF2-40B4-BE49-F238E27FC236}">
                <a16:creationId xmlns:a16="http://schemas.microsoft.com/office/drawing/2014/main" id="{FA062301-D8DF-4B4E-B56F-3890CCD9B419}"/>
              </a:ext>
            </a:extLst>
          </p:cNvPr>
          <p:cNvSpPr txBox="1">
            <a:spLocks/>
          </p:cNvSpPr>
          <p:nvPr/>
        </p:nvSpPr>
        <p:spPr>
          <a:xfrm>
            <a:off x="417473" y="6368404"/>
            <a:ext cx="452859" cy="36512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7C03740C-C44E-9A4C-BFBE-17CCF94B0B05}" type="slidenum">
              <a:rPr lang="en-US" sz="1400">
                <a:solidFill>
                  <a:srgbClr val="6E6F71"/>
                </a:solidFill>
              </a:rPr>
              <a:pPr algn="r"/>
              <a:t>2</a:t>
            </a:fld>
            <a:endParaRPr lang="en-US" sz="1400" dirty="0">
              <a:solidFill>
                <a:srgbClr val="6E6F71"/>
              </a:solidFill>
            </a:endParaRPr>
          </a:p>
        </p:txBody>
      </p:sp>
      <p:pic>
        <p:nvPicPr>
          <p:cNvPr id="12" name="Picture 11" descr="Text&#10;&#10;Description automatically generated with medium confidence">
            <a:extLst>
              <a:ext uri="{FF2B5EF4-FFF2-40B4-BE49-F238E27FC236}">
                <a16:creationId xmlns:a16="http://schemas.microsoft.com/office/drawing/2014/main" id="{674FA974-B0E6-814E-9EF1-6BB287586025}"/>
              </a:ext>
            </a:extLst>
          </p:cNvPr>
          <p:cNvPicPr>
            <a:picLocks noChangeAspect="1"/>
          </p:cNvPicPr>
          <p:nvPr/>
        </p:nvPicPr>
        <p:blipFill>
          <a:blip r:embed="rId5" cstate="screen">
            <a:alphaModFix/>
            <a:extLst>
              <a:ext uri="{28A0092B-C50C-407E-A947-70E740481C1C}">
                <a14:useLocalDpi xmlns:a14="http://schemas.microsoft.com/office/drawing/2010/main"/>
              </a:ext>
            </a:extLst>
          </a:blip>
          <a:stretch>
            <a:fillRect/>
          </a:stretch>
        </p:blipFill>
        <p:spPr>
          <a:xfrm>
            <a:off x="10101679" y="5897033"/>
            <a:ext cx="2125347" cy="993600"/>
          </a:xfrm>
          <a:prstGeom prst="rect">
            <a:avLst/>
          </a:prstGeom>
        </p:spPr>
      </p:pic>
      <p:sp>
        <p:nvSpPr>
          <p:cNvPr id="13" name="Rectangle 27">
            <a:extLst>
              <a:ext uri="{FF2B5EF4-FFF2-40B4-BE49-F238E27FC236}">
                <a16:creationId xmlns:a16="http://schemas.microsoft.com/office/drawing/2014/main" id="{22E26F91-E02C-FC4E-9A4A-7B9C7F8E8510}"/>
              </a:ext>
            </a:extLst>
          </p:cNvPr>
          <p:cNvSpPr/>
          <p:nvPr/>
        </p:nvSpPr>
        <p:spPr>
          <a:xfrm>
            <a:off x="-246434" y="-359209"/>
            <a:ext cx="13073975" cy="1860536"/>
          </a:xfrm>
          <a:custGeom>
            <a:avLst/>
            <a:gdLst>
              <a:gd name="connsiteX0" fmla="*/ 0 w 9795753"/>
              <a:gd name="connsiteY0" fmla="*/ 0 h 1074389"/>
              <a:gd name="connsiteX1" fmla="*/ 9795753 w 9795753"/>
              <a:gd name="connsiteY1" fmla="*/ 0 h 1074389"/>
              <a:gd name="connsiteX2" fmla="*/ 9795753 w 9795753"/>
              <a:gd name="connsiteY2" fmla="*/ 1074389 h 1074389"/>
              <a:gd name="connsiteX3" fmla="*/ 0 w 9795753"/>
              <a:gd name="connsiteY3" fmla="*/ 1074389 h 1074389"/>
              <a:gd name="connsiteX4" fmla="*/ 0 w 9795753"/>
              <a:gd name="connsiteY4" fmla="*/ 0 h 1074389"/>
              <a:gd name="connsiteX0" fmla="*/ 9728 w 9805481"/>
              <a:gd name="connsiteY0" fmla="*/ 0 h 1395402"/>
              <a:gd name="connsiteX1" fmla="*/ 9805481 w 9805481"/>
              <a:gd name="connsiteY1" fmla="*/ 0 h 1395402"/>
              <a:gd name="connsiteX2" fmla="*/ 9805481 w 9805481"/>
              <a:gd name="connsiteY2" fmla="*/ 1074389 h 1395402"/>
              <a:gd name="connsiteX3" fmla="*/ 0 w 9805481"/>
              <a:gd name="connsiteY3" fmla="*/ 1395402 h 1395402"/>
              <a:gd name="connsiteX4" fmla="*/ 9728 w 9805481"/>
              <a:gd name="connsiteY4" fmla="*/ 0 h 1395402"/>
              <a:gd name="connsiteX0" fmla="*/ 9728 w 9805481"/>
              <a:gd name="connsiteY0" fmla="*/ 0 h 1395402"/>
              <a:gd name="connsiteX1" fmla="*/ 9805481 w 9805481"/>
              <a:gd name="connsiteY1" fmla="*/ 0 h 1395402"/>
              <a:gd name="connsiteX2" fmla="*/ 9776298 w 9805481"/>
              <a:gd name="connsiteY2" fmla="*/ 733921 h 1395402"/>
              <a:gd name="connsiteX3" fmla="*/ 0 w 9805481"/>
              <a:gd name="connsiteY3" fmla="*/ 1395402 h 1395402"/>
              <a:gd name="connsiteX4" fmla="*/ 9728 w 9805481"/>
              <a:gd name="connsiteY4" fmla="*/ 0 h 1395402"/>
              <a:gd name="connsiteX0" fmla="*/ 9728 w 9805481"/>
              <a:gd name="connsiteY0" fmla="*/ 0 h 1395402"/>
              <a:gd name="connsiteX1" fmla="*/ 9805481 w 9805481"/>
              <a:gd name="connsiteY1" fmla="*/ 0 h 1395402"/>
              <a:gd name="connsiteX2" fmla="*/ 9795753 w 9805481"/>
              <a:gd name="connsiteY2" fmla="*/ 977113 h 1395402"/>
              <a:gd name="connsiteX3" fmla="*/ 0 w 9805481"/>
              <a:gd name="connsiteY3" fmla="*/ 1395402 h 1395402"/>
              <a:gd name="connsiteX4" fmla="*/ 9728 w 9805481"/>
              <a:gd name="connsiteY4" fmla="*/ 0 h 1395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05481" h="1395402">
                <a:moveTo>
                  <a:pt x="9728" y="0"/>
                </a:moveTo>
                <a:lnTo>
                  <a:pt x="9805481" y="0"/>
                </a:lnTo>
                <a:cubicBezTo>
                  <a:pt x="9802238" y="325704"/>
                  <a:pt x="9798996" y="651409"/>
                  <a:pt x="9795753" y="977113"/>
                </a:cubicBezTo>
                <a:lnTo>
                  <a:pt x="0" y="1395402"/>
                </a:lnTo>
                <a:cubicBezTo>
                  <a:pt x="3243" y="930268"/>
                  <a:pt x="6485" y="465134"/>
                  <a:pt x="972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1">
            <a:extLst>
              <a:ext uri="{FF2B5EF4-FFF2-40B4-BE49-F238E27FC236}">
                <a16:creationId xmlns:a16="http://schemas.microsoft.com/office/drawing/2014/main" id="{91EB6973-3D8C-2046-830C-847FFA76316C}"/>
              </a:ext>
            </a:extLst>
          </p:cNvPr>
          <p:cNvSpPr txBox="1">
            <a:spLocks/>
          </p:cNvSpPr>
          <p:nvPr/>
        </p:nvSpPr>
        <p:spPr>
          <a:xfrm>
            <a:off x="860089" y="431404"/>
            <a:ext cx="6692179" cy="6350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defRPr/>
            </a:pPr>
            <a:r>
              <a:rPr lang="en-IE" sz="2667" b="1" dirty="0">
                <a:solidFill>
                  <a:srgbClr val="5C61AC"/>
                </a:solidFill>
              </a:rPr>
              <a:t>Push and pull factors</a:t>
            </a:r>
          </a:p>
          <a:p>
            <a:endParaRPr lang="en-IE" sz="2800" dirty="0"/>
          </a:p>
        </p:txBody>
      </p:sp>
      <p:cxnSp>
        <p:nvCxnSpPr>
          <p:cNvPr id="15" name="Straight Connector 14">
            <a:extLst>
              <a:ext uri="{FF2B5EF4-FFF2-40B4-BE49-F238E27FC236}">
                <a16:creationId xmlns:a16="http://schemas.microsoft.com/office/drawing/2014/main" id="{1B97FCCF-D76B-CC4C-AC3D-D8E717BB46C7}"/>
              </a:ext>
            </a:extLst>
          </p:cNvPr>
          <p:cNvCxnSpPr>
            <a:cxnSpLocks/>
          </p:cNvCxnSpPr>
          <p:nvPr/>
        </p:nvCxnSpPr>
        <p:spPr>
          <a:xfrm>
            <a:off x="8787379" y="0"/>
            <a:ext cx="112007" cy="526056"/>
          </a:xfrm>
          <a:prstGeom prst="line">
            <a:avLst/>
          </a:prstGeom>
          <a:ln w="12700">
            <a:solidFill>
              <a:srgbClr val="5C61AC">
                <a:alpha val="50196"/>
              </a:srgb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63B892A-86BF-6143-8D23-2FE17385A1EA}"/>
              </a:ext>
            </a:extLst>
          </p:cNvPr>
          <p:cNvSpPr txBox="1"/>
          <p:nvPr/>
        </p:nvSpPr>
        <p:spPr>
          <a:xfrm>
            <a:off x="8957735" y="186267"/>
            <a:ext cx="3269291" cy="307777"/>
          </a:xfrm>
          <a:prstGeom prst="rect">
            <a:avLst/>
          </a:prstGeom>
          <a:noFill/>
        </p:spPr>
        <p:txBody>
          <a:bodyPr wrap="square" rtlCol="0">
            <a:spAutoFit/>
          </a:bodyPr>
          <a:lstStyle/>
          <a:p>
            <a:pPr>
              <a:defRPr/>
            </a:pPr>
            <a:r>
              <a:rPr lang="en-GB" sz="1400" dirty="0">
                <a:solidFill>
                  <a:srgbClr val="6E6259"/>
                </a:solidFill>
                <a:latin typeface="Calibri" panose="020F0502020204030204" pitchFamily="34" charset="0"/>
                <a:cs typeface="Calibri" panose="020F0502020204030204" pitchFamily="34" charset="0"/>
              </a:rPr>
              <a:t>Helping people build better futures</a:t>
            </a:r>
            <a:endParaRPr lang="en-US" sz="1400" dirty="0">
              <a:solidFill>
                <a:srgbClr val="6E6259"/>
              </a:solidFill>
              <a:latin typeface="Calibri" panose="020F0502020204030204" pitchFamily="34" charset="0"/>
              <a:cs typeface="Calibri" panose="020F0502020204030204" pitchFamily="34" charset="0"/>
            </a:endParaRPr>
          </a:p>
        </p:txBody>
      </p:sp>
      <p:pic>
        <p:nvPicPr>
          <p:cNvPr id="22" name="Picture 21">
            <a:extLst>
              <a:ext uri="{FF2B5EF4-FFF2-40B4-BE49-F238E27FC236}">
                <a16:creationId xmlns:a16="http://schemas.microsoft.com/office/drawing/2014/main" id="{5AFC7C6E-9111-F84A-A908-3F21A3303A1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0570" y="1131331"/>
            <a:ext cx="11556963" cy="5720229"/>
          </a:xfrm>
          <a:prstGeom prst="rect">
            <a:avLst/>
          </a:prstGeom>
        </p:spPr>
      </p:pic>
      <p:pic>
        <p:nvPicPr>
          <p:cNvPr id="20" name="Picture 19" descr="Text&#10;&#10;Description automatically generated with medium confidence">
            <a:extLst>
              <a:ext uri="{FF2B5EF4-FFF2-40B4-BE49-F238E27FC236}">
                <a16:creationId xmlns:a16="http://schemas.microsoft.com/office/drawing/2014/main" id="{C56C2411-69D3-DE41-913C-356CA9C0D05C}"/>
              </a:ext>
            </a:extLst>
          </p:cNvPr>
          <p:cNvPicPr>
            <a:picLocks noChangeAspect="1"/>
          </p:cNvPicPr>
          <p:nvPr/>
        </p:nvPicPr>
        <p:blipFill>
          <a:blip r:embed="rId5" cstate="screen">
            <a:alphaModFix/>
            <a:extLst>
              <a:ext uri="{28A0092B-C50C-407E-A947-70E740481C1C}">
                <a14:useLocalDpi xmlns:a14="http://schemas.microsoft.com/office/drawing/2010/main"/>
              </a:ext>
            </a:extLst>
          </a:blip>
          <a:stretch>
            <a:fillRect/>
          </a:stretch>
        </p:blipFill>
        <p:spPr>
          <a:xfrm>
            <a:off x="10101679" y="5887649"/>
            <a:ext cx="2125347" cy="993600"/>
          </a:xfrm>
          <a:prstGeom prst="rect">
            <a:avLst/>
          </a:prstGeom>
        </p:spPr>
      </p:pic>
      <p:sp>
        <p:nvSpPr>
          <p:cNvPr id="7" name="TextBox 6">
            <a:extLst>
              <a:ext uri="{FF2B5EF4-FFF2-40B4-BE49-F238E27FC236}">
                <a16:creationId xmlns:a16="http://schemas.microsoft.com/office/drawing/2014/main" id="{926E42A3-A5F7-634F-A898-109480712FED}"/>
              </a:ext>
            </a:extLst>
          </p:cNvPr>
          <p:cNvSpPr txBox="1"/>
          <p:nvPr/>
        </p:nvSpPr>
        <p:spPr>
          <a:xfrm>
            <a:off x="6023577" y="2237412"/>
            <a:ext cx="4904817" cy="2703304"/>
          </a:xfrm>
          <a:prstGeom prst="rect">
            <a:avLst/>
          </a:prstGeom>
          <a:noFill/>
        </p:spPr>
        <p:txBody>
          <a:bodyPr wrap="square" rtlCol="0">
            <a:spAutoFit/>
          </a:bodyPr>
          <a:lstStyle/>
          <a:p>
            <a:pPr algn="ctr">
              <a:lnSpc>
                <a:spcPts val="5173"/>
              </a:lnSpc>
              <a:spcAft>
                <a:spcPts val="1067"/>
              </a:spcAft>
            </a:pPr>
            <a:r>
              <a:rPr lang="en-IE" sz="3200" b="1" dirty="0">
                <a:solidFill>
                  <a:schemeClr val="bg1"/>
                </a:solidFill>
                <a:latin typeface="Chalkduster" panose="03050602040202020205" pitchFamily="66" charset="77"/>
                <a:ea typeface="Calibri" panose="020F0502020204030204" pitchFamily="34" charset="0"/>
                <a:cs typeface="Times New Roman" panose="02020603050405020304" pitchFamily="18" charset="0"/>
              </a:rPr>
              <a:t>A lesson from an old geography teacher, in</a:t>
            </a:r>
            <a:br>
              <a:rPr lang="en-IE" sz="3200" b="1" dirty="0">
                <a:solidFill>
                  <a:schemeClr val="bg1"/>
                </a:solidFill>
                <a:latin typeface="Chalkduster" panose="03050602040202020205" pitchFamily="66" charset="77"/>
                <a:ea typeface="Calibri" panose="020F0502020204030204" pitchFamily="34" charset="0"/>
                <a:cs typeface="Times New Roman" panose="02020603050405020304" pitchFamily="18" charset="0"/>
              </a:rPr>
            </a:br>
            <a:r>
              <a:rPr lang="en-IE" sz="3200" b="1" dirty="0">
                <a:solidFill>
                  <a:schemeClr val="bg1"/>
                </a:solidFill>
                <a:latin typeface="Chalkduster" panose="03050602040202020205" pitchFamily="66" charset="77"/>
                <a:ea typeface="Calibri" panose="020F0502020204030204" pitchFamily="34" charset="0"/>
                <a:cs typeface="Times New Roman" panose="02020603050405020304" pitchFamily="18" charset="0"/>
              </a:rPr>
              <a:t>1980’s Dublin</a:t>
            </a:r>
          </a:p>
        </p:txBody>
      </p:sp>
      <p:sp>
        <p:nvSpPr>
          <p:cNvPr id="23" name="Slide Number Placeholder 3">
            <a:extLst>
              <a:ext uri="{FF2B5EF4-FFF2-40B4-BE49-F238E27FC236}">
                <a16:creationId xmlns:a16="http://schemas.microsoft.com/office/drawing/2014/main" id="{67A48AD8-138B-1446-AFDC-10A6BD63BD90}"/>
              </a:ext>
            </a:extLst>
          </p:cNvPr>
          <p:cNvSpPr txBox="1">
            <a:spLocks/>
          </p:cNvSpPr>
          <p:nvPr/>
        </p:nvSpPr>
        <p:spPr>
          <a:xfrm>
            <a:off x="569873" y="6520804"/>
            <a:ext cx="452859" cy="36512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7C03740C-C44E-9A4C-BFBE-17CCF94B0B05}" type="slidenum">
              <a:rPr lang="en-US" sz="1400">
                <a:solidFill>
                  <a:schemeClr val="bg1"/>
                </a:solidFill>
              </a:rPr>
              <a:pPr algn="r"/>
              <a:t>2</a:t>
            </a:fld>
            <a:endParaRPr lang="en-US" sz="1400" dirty="0">
              <a:solidFill>
                <a:schemeClr val="bg1"/>
              </a:solidFill>
            </a:endParaRPr>
          </a:p>
        </p:txBody>
      </p:sp>
      <p:cxnSp>
        <p:nvCxnSpPr>
          <p:cNvPr id="24" name="Straight Connector 23">
            <a:extLst>
              <a:ext uri="{FF2B5EF4-FFF2-40B4-BE49-F238E27FC236}">
                <a16:creationId xmlns:a16="http://schemas.microsoft.com/office/drawing/2014/main" id="{9F18FBA5-CF90-A948-A063-9AA0CA534E02}"/>
              </a:ext>
            </a:extLst>
          </p:cNvPr>
          <p:cNvCxnSpPr>
            <a:cxnSpLocks/>
          </p:cNvCxnSpPr>
          <p:nvPr/>
        </p:nvCxnSpPr>
        <p:spPr>
          <a:xfrm>
            <a:off x="1031913" y="6566971"/>
            <a:ext cx="112007" cy="52605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9681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DC6163-4789-414A-B02E-3DCD2E37E24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231383" y="2011332"/>
            <a:ext cx="5363063" cy="4877460"/>
          </a:xfrm>
          <a:prstGeom prst="rect">
            <a:avLst/>
          </a:prstGeom>
        </p:spPr>
      </p:pic>
      <p:sp>
        <p:nvSpPr>
          <p:cNvPr id="16" name="Rectangle 27">
            <a:extLst>
              <a:ext uri="{FF2B5EF4-FFF2-40B4-BE49-F238E27FC236}">
                <a16:creationId xmlns:a16="http://schemas.microsoft.com/office/drawing/2014/main" id="{00346AD4-4DCB-3E44-B1A3-9F417D3E9F3B}"/>
              </a:ext>
            </a:extLst>
          </p:cNvPr>
          <p:cNvSpPr/>
          <p:nvPr/>
        </p:nvSpPr>
        <p:spPr>
          <a:xfrm>
            <a:off x="-131105" y="-354500"/>
            <a:ext cx="13073975" cy="1860536"/>
          </a:xfrm>
          <a:custGeom>
            <a:avLst/>
            <a:gdLst>
              <a:gd name="connsiteX0" fmla="*/ 0 w 9795753"/>
              <a:gd name="connsiteY0" fmla="*/ 0 h 1074389"/>
              <a:gd name="connsiteX1" fmla="*/ 9795753 w 9795753"/>
              <a:gd name="connsiteY1" fmla="*/ 0 h 1074389"/>
              <a:gd name="connsiteX2" fmla="*/ 9795753 w 9795753"/>
              <a:gd name="connsiteY2" fmla="*/ 1074389 h 1074389"/>
              <a:gd name="connsiteX3" fmla="*/ 0 w 9795753"/>
              <a:gd name="connsiteY3" fmla="*/ 1074389 h 1074389"/>
              <a:gd name="connsiteX4" fmla="*/ 0 w 9795753"/>
              <a:gd name="connsiteY4" fmla="*/ 0 h 1074389"/>
              <a:gd name="connsiteX0" fmla="*/ 9728 w 9805481"/>
              <a:gd name="connsiteY0" fmla="*/ 0 h 1395402"/>
              <a:gd name="connsiteX1" fmla="*/ 9805481 w 9805481"/>
              <a:gd name="connsiteY1" fmla="*/ 0 h 1395402"/>
              <a:gd name="connsiteX2" fmla="*/ 9805481 w 9805481"/>
              <a:gd name="connsiteY2" fmla="*/ 1074389 h 1395402"/>
              <a:gd name="connsiteX3" fmla="*/ 0 w 9805481"/>
              <a:gd name="connsiteY3" fmla="*/ 1395402 h 1395402"/>
              <a:gd name="connsiteX4" fmla="*/ 9728 w 9805481"/>
              <a:gd name="connsiteY4" fmla="*/ 0 h 1395402"/>
              <a:gd name="connsiteX0" fmla="*/ 9728 w 9805481"/>
              <a:gd name="connsiteY0" fmla="*/ 0 h 1395402"/>
              <a:gd name="connsiteX1" fmla="*/ 9805481 w 9805481"/>
              <a:gd name="connsiteY1" fmla="*/ 0 h 1395402"/>
              <a:gd name="connsiteX2" fmla="*/ 9776298 w 9805481"/>
              <a:gd name="connsiteY2" fmla="*/ 733921 h 1395402"/>
              <a:gd name="connsiteX3" fmla="*/ 0 w 9805481"/>
              <a:gd name="connsiteY3" fmla="*/ 1395402 h 1395402"/>
              <a:gd name="connsiteX4" fmla="*/ 9728 w 9805481"/>
              <a:gd name="connsiteY4" fmla="*/ 0 h 1395402"/>
              <a:gd name="connsiteX0" fmla="*/ 9728 w 9805481"/>
              <a:gd name="connsiteY0" fmla="*/ 0 h 1395402"/>
              <a:gd name="connsiteX1" fmla="*/ 9805481 w 9805481"/>
              <a:gd name="connsiteY1" fmla="*/ 0 h 1395402"/>
              <a:gd name="connsiteX2" fmla="*/ 9795753 w 9805481"/>
              <a:gd name="connsiteY2" fmla="*/ 977113 h 1395402"/>
              <a:gd name="connsiteX3" fmla="*/ 0 w 9805481"/>
              <a:gd name="connsiteY3" fmla="*/ 1395402 h 1395402"/>
              <a:gd name="connsiteX4" fmla="*/ 9728 w 9805481"/>
              <a:gd name="connsiteY4" fmla="*/ 0 h 1395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05481" h="1395402">
                <a:moveTo>
                  <a:pt x="9728" y="0"/>
                </a:moveTo>
                <a:lnTo>
                  <a:pt x="9805481" y="0"/>
                </a:lnTo>
                <a:cubicBezTo>
                  <a:pt x="9802238" y="325704"/>
                  <a:pt x="9798996" y="651409"/>
                  <a:pt x="9795753" y="977113"/>
                </a:cubicBezTo>
                <a:lnTo>
                  <a:pt x="0" y="1395402"/>
                </a:lnTo>
                <a:cubicBezTo>
                  <a:pt x="3243" y="930268"/>
                  <a:pt x="6485" y="465134"/>
                  <a:pt x="972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xt Placeholder 2">
            <a:extLst>
              <a:ext uri="{FF2B5EF4-FFF2-40B4-BE49-F238E27FC236}">
                <a16:creationId xmlns:a16="http://schemas.microsoft.com/office/drawing/2014/main" id="{69263ACA-5468-5D40-94AA-23DAF4A83938}"/>
              </a:ext>
            </a:extLst>
          </p:cNvPr>
          <p:cNvSpPr txBox="1">
            <a:spLocks/>
          </p:cNvSpPr>
          <p:nvPr/>
        </p:nvSpPr>
        <p:spPr>
          <a:xfrm>
            <a:off x="4905566" y="1892463"/>
            <a:ext cx="2380868" cy="417836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ts val="2773"/>
              </a:lnSpc>
              <a:buNone/>
            </a:pPr>
            <a:r>
              <a:rPr lang="en-IE" sz="1867" dirty="0">
                <a:solidFill>
                  <a:srgbClr val="6E6F71"/>
                </a:solidFill>
                <a:latin typeface="Calibri" panose="020F0502020204030204" pitchFamily="34" charset="0"/>
                <a:cs typeface="Calibri" panose="020F0502020204030204" pitchFamily="34" charset="0"/>
              </a:rPr>
              <a:t>This is an area of heated debate and there are calls for legislation to smooth the process.</a:t>
            </a:r>
          </a:p>
          <a:p>
            <a:pPr marL="0" indent="0" algn="ctr">
              <a:lnSpc>
                <a:spcPts val="2773"/>
              </a:lnSpc>
              <a:buNone/>
            </a:pPr>
            <a:r>
              <a:rPr lang="en-IE" sz="1867" dirty="0">
                <a:solidFill>
                  <a:srgbClr val="6E6F71"/>
                </a:solidFill>
                <a:latin typeface="Calibri" panose="020F0502020204030204" pitchFamily="34" charset="0"/>
                <a:cs typeface="Calibri" panose="020F0502020204030204" pitchFamily="34" charset="0"/>
              </a:rPr>
              <a:t>Current regs were not designed for this “upgrade to Master Trust scenario” and need review.</a:t>
            </a:r>
          </a:p>
          <a:p>
            <a:pPr marL="0" indent="0" algn="ctr">
              <a:lnSpc>
                <a:spcPts val="2773"/>
              </a:lnSpc>
              <a:buNone/>
            </a:pPr>
            <a:r>
              <a:rPr lang="en-IE" sz="1867" dirty="0">
                <a:solidFill>
                  <a:srgbClr val="6E6F71"/>
                </a:solidFill>
                <a:latin typeface="Calibri" panose="020F0502020204030204" pitchFamily="34" charset="0"/>
                <a:cs typeface="Calibri" panose="020F0502020204030204" pitchFamily="34" charset="0"/>
              </a:rPr>
              <a:t> </a:t>
            </a:r>
          </a:p>
        </p:txBody>
      </p:sp>
      <p:cxnSp>
        <p:nvCxnSpPr>
          <p:cNvPr id="12" name="Straight Connector 11">
            <a:extLst>
              <a:ext uri="{FF2B5EF4-FFF2-40B4-BE49-F238E27FC236}">
                <a16:creationId xmlns:a16="http://schemas.microsoft.com/office/drawing/2014/main" id="{39564884-357E-B942-8016-41C0D33709BA}"/>
              </a:ext>
            </a:extLst>
          </p:cNvPr>
          <p:cNvCxnSpPr>
            <a:cxnSpLocks/>
          </p:cNvCxnSpPr>
          <p:nvPr/>
        </p:nvCxnSpPr>
        <p:spPr>
          <a:xfrm>
            <a:off x="8787379" y="0"/>
            <a:ext cx="112007" cy="526056"/>
          </a:xfrm>
          <a:prstGeom prst="line">
            <a:avLst/>
          </a:prstGeom>
          <a:ln w="12700">
            <a:solidFill>
              <a:srgbClr val="5C61AC">
                <a:alpha val="50196"/>
              </a:srgb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CAE3B44-266F-D148-B576-299BCDBBE7C4}"/>
              </a:ext>
            </a:extLst>
          </p:cNvPr>
          <p:cNvSpPr txBox="1"/>
          <p:nvPr/>
        </p:nvSpPr>
        <p:spPr>
          <a:xfrm>
            <a:off x="8957735" y="186267"/>
            <a:ext cx="3269291" cy="307777"/>
          </a:xfrm>
          <a:prstGeom prst="rect">
            <a:avLst/>
          </a:prstGeom>
          <a:noFill/>
        </p:spPr>
        <p:txBody>
          <a:bodyPr wrap="square" rtlCol="0">
            <a:spAutoFit/>
          </a:bodyPr>
          <a:lstStyle/>
          <a:p>
            <a:pPr>
              <a:defRPr/>
            </a:pPr>
            <a:r>
              <a:rPr lang="en-GB" sz="1400" dirty="0">
                <a:solidFill>
                  <a:srgbClr val="6E6259"/>
                </a:solidFill>
                <a:latin typeface="Calibri" panose="020F0502020204030204" pitchFamily="34" charset="0"/>
                <a:cs typeface="Calibri" panose="020F0502020204030204" pitchFamily="34" charset="0"/>
              </a:rPr>
              <a:t>Helping people build better futures</a:t>
            </a:r>
            <a:endParaRPr lang="en-US" sz="1400" dirty="0">
              <a:solidFill>
                <a:srgbClr val="6E6259"/>
              </a:solidFill>
              <a:latin typeface="Calibri" panose="020F0502020204030204" pitchFamily="34" charset="0"/>
              <a:cs typeface="Calibri" panose="020F0502020204030204" pitchFamily="34" charset="0"/>
            </a:endParaRPr>
          </a:p>
        </p:txBody>
      </p:sp>
      <p:sp>
        <p:nvSpPr>
          <p:cNvPr id="8" name="Slide Number Placeholder 3">
            <a:extLst>
              <a:ext uri="{FF2B5EF4-FFF2-40B4-BE49-F238E27FC236}">
                <a16:creationId xmlns:a16="http://schemas.microsoft.com/office/drawing/2014/main" id="{AA430ECD-2BF3-5E4C-BA40-31DD3BC29FB7}"/>
              </a:ext>
            </a:extLst>
          </p:cNvPr>
          <p:cNvSpPr txBox="1">
            <a:spLocks/>
          </p:cNvSpPr>
          <p:nvPr/>
        </p:nvSpPr>
        <p:spPr>
          <a:xfrm>
            <a:off x="417473" y="6368404"/>
            <a:ext cx="452859" cy="36512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7C03740C-C44E-9A4C-BFBE-17CCF94B0B05}" type="slidenum">
              <a:rPr lang="en-US" sz="1400">
                <a:solidFill>
                  <a:schemeClr val="bg1"/>
                </a:solidFill>
              </a:rPr>
              <a:pPr algn="r"/>
              <a:t>20</a:t>
            </a:fld>
            <a:endParaRPr lang="en-US" sz="1400" dirty="0">
              <a:solidFill>
                <a:schemeClr val="bg1"/>
              </a:solidFill>
            </a:endParaRPr>
          </a:p>
        </p:txBody>
      </p:sp>
      <p:cxnSp>
        <p:nvCxnSpPr>
          <p:cNvPr id="14" name="Straight Connector 13">
            <a:extLst>
              <a:ext uri="{FF2B5EF4-FFF2-40B4-BE49-F238E27FC236}">
                <a16:creationId xmlns:a16="http://schemas.microsoft.com/office/drawing/2014/main" id="{A664D20C-CD06-BC41-AF46-3CFC1A8B84BE}"/>
              </a:ext>
            </a:extLst>
          </p:cNvPr>
          <p:cNvCxnSpPr>
            <a:cxnSpLocks/>
          </p:cNvCxnSpPr>
          <p:nvPr/>
        </p:nvCxnSpPr>
        <p:spPr>
          <a:xfrm>
            <a:off x="879513" y="6414571"/>
            <a:ext cx="112007" cy="52605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Picture 14" descr="Text&#10;&#10;Description automatically generated with medium confidence">
            <a:extLst>
              <a:ext uri="{FF2B5EF4-FFF2-40B4-BE49-F238E27FC236}">
                <a16:creationId xmlns:a16="http://schemas.microsoft.com/office/drawing/2014/main" id="{3DD333A0-BC85-E744-9E44-C01518E8B931}"/>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10101679" y="5897033"/>
            <a:ext cx="2125347" cy="993600"/>
          </a:xfrm>
          <a:prstGeom prst="rect">
            <a:avLst/>
          </a:prstGeom>
        </p:spPr>
      </p:pic>
      <p:sp>
        <p:nvSpPr>
          <p:cNvPr id="11" name="TextBox 10">
            <a:extLst>
              <a:ext uri="{FF2B5EF4-FFF2-40B4-BE49-F238E27FC236}">
                <a16:creationId xmlns:a16="http://schemas.microsoft.com/office/drawing/2014/main" id="{90843B29-CDDE-4345-9434-9601A3A58112}"/>
              </a:ext>
            </a:extLst>
          </p:cNvPr>
          <p:cNvSpPr txBox="1"/>
          <p:nvPr/>
        </p:nvSpPr>
        <p:spPr>
          <a:xfrm>
            <a:off x="782542" y="353483"/>
            <a:ext cx="9515556" cy="830997"/>
          </a:xfrm>
          <a:prstGeom prst="rect">
            <a:avLst/>
          </a:prstGeom>
          <a:noFill/>
        </p:spPr>
        <p:txBody>
          <a:bodyPr wrap="square" rtlCol="0">
            <a:spAutoFit/>
          </a:bodyPr>
          <a:lstStyle/>
          <a:p>
            <a:pPr lvl="0">
              <a:defRPr/>
            </a:pPr>
            <a:r>
              <a:rPr lang="en-IE" sz="2400" b="1" dirty="0">
                <a:solidFill>
                  <a:srgbClr val="5C61AC"/>
                </a:solidFill>
              </a:rPr>
              <a:t>Now imagine the decision is made…</a:t>
            </a:r>
            <a:br>
              <a:rPr lang="en-IE" sz="2400" b="1" dirty="0">
                <a:solidFill>
                  <a:srgbClr val="5C61AC"/>
                </a:solidFill>
              </a:rPr>
            </a:br>
            <a:r>
              <a:rPr lang="en-IE" sz="2400" b="1" dirty="0">
                <a:solidFill>
                  <a:srgbClr val="5C61AC"/>
                </a:solidFill>
              </a:rPr>
              <a:t>what happens next? </a:t>
            </a:r>
          </a:p>
        </p:txBody>
      </p:sp>
      <p:pic>
        <p:nvPicPr>
          <p:cNvPr id="5" name="Picture 4">
            <a:extLst>
              <a:ext uri="{FF2B5EF4-FFF2-40B4-BE49-F238E27FC236}">
                <a16:creationId xmlns:a16="http://schemas.microsoft.com/office/drawing/2014/main" id="{75218FD9-1EDD-4946-A2A7-4223C0A9CC7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52697" y="1756930"/>
            <a:ext cx="6663696" cy="6953423"/>
          </a:xfrm>
          <a:prstGeom prst="rect">
            <a:avLst/>
          </a:prstGeom>
        </p:spPr>
      </p:pic>
      <p:pic>
        <p:nvPicPr>
          <p:cNvPr id="17" name="Picture 16" descr="Text&#10;&#10;Description automatically generated with medium confidence">
            <a:extLst>
              <a:ext uri="{FF2B5EF4-FFF2-40B4-BE49-F238E27FC236}">
                <a16:creationId xmlns:a16="http://schemas.microsoft.com/office/drawing/2014/main" id="{3324292E-330A-9F49-89FD-CA509535F3A9}"/>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10101232" y="5895192"/>
            <a:ext cx="2125347" cy="993600"/>
          </a:xfrm>
          <a:prstGeom prst="rect">
            <a:avLst/>
          </a:prstGeom>
        </p:spPr>
      </p:pic>
    </p:spTree>
    <p:extLst>
      <p:ext uri="{BB962C8B-B14F-4D97-AF65-F5344CB8AC3E}">
        <p14:creationId xmlns:p14="http://schemas.microsoft.com/office/powerpoint/2010/main" val="1365830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BCCCBDA8-281B-E04D-91C8-2944805FC94A}"/>
              </a:ext>
            </a:extLst>
          </p:cNvPr>
          <p:cNvSpPr/>
          <p:nvPr/>
        </p:nvSpPr>
        <p:spPr>
          <a:xfrm>
            <a:off x="-246434" y="-359209"/>
            <a:ext cx="13073975" cy="1860536"/>
          </a:xfrm>
          <a:custGeom>
            <a:avLst/>
            <a:gdLst>
              <a:gd name="connsiteX0" fmla="*/ 0 w 9795753"/>
              <a:gd name="connsiteY0" fmla="*/ 0 h 1074389"/>
              <a:gd name="connsiteX1" fmla="*/ 9795753 w 9795753"/>
              <a:gd name="connsiteY1" fmla="*/ 0 h 1074389"/>
              <a:gd name="connsiteX2" fmla="*/ 9795753 w 9795753"/>
              <a:gd name="connsiteY2" fmla="*/ 1074389 h 1074389"/>
              <a:gd name="connsiteX3" fmla="*/ 0 w 9795753"/>
              <a:gd name="connsiteY3" fmla="*/ 1074389 h 1074389"/>
              <a:gd name="connsiteX4" fmla="*/ 0 w 9795753"/>
              <a:gd name="connsiteY4" fmla="*/ 0 h 1074389"/>
              <a:gd name="connsiteX0" fmla="*/ 9728 w 9805481"/>
              <a:gd name="connsiteY0" fmla="*/ 0 h 1395402"/>
              <a:gd name="connsiteX1" fmla="*/ 9805481 w 9805481"/>
              <a:gd name="connsiteY1" fmla="*/ 0 h 1395402"/>
              <a:gd name="connsiteX2" fmla="*/ 9805481 w 9805481"/>
              <a:gd name="connsiteY2" fmla="*/ 1074389 h 1395402"/>
              <a:gd name="connsiteX3" fmla="*/ 0 w 9805481"/>
              <a:gd name="connsiteY3" fmla="*/ 1395402 h 1395402"/>
              <a:gd name="connsiteX4" fmla="*/ 9728 w 9805481"/>
              <a:gd name="connsiteY4" fmla="*/ 0 h 1395402"/>
              <a:gd name="connsiteX0" fmla="*/ 9728 w 9805481"/>
              <a:gd name="connsiteY0" fmla="*/ 0 h 1395402"/>
              <a:gd name="connsiteX1" fmla="*/ 9805481 w 9805481"/>
              <a:gd name="connsiteY1" fmla="*/ 0 h 1395402"/>
              <a:gd name="connsiteX2" fmla="*/ 9776298 w 9805481"/>
              <a:gd name="connsiteY2" fmla="*/ 733921 h 1395402"/>
              <a:gd name="connsiteX3" fmla="*/ 0 w 9805481"/>
              <a:gd name="connsiteY3" fmla="*/ 1395402 h 1395402"/>
              <a:gd name="connsiteX4" fmla="*/ 9728 w 9805481"/>
              <a:gd name="connsiteY4" fmla="*/ 0 h 1395402"/>
              <a:gd name="connsiteX0" fmla="*/ 9728 w 9805481"/>
              <a:gd name="connsiteY0" fmla="*/ 0 h 1395402"/>
              <a:gd name="connsiteX1" fmla="*/ 9805481 w 9805481"/>
              <a:gd name="connsiteY1" fmla="*/ 0 h 1395402"/>
              <a:gd name="connsiteX2" fmla="*/ 9795753 w 9805481"/>
              <a:gd name="connsiteY2" fmla="*/ 977113 h 1395402"/>
              <a:gd name="connsiteX3" fmla="*/ 0 w 9805481"/>
              <a:gd name="connsiteY3" fmla="*/ 1395402 h 1395402"/>
              <a:gd name="connsiteX4" fmla="*/ 9728 w 9805481"/>
              <a:gd name="connsiteY4" fmla="*/ 0 h 1395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05481" h="1395402">
                <a:moveTo>
                  <a:pt x="9728" y="0"/>
                </a:moveTo>
                <a:lnTo>
                  <a:pt x="9805481" y="0"/>
                </a:lnTo>
                <a:cubicBezTo>
                  <a:pt x="9802238" y="325704"/>
                  <a:pt x="9798996" y="651409"/>
                  <a:pt x="9795753" y="977113"/>
                </a:cubicBezTo>
                <a:lnTo>
                  <a:pt x="0" y="1395402"/>
                </a:lnTo>
                <a:cubicBezTo>
                  <a:pt x="3243" y="930268"/>
                  <a:pt x="6485" y="465134"/>
                  <a:pt x="972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ext Placeholder 1">
            <a:extLst>
              <a:ext uri="{FF2B5EF4-FFF2-40B4-BE49-F238E27FC236}">
                <a16:creationId xmlns:a16="http://schemas.microsoft.com/office/drawing/2014/main" id="{BFA696DD-6B73-41BA-930A-6ADD11620BBA}"/>
              </a:ext>
            </a:extLst>
          </p:cNvPr>
          <p:cNvSpPr>
            <a:spLocks noGrp="1"/>
          </p:cNvSpPr>
          <p:nvPr>
            <p:ph type="body" sz="quarter" idx="10"/>
          </p:nvPr>
        </p:nvSpPr>
        <p:spPr>
          <a:xfrm>
            <a:off x="2079602" y="-2579917"/>
            <a:ext cx="7606577" cy="635000"/>
          </a:xfrm>
        </p:spPr>
        <p:txBody>
          <a:bodyPr>
            <a:normAutofit fontScale="92500" lnSpcReduction="10000"/>
          </a:bodyPr>
          <a:lstStyle/>
          <a:p>
            <a:pPr marR="150263"/>
            <a:r>
              <a:rPr lang="en-IE" sz="2400" dirty="0">
                <a:latin typeface="Calibri" panose="020F0502020204030204" pitchFamily="34" charset="0"/>
              </a:rPr>
              <a:t>Consumers are not particularly informed about sustainability beyond the personal action they can take</a:t>
            </a:r>
            <a:endParaRPr lang="en-IE" dirty="0"/>
          </a:p>
        </p:txBody>
      </p:sp>
      <p:cxnSp>
        <p:nvCxnSpPr>
          <p:cNvPr id="36" name="Straight Connector 35">
            <a:extLst>
              <a:ext uri="{FF2B5EF4-FFF2-40B4-BE49-F238E27FC236}">
                <a16:creationId xmlns:a16="http://schemas.microsoft.com/office/drawing/2014/main" id="{8E30909B-8C41-BA44-B704-59C5D7CFD5D0}"/>
              </a:ext>
            </a:extLst>
          </p:cNvPr>
          <p:cNvCxnSpPr>
            <a:cxnSpLocks/>
          </p:cNvCxnSpPr>
          <p:nvPr/>
        </p:nvCxnSpPr>
        <p:spPr>
          <a:xfrm>
            <a:off x="6703261" y="7952139"/>
            <a:ext cx="0" cy="7393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8E1F207-95DB-474E-952D-43BF1F0842F9}"/>
              </a:ext>
            </a:extLst>
          </p:cNvPr>
          <p:cNvCxnSpPr>
            <a:cxnSpLocks/>
          </p:cNvCxnSpPr>
          <p:nvPr/>
        </p:nvCxnSpPr>
        <p:spPr>
          <a:xfrm>
            <a:off x="8787379" y="0"/>
            <a:ext cx="112007" cy="526056"/>
          </a:xfrm>
          <a:prstGeom prst="line">
            <a:avLst/>
          </a:prstGeom>
          <a:ln w="12700">
            <a:solidFill>
              <a:srgbClr val="5C61AC">
                <a:alpha val="50196"/>
              </a:srgbClr>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05B740D-D712-0745-8C1D-D1D1A25D25AF}"/>
              </a:ext>
            </a:extLst>
          </p:cNvPr>
          <p:cNvSpPr txBox="1"/>
          <p:nvPr/>
        </p:nvSpPr>
        <p:spPr>
          <a:xfrm>
            <a:off x="8957735" y="186267"/>
            <a:ext cx="3269291" cy="307777"/>
          </a:xfrm>
          <a:prstGeom prst="rect">
            <a:avLst/>
          </a:prstGeom>
          <a:noFill/>
        </p:spPr>
        <p:txBody>
          <a:bodyPr wrap="square" rtlCol="0">
            <a:spAutoFit/>
          </a:bodyPr>
          <a:lstStyle/>
          <a:p>
            <a:pPr>
              <a:defRPr/>
            </a:pPr>
            <a:r>
              <a:rPr lang="en-GB" sz="1400" dirty="0">
                <a:solidFill>
                  <a:srgbClr val="6E6259"/>
                </a:solidFill>
                <a:latin typeface="Calibri" panose="020F0502020204030204" pitchFamily="34" charset="0"/>
                <a:cs typeface="Calibri" panose="020F0502020204030204" pitchFamily="34" charset="0"/>
              </a:rPr>
              <a:t>Helping people build better futures</a:t>
            </a:r>
            <a:endParaRPr lang="en-US" sz="1400" dirty="0">
              <a:solidFill>
                <a:srgbClr val="6E6259"/>
              </a:solidFill>
              <a:latin typeface="Calibri" panose="020F0502020204030204" pitchFamily="34" charset="0"/>
              <a:cs typeface="Calibri" panose="020F0502020204030204" pitchFamily="34" charset="0"/>
            </a:endParaRPr>
          </a:p>
        </p:txBody>
      </p:sp>
      <p:sp>
        <p:nvSpPr>
          <p:cNvPr id="29" name="Slide Number Placeholder 3">
            <a:extLst>
              <a:ext uri="{FF2B5EF4-FFF2-40B4-BE49-F238E27FC236}">
                <a16:creationId xmlns:a16="http://schemas.microsoft.com/office/drawing/2014/main" id="{92F6ECCB-5AE4-D546-A9D7-ED7877E03CE7}"/>
              </a:ext>
            </a:extLst>
          </p:cNvPr>
          <p:cNvSpPr txBox="1">
            <a:spLocks/>
          </p:cNvSpPr>
          <p:nvPr/>
        </p:nvSpPr>
        <p:spPr>
          <a:xfrm>
            <a:off x="417473" y="6368404"/>
            <a:ext cx="452859" cy="36512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7C03740C-C44E-9A4C-BFBE-17CCF94B0B05}" type="slidenum">
              <a:rPr lang="en-US" sz="1400">
                <a:solidFill>
                  <a:srgbClr val="6E6F71"/>
                </a:solidFill>
              </a:rPr>
              <a:pPr algn="r"/>
              <a:t>21</a:t>
            </a:fld>
            <a:endParaRPr lang="en-US" sz="1400" dirty="0">
              <a:solidFill>
                <a:srgbClr val="6E6F71"/>
              </a:solidFill>
            </a:endParaRPr>
          </a:p>
        </p:txBody>
      </p:sp>
      <p:cxnSp>
        <p:nvCxnSpPr>
          <p:cNvPr id="32" name="Straight Connector 31">
            <a:extLst>
              <a:ext uri="{FF2B5EF4-FFF2-40B4-BE49-F238E27FC236}">
                <a16:creationId xmlns:a16="http://schemas.microsoft.com/office/drawing/2014/main" id="{9630BF3E-020A-844F-810A-11E213B409A6}"/>
              </a:ext>
            </a:extLst>
          </p:cNvPr>
          <p:cNvCxnSpPr>
            <a:cxnSpLocks/>
          </p:cNvCxnSpPr>
          <p:nvPr/>
        </p:nvCxnSpPr>
        <p:spPr>
          <a:xfrm>
            <a:off x="879513" y="6414571"/>
            <a:ext cx="112007" cy="526056"/>
          </a:xfrm>
          <a:prstGeom prst="line">
            <a:avLst/>
          </a:prstGeom>
          <a:ln w="12700">
            <a:solidFill>
              <a:srgbClr val="5C61AC"/>
            </a:solidFill>
          </a:ln>
        </p:spPr>
        <p:style>
          <a:lnRef idx="1">
            <a:schemeClr val="accent1"/>
          </a:lnRef>
          <a:fillRef idx="0">
            <a:schemeClr val="accent1"/>
          </a:fillRef>
          <a:effectRef idx="0">
            <a:schemeClr val="accent1"/>
          </a:effectRef>
          <a:fontRef idx="minor">
            <a:schemeClr val="tx1"/>
          </a:fontRef>
        </p:style>
      </p:cxnSp>
      <p:pic>
        <p:nvPicPr>
          <p:cNvPr id="40" name="Picture 39" descr="Text&#10;&#10;Description automatically generated with medium confidence">
            <a:extLst>
              <a:ext uri="{FF2B5EF4-FFF2-40B4-BE49-F238E27FC236}">
                <a16:creationId xmlns:a16="http://schemas.microsoft.com/office/drawing/2014/main" id="{5C70FE81-8A86-844D-A0FD-B011B009DAEB}"/>
              </a:ext>
            </a:extLst>
          </p:cNvPr>
          <p:cNvPicPr>
            <a:picLocks noChangeAspect="1"/>
          </p:cNvPicPr>
          <p:nvPr/>
        </p:nvPicPr>
        <p:blipFill>
          <a:blip r:embed="rId2" cstate="screen">
            <a:alphaModFix/>
            <a:extLst>
              <a:ext uri="{28A0092B-C50C-407E-A947-70E740481C1C}">
                <a14:useLocalDpi xmlns:a14="http://schemas.microsoft.com/office/drawing/2010/main"/>
              </a:ext>
            </a:extLst>
          </a:blip>
          <a:stretch>
            <a:fillRect/>
          </a:stretch>
        </p:blipFill>
        <p:spPr>
          <a:xfrm>
            <a:off x="10101232" y="5895192"/>
            <a:ext cx="2125347" cy="993600"/>
          </a:xfrm>
          <a:prstGeom prst="rect">
            <a:avLst/>
          </a:prstGeom>
        </p:spPr>
      </p:pic>
      <p:sp>
        <p:nvSpPr>
          <p:cNvPr id="13" name="Text Placeholder 2">
            <a:extLst>
              <a:ext uri="{FF2B5EF4-FFF2-40B4-BE49-F238E27FC236}">
                <a16:creationId xmlns:a16="http://schemas.microsoft.com/office/drawing/2014/main" id="{F1E21A8C-D0C0-9240-B9B6-7B2FA8A8A43A}"/>
              </a:ext>
            </a:extLst>
          </p:cNvPr>
          <p:cNvSpPr txBox="1">
            <a:spLocks/>
          </p:cNvSpPr>
          <p:nvPr/>
        </p:nvSpPr>
        <p:spPr>
          <a:xfrm>
            <a:off x="806840" y="1821246"/>
            <a:ext cx="4566641" cy="4698824"/>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ts val="2160"/>
              </a:lnSpc>
              <a:buNone/>
            </a:pPr>
            <a:r>
              <a:rPr lang="en-IE" sz="1467" dirty="0">
                <a:solidFill>
                  <a:srgbClr val="6E6F71"/>
                </a:solidFill>
                <a:latin typeface="Calibri" panose="020F0502020204030204" pitchFamily="34" charset="0"/>
                <a:cs typeface="Calibri" panose="020F0502020204030204" pitchFamily="34" charset="0"/>
              </a:rPr>
              <a:t>Our view in Irish Life - and one we have documented clearly in our response to the Pension Authority</a:t>
            </a:r>
            <a:br>
              <a:rPr lang="en-IE" sz="1467" dirty="0">
                <a:solidFill>
                  <a:srgbClr val="6E6F71"/>
                </a:solidFill>
                <a:latin typeface="Calibri" panose="020F0502020204030204" pitchFamily="34" charset="0"/>
                <a:cs typeface="Calibri" panose="020F0502020204030204" pitchFamily="34" charset="0"/>
              </a:rPr>
            </a:br>
            <a:r>
              <a:rPr lang="en-IE" sz="1467" dirty="0">
                <a:solidFill>
                  <a:srgbClr val="6E6F71"/>
                </a:solidFill>
                <a:latin typeface="Calibri" panose="020F0502020204030204" pitchFamily="34" charset="0"/>
                <a:cs typeface="Calibri" panose="020F0502020204030204" pitchFamily="34" charset="0"/>
              </a:rPr>
              <a:t>IORP II draft guidance consultations - is that the </a:t>
            </a:r>
            <a:r>
              <a:rPr lang="en-IE" sz="1467" b="1" dirty="0">
                <a:solidFill>
                  <a:srgbClr val="6E6F71"/>
                </a:solidFill>
                <a:latin typeface="Calibri" panose="020F0502020204030204" pitchFamily="34" charset="0"/>
                <a:cs typeface="Calibri" panose="020F0502020204030204" pitchFamily="34" charset="0"/>
              </a:rPr>
              <a:t>end members’ interests and experience</a:t>
            </a:r>
            <a:br>
              <a:rPr lang="en-IE" sz="1467" dirty="0">
                <a:solidFill>
                  <a:srgbClr val="6E6F71"/>
                </a:solidFill>
                <a:latin typeface="Calibri" panose="020F0502020204030204" pitchFamily="34" charset="0"/>
                <a:cs typeface="Calibri" panose="020F0502020204030204" pitchFamily="34" charset="0"/>
              </a:rPr>
            </a:br>
            <a:r>
              <a:rPr lang="en-IE" sz="1467" dirty="0">
                <a:solidFill>
                  <a:srgbClr val="6E6F71"/>
                </a:solidFill>
                <a:latin typeface="Calibri" panose="020F0502020204030204" pitchFamily="34" charset="0"/>
                <a:cs typeface="Calibri" panose="020F0502020204030204" pitchFamily="34" charset="0"/>
              </a:rPr>
              <a:t>must be paramount on this journey.</a:t>
            </a:r>
          </a:p>
          <a:p>
            <a:pPr marL="0" indent="0">
              <a:lnSpc>
                <a:spcPts val="2160"/>
              </a:lnSpc>
              <a:buNone/>
            </a:pPr>
            <a:endParaRPr lang="en-IE" sz="1467" dirty="0">
              <a:solidFill>
                <a:srgbClr val="6E6F71"/>
              </a:solidFill>
              <a:latin typeface="Calibri" panose="020F0502020204030204" pitchFamily="34" charset="0"/>
              <a:cs typeface="Calibri" panose="020F0502020204030204" pitchFamily="34" charset="0"/>
            </a:endParaRPr>
          </a:p>
          <a:p>
            <a:pPr marL="0" indent="0">
              <a:lnSpc>
                <a:spcPts val="2160"/>
              </a:lnSpc>
              <a:buNone/>
            </a:pPr>
            <a:r>
              <a:rPr lang="en-IE" sz="1467" dirty="0">
                <a:solidFill>
                  <a:srgbClr val="6E6F71"/>
                </a:solidFill>
                <a:latin typeface="Calibri" panose="020F0502020204030204" pitchFamily="34" charset="0"/>
                <a:cs typeface="Calibri" panose="020F0502020204030204" pitchFamily="34" charset="0"/>
              </a:rPr>
              <a:t>Members </a:t>
            </a:r>
            <a:r>
              <a:rPr lang="en-IE" sz="1467" b="1" dirty="0">
                <a:solidFill>
                  <a:srgbClr val="6E6F71"/>
                </a:solidFill>
                <a:latin typeface="Calibri" panose="020F0502020204030204" pitchFamily="34" charset="0"/>
                <a:cs typeface="Calibri" panose="020F0502020204030204" pitchFamily="34" charset="0"/>
              </a:rPr>
              <a:t>must not be</a:t>
            </a:r>
            <a:br>
              <a:rPr lang="en-IE" sz="1467" b="1" dirty="0">
                <a:solidFill>
                  <a:srgbClr val="6E6F71"/>
                </a:solidFill>
                <a:latin typeface="Calibri" panose="020F0502020204030204" pitchFamily="34" charset="0"/>
                <a:cs typeface="Calibri" panose="020F0502020204030204" pitchFamily="34" charset="0"/>
              </a:rPr>
            </a:br>
            <a:r>
              <a:rPr lang="en-IE" sz="1467" b="1" dirty="0">
                <a:solidFill>
                  <a:srgbClr val="6E6F71"/>
                </a:solidFill>
                <a:latin typeface="Calibri" panose="020F0502020204030204" pitchFamily="34" charset="0"/>
                <a:cs typeface="Calibri" panose="020F0502020204030204" pitchFamily="34" charset="0"/>
              </a:rPr>
              <a:t>needlessly worried or</a:t>
            </a:r>
            <a:br>
              <a:rPr lang="en-IE" sz="1467" b="1" dirty="0">
                <a:solidFill>
                  <a:srgbClr val="6E6F71"/>
                </a:solidFill>
                <a:latin typeface="Calibri" panose="020F0502020204030204" pitchFamily="34" charset="0"/>
                <a:cs typeface="Calibri" panose="020F0502020204030204" pitchFamily="34" charset="0"/>
              </a:rPr>
            </a:br>
            <a:r>
              <a:rPr lang="en-IE" sz="1467" b="1" dirty="0">
                <a:solidFill>
                  <a:srgbClr val="6E6F71"/>
                </a:solidFill>
                <a:latin typeface="Calibri" panose="020F0502020204030204" pitchFamily="34" charset="0"/>
                <a:cs typeface="Calibri" panose="020F0502020204030204" pitchFamily="34" charset="0"/>
              </a:rPr>
              <a:t>concerned</a:t>
            </a:r>
            <a:r>
              <a:rPr lang="en-IE" sz="1467" dirty="0">
                <a:solidFill>
                  <a:srgbClr val="6E6F71"/>
                </a:solidFill>
                <a:latin typeface="Calibri" panose="020F0502020204030204" pitchFamily="34" charset="0"/>
                <a:cs typeface="Calibri" panose="020F0502020204030204" pitchFamily="34" charset="0"/>
              </a:rPr>
              <a:t> by any</a:t>
            </a:r>
            <a:br>
              <a:rPr lang="en-IE" sz="1467" dirty="0">
                <a:solidFill>
                  <a:srgbClr val="6E6F71"/>
                </a:solidFill>
                <a:latin typeface="Calibri" panose="020F0502020204030204" pitchFamily="34" charset="0"/>
                <a:cs typeface="Calibri" panose="020F0502020204030204" pitchFamily="34" charset="0"/>
              </a:rPr>
            </a:br>
            <a:r>
              <a:rPr lang="en-IE" sz="1467" dirty="0">
                <a:solidFill>
                  <a:srgbClr val="6E6F71"/>
                </a:solidFill>
                <a:latin typeface="Calibri" panose="020F0502020204030204" pitchFamily="34" charset="0"/>
                <a:cs typeface="Calibri" panose="020F0502020204030204" pitchFamily="34" charset="0"/>
              </a:rPr>
              <a:t>changes (especially</a:t>
            </a:r>
            <a:br>
              <a:rPr lang="en-IE" sz="1467" dirty="0">
                <a:solidFill>
                  <a:srgbClr val="6E6F71"/>
                </a:solidFill>
                <a:latin typeface="Calibri" panose="020F0502020204030204" pitchFamily="34" charset="0"/>
                <a:cs typeface="Calibri" panose="020F0502020204030204" pitchFamily="34" charset="0"/>
              </a:rPr>
            </a:br>
            <a:r>
              <a:rPr lang="en-IE" sz="1467" dirty="0">
                <a:solidFill>
                  <a:srgbClr val="6E6F71"/>
                </a:solidFill>
                <a:latin typeface="Calibri" panose="020F0502020204030204" pitchFamily="34" charset="0"/>
                <a:cs typeface="Calibri" panose="020F0502020204030204" pitchFamily="34" charset="0"/>
              </a:rPr>
              <a:t>largely technical ones that</a:t>
            </a:r>
            <a:br>
              <a:rPr lang="en-IE" sz="1467" dirty="0">
                <a:solidFill>
                  <a:srgbClr val="6E6F71"/>
                </a:solidFill>
                <a:latin typeface="Calibri" panose="020F0502020204030204" pitchFamily="34" charset="0"/>
                <a:cs typeface="Calibri" panose="020F0502020204030204" pitchFamily="34" charset="0"/>
              </a:rPr>
            </a:br>
            <a:r>
              <a:rPr lang="en-IE" sz="1467" dirty="0">
                <a:solidFill>
                  <a:srgbClr val="6E6F71"/>
                </a:solidFill>
                <a:latin typeface="Calibri" panose="020F0502020204030204" pitchFamily="34" charset="0"/>
                <a:cs typeface="Calibri" panose="020F0502020204030204" pitchFamily="34" charset="0"/>
              </a:rPr>
              <a:t>are ultimately being done</a:t>
            </a:r>
            <a:br>
              <a:rPr lang="en-IE" sz="1467" dirty="0">
                <a:solidFill>
                  <a:srgbClr val="6E6F71"/>
                </a:solidFill>
                <a:latin typeface="Calibri" panose="020F0502020204030204" pitchFamily="34" charset="0"/>
                <a:cs typeface="Calibri" panose="020F0502020204030204" pitchFamily="34" charset="0"/>
              </a:rPr>
            </a:br>
            <a:r>
              <a:rPr lang="en-IE" sz="1467" dirty="0">
                <a:solidFill>
                  <a:srgbClr val="6E6F71"/>
                </a:solidFill>
                <a:latin typeface="Calibri" panose="020F0502020204030204" pitchFamily="34" charset="0"/>
                <a:cs typeface="Calibri" panose="020F0502020204030204" pitchFamily="34" charset="0"/>
              </a:rPr>
              <a:t>for their greater good). </a:t>
            </a:r>
          </a:p>
        </p:txBody>
      </p:sp>
      <p:sp>
        <p:nvSpPr>
          <p:cNvPr id="14" name="TextBox 13">
            <a:extLst>
              <a:ext uri="{FF2B5EF4-FFF2-40B4-BE49-F238E27FC236}">
                <a16:creationId xmlns:a16="http://schemas.microsoft.com/office/drawing/2014/main" id="{894B54A5-92C1-9A43-8729-5E571F359183}"/>
              </a:ext>
            </a:extLst>
          </p:cNvPr>
          <p:cNvSpPr txBox="1"/>
          <p:nvPr/>
        </p:nvSpPr>
        <p:spPr>
          <a:xfrm>
            <a:off x="782542" y="478989"/>
            <a:ext cx="9515556" cy="461665"/>
          </a:xfrm>
          <a:prstGeom prst="rect">
            <a:avLst/>
          </a:prstGeom>
          <a:noFill/>
        </p:spPr>
        <p:txBody>
          <a:bodyPr wrap="square" rtlCol="0">
            <a:spAutoFit/>
          </a:bodyPr>
          <a:lstStyle/>
          <a:p>
            <a:pPr lvl="0">
              <a:defRPr/>
            </a:pPr>
            <a:r>
              <a:rPr lang="en-IE" sz="2400" b="1" dirty="0">
                <a:solidFill>
                  <a:srgbClr val="5C61AC"/>
                </a:solidFill>
              </a:rPr>
              <a:t>The Irish Life viewpoint</a:t>
            </a:r>
          </a:p>
        </p:txBody>
      </p:sp>
      <p:sp>
        <p:nvSpPr>
          <p:cNvPr id="15" name="Text Placeholder 2">
            <a:extLst>
              <a:ext uri="{FF2B5EF4-FFF2-40B4-BE49-F238E27FC236}">
                <a16:creationId xmlns:a16="http://schemas.microsoft.com/office/drawing/2014/main" id="{B5E2BAF8-0CF2-144C-9822-14BB8168DD89}"/>
              </a:ext>
            </a:extLst>
          </p:cNvPr>
          <p:cNvSpPr txBox="1">
            <a:spLocks/>
          </p:cNvSpPr>
          <p:nvPr/>
        </p:nvSpPr>
        <p:spPr>
          <a:xfrm>
            <a:off x="6098614" y="1752880"/>
            <a:ext cx="5368457" cy="515330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ts val="2160"/>
              </a:lnSpc>
              <a:buNone/>
            </a:pPr>
            <a:r>
              <a:rPr lang="en-IE" sz="1467" dirty="0">
                <a:solidFill>
                  <a:srgbClr val="6E6F71"/>
                </a:solidFill>
                <a:latin typeface="Calibri" panose="020F0502020204030204" pitchFamily="34" charset="0"/>
                <a:cs typeface="Calibri" panose="020F0502020204030204" pitchFamily="34" charset="0"/>
              </a:rPr>
              <a:t>We are concerned that a bumpy journey from A to B will cause members to question their pension scheme, lose confidence in its security and </a:t>
            </a:r>
            <a:r>
              <a:rPr lang="en-IE" sz="1467" b="1" dirty="0">
                <a:solidFill>
                  <a:srgbClr val="6E6F71"/>
                </a:solidFill>
                <a:latin typeface="Calibri" panose="020F0502020204030204" pitchFamily="34" charset="0"/>
                <a:cs typeface="Calibri" panose="020F0502020204030204" pitchFamily="34" charset="0"/>
              </a:rPr>
              <a:t>may actually reduce pension coverage and quality</a:t>
            </a:r>
            <a:r>
              <a:rPr lang="en-IE" sz="1467" dirty="0">
                <a:solidFill>
                  <a:srgbClr val="6E6F71"/>
                </a:solidFill>
                <a:latin typeface="Calibri" panose="020F0502020204030204" pitchFamily="34" charset="0"/>
                <a:cs typeface="Calibri" panose="020F0502020204030204" pitchFamily="34" charset="0"/>
              </a:rPr>
              <a:t>. This must be avoided at all costs.</a:t>
            </a:r>
          </a:p>
          <a:p>
            <a:pPr marL="0" indent="0" algn="r">
              <a:lnSpc>
                <a:spcPts val="2160"/>
              </a:lnSpc>
              <a:buNone/>
            </a:pPr>
            <a:endParaRPr lang="en-IE" sz="1467" dirty="0">
              <a:solidFill>
                <a:srgbClr val="6E6F71"/>
              </a:solidFill>
              <a:latin typeface="Calibri" panose="020F0502020204030204" pitchFamily="34" charset="0"/>
              <a:cs typeface="Calibri" panose="020F0502020204030204" pitchFamily="34" charset="0"/>
            </a:endParaRPr>
          </a:p>
          <a:p>
            <a:pPr marL="0" indent="0" algn="r">
              <a:lnSpc>
                <a:spcPts val="2160"/>
              </a:lnSpc>
              <a:buNone/>
            </a:pPr>
            <a:r>
              <a:rPr lang="en-IE" sz="1467" dirty="0">
                <a:solidFill>
                  <a:srgbClr val="6E6F71"/>
                </a:solidFill>
                <a:latin typeface="Calibri" panose="020F0502020204030204" pitchFamily="34" charset="0"/>
                <a:cs typeface="Calibri" panose="020F0502020204030204" pitchFamily="34" charset="0"/>
              </a:rPr>
              <a:t>Members will be told twice that their</a:t>
            </a:r>
            <a:br>
              <a:rPr lang="en-IE" sz="1467" dirty="0">
                <a:solidFill>
                  <a:srgbClr val="6E6F71"/>
                </a:solidFill>
                <a:latin typeface="Calibri" panose="020F0502020204030204" pitchFamily="34" charset="0"/>
                <a:cs typeface="Calibri" panose="020F0502020204030204" pitchFamily="34" charset="0"/>
              </a:rPr>
            </a:br>
            <a:r>
              <a:rPr lang="en-IE" sz="1467" dirty="0">
                <a:solidFill>
                  <a:srgbClr val="6E6F71"/>
                </a:solidFill>
                <a:latin typeface="Calibri" panose="020F0502020204030204" pitchFamily="34" charset="0"/>
                <a:cs typeface="Calibri" panose="020F0502020204030204" pitchFamily="34" charset="0"/>
              </a:rPr>
              <a:t>pension plan is “shutting</a:t>
            </a:r>
            <a:br>
              <a:rPr lang="en-IE" sz="1467" dirty="0">
                <a:solidFill>
                  <a:srgbClr val="6E6F71"/>
                </a:solidFill>
                <a:latin typeface="Calibri" panose="020F0502020204030204" pitchFamily="34" charset="0"/>
                <a:cs typeface="Calibri" panose="020F0502020204030204" pitchFamily="34" charset="0"/>
              </a:rPr>
            </a:br>
            <a:r>
              <a:rPr lang="en-IE" sz="1467" dirty="0">
                <a:solidFill>
                  <a:srgbClr val="6E6F71"/>
                </a:solidFill>
                <a:latin typeface="Calibri" panose="020F0502020204030204" pitchFamily="34" charset="0"/>
                <a:cs typeface="Calibri" panose="020F0502020204030204" pitchFamily="34" charset="0"/>
              </a:rPr>
              <a:t>down”, when in reality it should simply</a:t>
            </a:r>
            <a:br>
              <a:rPr lang="en-IE" sz="1467" dirty="0">
                <a:solidFill>
                  <a:srgbClr val="6E6F71"/>
                </a:solidFill>
                <a:latin typeface="Calibri" panose="020F0502020204030204" pitchFamily="34" charset="0"/>
                <a:cs typeface="Calibri" panose="020F0502020204030204" pitchFamily="34" charset="0"/>
              </a:rPr>
            </a:br>
            <a:r>
              <a:rPr lang="en-IE" sz="1467" dirty="0">
                <a:solidFill>
                  <a:srgbClr val="6E6F71"/>
                </a:solidFill>
                <a:latin typeface="Calibri" panose="020F0502020204030204" pitchFamily="34" charset="0"/>
                <a:cs typeface="Calibri" panose="020F0502020204030204" pitchFamily="34" charset="0"/>
              </a:rPr>
              <a:t>be a technical ‘under the bonnet’</a:t>
            </a:r>
            <a:br>
              <a:rPr lang="en-IE" sz="1467" dirty="0">
                <a:solidFill>
                  <a:srgbClr val="6E6F71"/>
                </a:solidFill>
                <a:latin typeface="Calibri" panose="020F0502020204030204" pitchFamily="34" charset="0"/>
                <a:cs typeface="Calibri" panose="020F0502020204030204" pitchFamily="34" charset="0"/>
              </a:rPr>
            </a:br>
            <a:r>
              <a:rPr lang="en-IE" sz="1467" dirty="0">
                <a:solidFill>
                  <a:srgbClr val="6E6F71"/>
                </a:solidFill>
                <a:latin typeface="Calibri" panose="020F0502020204030204" pitchFamily="34" charset="0"/>
                <a:cs typeface="Calibri" panose="020F0502020204030204" pitchFamily="34" charset="0"/>
              </a:rPr>
              <a:t>kind of change: need </a:t>
            </a:r>
            <a:r>
              <a:rPr lang="en-IE" sz="1467" b="1" dirty="0">
                <a:solidFill>
                  <a:srgbClr val="6E6F71"/>
                </a:solidFill>
                <a:latin typeface="Calibri" panose="020F0502020204030204" pitchFamily="34" charset="0"/>
                <a:cs typeface="Calibri" panose="020F0502020204030204" pitchFamily="34" charset="0"/>
              </a:rPr>
              <a:t>re-assuring message</a:t>
            </a:r>
            <a:r>
              <a:rPr lang="en-IE" sz="1467" dirty="0">
                <a:solidFill>
                  <a:srgbClr val="6E6F71"/>
                </a:solidFill>
                <a:latin typeface="Calibri" panose="020F0502020204030204" pitchFamily="34" charset="0"/>
                <a:cs typeface="Calibri" panose="020F0502020204030204" pitchFamily="34" charset="0"/>
              </a:rPr>
              <a:t> </a:t>
            </a:r>
          </a:p>
        </p:txBody>
      </p:sp>
      <p:pic>
        <p:nvPicPr>
          <p:cNvPr id="5" name="Picture 4">
            <a:extLst>
              <a:ext uri="{FF2B5EF4-FFF2-40B4-BE49-F238E27FC236}">
                <a16:creationId xmlns:a16="http://schemas.microsoft.com/office/drawing/2014/main" id="{7B38622E-6EF0-9846-A356-8DB8D59B46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81544" y="2801689"/>
            <a:ext cx="5202692" cy="4352920"/>
          </a:xfrm>
          <a:prstGeom prst="rect">
            <a:avLst/>
          </a:prstGeom>
        </p:spPr>
      </p:pic>
    </p:spTree>
    <p:extLst>
      <p:ext uri="{BB962C8B-B14F-4D97-AF65-F5344CB8AC3E}">
        <p14:creationId xmlns:p14="http://schemas.microsoft.com/office/powerpoint/2010/main" val="9229023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0D6F05-E487-CA4C-98B6-0423DEAD659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62397" y="1014069"/>
            <a:ext cx="12705897" cy="6613553"/>
          </a:xfrm>
          <a:prstGeom prst="rect">
            <a:avLst/>
          </a:prstGeom>
        </p:spPr>
      </p:pic>
      <p:sp>
        <p:nvSpPr>
          <p:cNvPr id="16" name="Rectangle 27">
            <a:extLst>
              <a:ext uri="{FF2B5EF4-FFF2-40B4-BE49-F238E27FC236}">
                <a16:creationId xmlns:a16="http://schemas.microsoft.com/office/drawing/2014/main" id="{B0016A93-8898-134B-BB5E-AF2F8DB85F26}"/>
              </a:ext>
            </a:extLst>
          </p:cNvPr>
          <p:cNvSpPr/>
          <p:nvPr/>
        </p:nvSpPr>
        <p:spPr>
          <a:xfrm>
            <a:off x="-182824" y="-335355"/>
            <a:ext cx="13073975" cy="1860536"/>
          </a:xfrm>
          <a:custGeom>
            <a:avLst/>
            <a:gdLst>
              <a:gd name="connsiteX0" fmla="*/ 0 w 9795753"/>
              <a:gd name="connsiteY0" fmla="*/ 0 h 1074389"/>
              <a:gd name="connsiteX1" fmla="*/ 9795753 w 9795753"/>
              <a:gd name="connsiteY1" fmla="*/ 0 h 1074389"/>
              <a:gd name="connsiteX2" fmla="*/ 9795753 w 9795753"/>
              <a:gd name="connsiteY2" fmla="*/ 1074389 h 1074389"/>
              <a:gd name="connsiteX3" fmla="*/ 0 w 9795753"/>
              <a:gd name="connsiteY3" fmla="*/ 1074389 h 1074389"/>
              <a:gd name="connsiteX4" fmla="*/ 0 w 9795753"/>
              <a:gd name="connsiteY4" fmla="*/ 0 h 1074389"/>
              <a:gd name="connsiteX0" fmla="*/ 9728 w 9805481"/>
              <a:gd name="connsiteY0" fmla="*/ 0 h 1395402"/>
              <a:gd name="connsiteX1" fmla="*/ 9805481 w 9805481"/>
              <a:gd name="connsiteY1" fmla="*/ 0 h 1395402"/>
              <a:gd name="connsiteX2" fmla="*/ 9805481 w 9805481"/>
              <a:gd name="connsiteY2" fmla="*/ 1074389 h 1395402"/>
              <a:gd name="connsiteX3" fmla="*/ 0 w 9805481"/>
              <a:gd name="connsiteY3" fmla="*/ 1395402 h 1395402"/>
              <a:gd name="connsiteX4" fmla="*/ 9728 w 9805481"/>
              <a:gd name="connsiteY4" fmla="*/ 0 h 1395402"/>
              <a:gd name="connsiteX0" fmla="*/ 9728 w 9805481"/>
              <a:gd name="connsiteY0" fmla="*/ 0 h 1395402"/>
              <a:gd name="connsiteX1" fmla="*/ 9805481 w 9805481"/>
              <a:gd name="connsiteY1" fmla="*/ 0 h 1395402"/>
              <a:gd name="connsiteX2" fmla="*/ 9776298 w 9805481"/>
              <a:gd name="connsiteY2" fmla="*/ 733921 h 1395402"/>
              <a:gd name="connsiteX3" fmla="*/ 0 w 9805481"/>
              <a:gd name="connsiteY3" fmla="*/ 1395402 h 1395402"/>
              <a:gd name="connsiteX4" fmla="*/ 9728 w 9805481"/>
              <a:gd name="connsiteY4" fmla="*/ 0 h 1395402"/>
              <a:gd name="connsiteX0" fmla="*/ 9728 w 9805481"/>
              <a:gd name="connsiteY0" fmla="*/ 0 h 1395402"/>
              <a:gd name="connsiteX1" fmla="*/ 9805481 w 9805481"/>
              <a:gd name="connsiteY1" fmla="*/ 0 h 1395402"/>
              <a:gd name="connsiteX2" fmla="*/ 9795753 w 9805481"/>
              <a:gd name="connsiteY2" fmla="*/ 977113 h 1395402"/>
              <a:gd name="connsiteX3" fmla="*/ 0 w 9805481"/>
              <a:gd name="connsiteY3" fmla="*/ 1395402 h 1395402"/>
              <a:gd name="connsiteX4" fmla="*/ 9728 w 9805481"/>
              <a:gd name="connsiteY4" fmla="*/ 0 h 1395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05481" h="1395402">
                <a:moveTo>
                  <a:pt x="9728" y="0"/>
                </a:moveTo>
                <a:lnTo>
                  <a:pt x="9805481" y="0"/>
                </a:lnTo>
                <a:cubicBezTo>
                  <a:pt x="9802238" y="325704"/>
                  <a:pt x="9798996" y="651409"/>
                  <a:pt x="9795753" y="977113"/>
                </a:cubicBezTo>
                <a:lnTo>
                  <a:pt x="0" y="1395402"/>
                </a:lnTo>
                <a:cubicBezTo>
                  <a:pt x="3243" y="930268"/>
                  <a:pt x="6485" y="465134"/>
                  <a:pt x="972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xt Placeholder 2">
            <a:extLst>
              <a:ext uri="{FF2B5EF4-FFF2-40B4-BE49-F238E27FC236}">
                <a16:creationId xmlns:a16="http://schemas.microsoft.com/office/drawing/2014/main" id="{69263ACA-5468-5D40-94AA-23DAF4A83938}"/>
              </a:ext>
            </a:extLst>
          </p:cNvPr>
          <p:cNvSpPr txBox="1">
            <a:spLocks/>
          </p:cNvSpPr>
          <p:nvPr/>
        </p:nvSpPr>
        <p:spPr>
          <a:xfrm>
            <a:off x="870332" y="1704696"/>
            <a:ext cx="4489755" cy="515330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2907"/>
              </a:lnSpc>
              <a:buClr>
                <a:schemeClr val="bg1"/>
              </a:buClr>
              <a:buSzPct val="150000"/>
            </a:pPr>
            <a:r>
              <a:rPr lang="en-IE" sz="1867" b="1" dirty="0">
                <a:solidFill>
                  <a:schemeClr val="bg1"/>
                </a:solidFill>
                <a:latin typeface="Calibri" panose="020F0502020204030204" pitchFamily="34" charset="0"/>
                <a:cs typeface="Calibri" panose="020F0502020204030204" pitchFamily="34" charset="0"/>
              </a:rPr>
              <a:t>GDPR</a:t>
            </a:r>
            <a:r>
              <a:rPr lang="en-IE" sz="1600" b="1" dirty="0">
                <a:solidFill>
                  <a:schemeClr val="bg1"/>
                </a:solidFill>
                <a:latin typeface="Calibri" panose="020F0502020204030204" pitchFamily="34" charset="0"/>
                <a:cs typeface="Calibri" panose="020F0502020204030204" pitchFamily="34" charset="0"/>
              </a:rPr>
              <a:t> </a:t>
            </a:r>
            <a:br>
              <a:rPr lang="en-IE" sz="1600" b="1" dirty="0">
                <a:solidFill>
                  <a:schemeClr val="bg1"/>
                </a:solidFill>
                <a:latin typeface="Calibri" panose="020F0502020204030204" pitchFamily="34" charset="0"/>
                <a:cs typeface="Calibri" panose="020F0502020204030204" pitchFamily="34" charset="0"/>
              </a:rPr>
            </a:br>
            <a:r>
              <a:rPr lang="en-IE" sz="1467" dirty="0">
                <a:solidFill>
                  <a:schemeClr val="bg1"/>
                </a:solidFill>
                <a:latin typeface="Calibri" panose="020F0502020204030204" pitchFamily="34" charset="0"/>
                <a:cs typeface="Calibri" panose="020F0502020204030204" pitchFamily="34" charset="0"/>
              </a:rPr>
              <a:t>The migration of data between trusts</a:t>
            </a:r>
          </a:p>
          <a:p>
            <a:pPr>
              <a:lnSpc>
                <a:spcPts val="2907"/>
              </a:lnSpc>
              <a:buClr>
                <a:schemeClr val="bg1"/>
              </a:buClr>
              <a:buSzPct val="150000"/>
            </a:pPr>
            <a:r>
              <a:rPr lang="en-IE" sz="1867" b="1" dirty="0">
                <a:solidFill>
                  <a:schemeClr val="bg1"/>
                </a:solidFill>
                <a:latin typeface="Calibri" panose="020F0502020204030204" pitchFamily="34" charset="0"/>
                <a:cs typeface="Calibri" panose="020F0502020204030204" pitchFamily="34" charset="0"/>
              </a:rPr>
              <a:t>Fund and Strategy consistency</a:t>
            </a:r>
            <a:br>
              <a:rPr lang="en-IE" sz="1600" dirty="0">
                <a:solidFill>
                  <a:schemeClr val="bg1"/>
                </a:solidFill>
                <a:latin typeface="Calibri" panose="020F0502020204030204" pitchFamily="34" charset="0"/>
                <a:cs typeface="Calibri" panose="020F0502020204030204" pitchFamily="34" charset="0"/>
              </a:rPr>
            </a:br>
            <a:r>
              <a:rPr lang="en-IE" sz="1467" dirty="0">
                <a:solidFill>
                  <a:schemeClr val="bg1"/>
                </a:solidFill>
                <a:latin typeface="Calibri" panose="020F0502020204030204" pitchFamily="34" charset="0"/>
                <a:cs typeface="Calibri" panose="020F0502020204030204" pitchFamily="34" charset="0"/>
              </a:rPr>
              <a:t>Are the same funds available with the master trust as the old plan? The existing ones may even be dated and the change a welcome upgrade, but this still triggers a ‘change’  communication</a:t>
            </a:r>
          </a:p>
          <a:p>
            <a:pPr>
              <a:lnSpc>
                <a:spcPts val="2907"/>
              </a:lnSpc>
              <a:buClr>
                <a:schemeClr val="bg1"/>
              </a:buClr>
              <a:buSzPct val="150000"/>
            </a:pPr>
            <a:r>
              <a:rPr lang="en-IE" sz="1867" b="1" dirty="0">
                <a:solidFill>
                  <a:schemeClr val="bg1"/>
                </a:solidFill>
                <a:latin typeface="Calibri" panose="020F0502020204030204" pitchFamily="34" charset="0"/>
                <a:cs typeface="Calibri" panose="020F0502020204030204" pitchFamily="34" charset="0"/>
              </a:rPr>
              <a:t>Access to web portals and apps</a:t>
            </a:r>
            <a:br>
              <a:rPr lang="en-IE" sz="1600" dirty="0">
                <a:solidFill>
                  <a:schemeClr val="bg1"/>
                </a:solidFill>
                <a:latin typeface="Calibri" panose="020F0502020204030204" pitchFamily="34" charset="0"/>
                <a:cs typeface="Calibri" panose="020F0502020204030204" pitchFamily="34" charset="0"/>
              </a:rPr>
            </a:br>
            <a:r>
              <a:rPr lang="en-IE" sz="1467" dirty="0">
                <a:solidFill>
                  <a:schemeClr val="bg1"/>
                </a:solidFill>
                <a:latin typeface="Calibri" panose="020F0502020204030204" pitchFamily="34" charset="0"/>
                <a:cs typeface="Calibri" panose="020F0502020204030204" pitchFamily="34" charset="0"/>
              </a:rPr>
              <a:t>Is access to all of these features going to be seamless and continuous, or will members need to</a:t>
            </a:r>
            <a:br>
              <a:rPr lang="en-IE" sz="1467" dirty="0">
                <a:solidFill>
                  <a:schemeClr val="bg1"/>
                </a:solidFill>
                <a:latin typeface="Calibri" panose="020F0502020204030204" pitchFamily="34" charset="0"/>
                <a:cs typeface="Calibri" panose="020F0502020204030204" pitchFamily="34" charset="0"/>
              </a:rPr>
            </a:br>
            <a:r>
              <a:rPr lang="en-IE" sz="1467" dirty="0">
                <a:solidFill>
                  <a:schemeClr val="bg1"/>
                </a:solidFill>
                <a:latin typeface="Calibri" panose="020F0502020204030204" pitchFamily="34" charset="0"/>
                <a:cs typeface="Calibri" panose="020F0502020204030204" pitchFamily="34" charset="0"/>
              </a:rPr>
              <a:t>re-set/re-register/start over?</a:t>
            </a:r>
          </a:p>
          <a:p>
            <a:pPr marL="0" indent="0">
              <a:buNone/>
            </a:pPr>
            <a:endParaRPr lang="en-IE" sz="1467" dirty="0">
              <a:solidFill>
                <a:srgbClr val="6E6F71"/>
              </a:solidFill>
              <a:latin typeface="Calibri" panose="020F0502020204030204" pitchFamily="34" charset="0"/>
              <a:cs typeface="Calibri" panose="020F0502020204030204" pitchFamily="34" charset="0"/>
            </a:endParaRPr>
          </a:p>
        </p:txBody>
      </p:sp>
      <p:cxnSp>
        <p:nvCxnSpPr>
          <p:cNvPr id="12" name="Straight Connector 11">
            <a:extLst>
              <a:ext uri="{FF2B5EF4-FFF2-40B4-BE49-F238E27FC236}">
                <a16:creationId xmlns:a16="http://schemas.microsoft.com/office/drawing/2014/main" id="{39564884-357E-B942-8016-41C0D33709BA}"/>
              </a:ext>
            </a:extLst>
          </p:cNvPr>
          <p:cNvCxnSpPr>
            <a:cxnSpLocks/>
          </p:cNvCxnSpPr>
          <p:nvPr/>
        </p:nvCxnSpPr>
        <p:spPr>
          <a:xfrm>
            <a:off x="8787379" y="0"/>
            <a:ext cx="112007" cy="526056"/>
          </a:xfrm>
          <a:prstGeom prst="line">
            <a:avLst/>
          </a:prstGeom>
          <a:ln w="12700">
            <a:solidFill>
              <a:srgbClr val="5C61AC">
                <a:alpha val="50196"/>
              </a:srgb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CAE3B44-266F-D148-B576-299BCDBBE7C4}"/>
              </a:ext>
            </a:extLst>
          </p:cNvPr>
          <p:cNvSpPr txBox="1"/>
          <p:nvPr/>
        </p:nvSpPr>
        <p:spPr>
          <a:xfrm>
            <a:off x="8957735" y="186267"/>
            <a:ext cx="3269291" cy="307777"/>
          </a:xfrm>
          <a:prstGeom prst="rect">
            <a:avLst/>
          </a:prstGeom>
          <a:noFill/>
        </p:spPr>
        <p:txBody>
          <a:bodyPr wrap="square" rtlCol="0">
            <a:spAutoFit/>
          </a:bodyPr>
          <a:lstStyle/>
          <a:p>
            <a:pPr>
              <a:defRPr/>
            </a:pPr>
            <a:r>
              <a:rPr lang="en-GB" sz="1400" dirty="0">
                <a:solidFill>
                  <a:srgbClr val="6E6259"/>
                </a:solidFill>
                <a:latin typeface="Calibri" panose="020F0502020204030204" pitchFamily="34" charset="0"/>
                <a:cs typeface="Calibri" panose="020F0502020204030204" pitchFamily="34" charset="0"/>
              </a:rPr>
              <a:t>Helping people build better futures</a:t>
            </a:r>
            <a:endParaRPr lang="en-US" sz="1400" dirty="0">
              <a:solidFill>
                <a:srgbClr val="6E6259"/>
              </a:solidFill>
              <a:latin typeface="Calibri" panose="020F0502020204030204" pitchFamily="34" charset="0"/>
              <a:cs typeface="Calibri" panose="020F0502020204030204" pitchFamily="34" charset="0"/>
            </a:endParaRPr>
          </a:p>
        </p:txBody>
      </p:sp>
      <p:sp>
        <p:nvSpPr>
          <p:cNvPr id="8" name="Slide Number Placeholder 3">
            <a:extLst>
              <a:ext uri="{FF2B5EF4-FFF2-40B4-BE49-F238E27FC236}">
                <a16:creationId xmlns:a16="http://schemas.microsoft.com/office/drawing/2014/main" id="{AA430ECD-2BF3-5E4C-BA40-31DD3BC29FB7}"/>
              </a:ext>
            </a:extLst>
          </p:cNvPr>
          <p:cNvSpPr txBox="1">
            <a:spLocks/>
          </p:cNvSpPr>
          <p:nvPr/>
        </p:nvSpPr>
        <p:spPr>
          <a:xfrm>
            <a:off x="417473" y="6368404"/>
            <a:ext cx="452859" cy="36512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7C03740C-C44E-9A4C-BFBE-17CCF94B0B05}" type="slidenum">
              <a:rPr lang="en-US" sz="1400">
                <a:solidFill>
                  <a:schemeClr val="bg1"/>
                </a:solidFill>
              </a:rPr>
              <a:pPr algn="r"/>
              <a:t>22</a:t>
            </a:fld>
            <a:endParaRPr lang="en-US" sz="1400" dirty="0">
              <a:solidFill>
                <a:schemeClr val="bg1"/>
              </a:solidFill>
            </a:endParaRPr>
          </a:p>
        </p:txBody>
      </p:sp>
      <p:cxnSp>
        <p:nvCxnSpPr>
          <p:cNvPr id="14" name="Straight Connector 13">
            <a:extLst>
              <a:ext uri="{FF2B5EF4-FFF2-40B4-BE49-F238E27FC236}">
                <a16:creationId xmlns:a16="http://schemas.microsoft.com/office/drawing/2014/main" id="{A664D20C-CD06-BC41-AF46-3CFC1A8B84BE}"/>
              </a:ext>
            </a:extLst>
          </p:cNvPr>
          <p:cNvCxnSpPr>
            <a:cxnSpLocks/>
          </p:cNvCxnSpPr>
          <p:nvPr/>
        </p:nvCxnSpPr>
        <p:spPr>
          <a:xfrm>
            <a:off x="879513" y="6414571"/>
            <a:ext cx="112007" cy="52605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Picture 14" descr="Text&#10;&#10;Description automatically generated with medium confidence">
            <a:extLst>
              <a:ext uri="{FF2B5EF4-FFF2-40B4-BE49-F238E27FC236}">
                <a16:creationId xmlns:a16="http://schemas.microsoft.com/office/drawing/2014/main" id="{3DD333A0-BC85-E744-9E44-C01518E8B931}"/>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10101679" y="5897033"/>
            <a:ext cx="2125347" cy="993600"/>
          </a:xfrm>
          <a:prstGeom prst="rect">
            <a:avLst/>
          </a:prstGeom>
        </p:spPr>
      </p:pic>
      <p:sp>
        <p:nvSpPr>
          <p:cNvPr id="11" name="TextBox 10">
            <a:extLst>
              <a:ext uri="{FF2B5EF4-FFF2-40B4-BE49-F238E27FC236}">
                <a16:creationId xmlns:a16="http://schemas.microsoft.com/office/drawing/2014/main" id="{5A23EA9A-0509-3742-9001-6C85E0B5E17E}"/>
              </a:ext>
            </a:extLst>
          </p:cNvPr>
          <p:cNvSpPr txBox="1"/>
          <p:nvPr/>
        </p:nvSpPr>
        <p:spPr>
          <a:xfrm>
            <a:off x="782542" y="478989"/>
            <a:ext cx="9515556" cy="461665"/>
          </a:xfrm>
          <a:prstGeom prst="rect">
            <a:avLst/>
          </a:prstGeom>
          <a:noFill/>
        </p:spPr>
        <p:txBody>
          <a:bodyPr wrap="square" rtlCol="0">
            <a:spAutoFit/>
          </a:bodyPr>
          <a:lstStyle/>
          <a:p>
            <a:pPr lvl="0">
              <a:defRPr/>
            </a:pPr>
            <a:r>
              <a:rPr lang="en-IE" sz="2400" b="1" dirty="0">
                <a:solidFill>
                  <a:srgbClr val="5C61AC"/>
                </a:solidFill>
              </a:rPr>
              <a:t>Challenges we are developing solutions to</a:t>
            </a:r>
          </a:p>
        </p:txBody>
      </p:sp>
    </p:spTree>
    <p:extLst>
      <p:ext uri="{BB962C8B-B14F-4D97-AF65-F5344CB8AC3E}">
        <p14:creationId xmlns:p14="http://schemas.microsoft.com/office/powerpoint/2010/main" val="203583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0D6F05-E487-CA4C-98B6-0423DEAD659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62397" y="1014069"/>
            <a:ext cx="12705897" cy="6613553"/>
          </a:xfrm>
          <a:prstGeom prst="rect">
            <a:avLst/>
          </a:prstGeom>
        </p:spPr>
      </p:pic>
      <p:sp>
        <p:nvSpPr>
          <p:cNvPr id="16" name="Rectangle 27">
            <a:extLst>
              <a:ext uri="{FF2B5EF4-FFF2-40B4-BE49-F238E27FC236}">
                <a16:creationId xmlns:a16="http://schemas.microsoft.com/office/drawing/2014/main" id="{B0016A93-8898-134B-BB5E-AF2F8DB85F26}"/>
              </a:ext>
            </a:extLst>
          </p:cNvPr>
          <p:cNvSpPr/>
          <p:nvPr/>
        </p:nvSpPr>
        <p:spPr>
          <a:xfrm>
            <a:off x="-182824" y="-335355"/>
            <a:ext cx="13073975" cy="1860536"/>
          </a:xfrm>
          <a:custGeom>
            <a:avLst/>
            <a:gdLst>
              <a:gd name="connsiteX0" fmla="*/ 0 w 9795753"/>
              <a:gd name="connsiteY0" fmla="*/ 0 h 1074389"/>
              <a:gd name="connsiteX1" fmla="*/ 9795753 w 9795753"/>
              <a:gd name="connsiteY1" fmla="*/ 0 h 1074389"/>
              <a:gd name="connsiteX2" fmla="*/ 9795753 w 9795753"/>
              <a:gd name="connsiteY2" fmla="*/ 1074389 h 1074389"/>
              <a:gd name="connsiteX3" fmla="*/ 0 w 9795753"/>
              <a:gd name="connsiteY3" fmla="*/ 1074389 h 1074389"/>
              <a:gd name="connsiteX4" fmla="*/ 0 w 9795753"/>
              <a:gd name="connsiteY4" fmla="*/ 0 h 1074389"/>
              <a:gd name="connsiteX0" fmla="*/ 9728 w 9805481"/>
              <a:gd name="connsiteY0" fmla="*/ 0 h 1395402"/>
              <a:gd name="connsiteX1" fmla="*/ 9805481 w 9805481"/>
              <a:gd name="connsiteY1" fmla="*/ 0 h 1395402"/>
              <a:gd name="connsiteX2" fmla="*/ 9805481 w 9805481"/>
              <a:gd name="connsiteY2" fmla="*/ 1074389 h 1395402"/>
              <a:gd name="connsiteX3" fmla="*/ 0 w 9805481"/>
              <a:gd name="connsiteY3" fmla="*/ 1395402 h 1395402"/>
              <a:gd name="connsiteX4" fmla="*/ 9728 w 9805481"/>
              <a:gd name="connsiteY4" fmla="*/ 0 h 1395402"/>
              <a:gd name="connsiteX0" fmla="*/ 9728 w 9805481"/>
              <a:gd name="connsiteY0" fmla="*/ 0 h 1395402"/>
              <a:gd name="connsiteX1" fmla="*/ 9805481 w 9805481"/>
              <a:gd name="connsiteY1" fmla="*/ 0 h 1395402"/>
              <a:gd name="connsiteX2" fmla="*/ 9776298 w 9805481"/>
              <a:gd name="connsiteY2" fmla="*/ 733921 h 1395402"/>
              <a:gd name="connsiteX3" fmla="*/ 0 w 9805481"/>
              <a:gd name="connsiteY3" fmla="*/ 1395402 h 1395402"/>
              <a:gd name="connsiteX4" fmla="*/ 9728 w 9805481"/>
              <a:gd name="connsiteY4" fmla="*/ 0 h 1395402"/>
              <a:gd name="connsiteX0" fmla="*/ 9728 w 9805481"/>
              <a:gd name="connsiteY0" fmla="*/ 0 h 1395402"/>
              <a:gd name="connsiteX1" fmla="*/ 9805481 w 9805481"/>
              <a:gd name="connsiteY1" fmla="*/ 0 h 1395402"/>
              <a:gd name="connsiteX2" fmla="*/ 9795753 w 9805481"/>
              <a:gd name="connsiteY2" fmla="*/ 977113 h 1395402"/>
              <a:gd name="connsiteX3" fmla="*/ 0 w 9805481"/>
              <a:gd name="connsiteY3" fmla="*/ 1395402 h 1395402"/>
              <a:gd name="connsiteX4" fmla="*/ 9728 w 9805481"/>
              <a:gd name="connsiteY4" fmla="*/ 0 h 1395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05481" h="1395402">
                <a:moveTo>
                  <a:pt x="9728" y="0"/>
                </a:moveTo>
                <a:lnTo>
                  <a:pt x="9805481" y="0"/>
                </a:lnTo>
                <a:cubicBezTo>
                  <a:pt x="9802238" y="325704"/>
                  <a:pt x="9798996" y="651409"/>
                  <a:pt x="9795753" y="977113"/>
                </a:cubicBezTo>
                <a:lnTo>
                  <a:pt x="0" y="1395402"/>
                </a:lnTo>
                <a:cubicBezTo>
                  <a:pt x="3243" y="930268"/>
                  <a:pt x="6485" y="465134"/>
                  <a:pt x="972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xt Placeholder 2">
            <a:extLst>
              <a:ext uri="{FF2B5EF4-FFF2-40B4-BE49-F238E27FC236}">
                <a16:creationId xmlns:a16="http://schemas.microsoft.com/office/drawing/2014/main" id="{69263ACA-5468-5D40-94AA-23DAF4A83938}"/>
              </a:ext>
            </a:extLst>
          </p:cNvPr>
          <p:cNvSpPr txBox="1">
            <a:spLocks/>
          </p:cNvSpPr>
          <p:nvPr/>
        </p:nvSpPr>
        <p:spPr>
          <a:xfrm>
            <a:off x="879513" y="1946356"/>
            <a:ext cx="4489755" cy="263004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2907"/>
              </a:lnSpc>
              <a:buClr>
                <a:schemeClr val="bg1"/>
              </a:buClr>
              <a:buSzPct val="150000"/>
            </a:pPr>
            <a:r>
              <a:rPr lang="en-IE" sz="1867" b="1" dirty="0">
                <a:solidFill>
                  <a:schemeClr val="bg1"/>
                </a:solidFill>
                <a:latin typeface="Calibri" panose="020F0502020204030204" pitchFamily="34" charset="0"/>
                <a:cs typeface="Calibri" panose="020F0502020204030204" pitchFamily="34" charset="0"/>
              </a:rPr>
              <a:t>Deferred members</a:t>
            </a:r>
          </a:p>
          <a:p>
            <a:pPr marL="0" indent="0">
              <a:lnSpc>
                <a:spcPts val="2907"/>
              </a:lnSpc>
              <a:buClr>
                <a:schemeClr val="bg1"/>
              </a:buClr>
              <a:buSzPct val="150000"/>
              <a:buNone/>
            </a:pPr>
            <a:r>
              <a:rPr lang="en-IE" sz="1470" dirty="0">
                <a:solidFill>
                  <a:schemeClr val="bg1"/>
                </a:solidFill>
                <a:latin typeface="Calibri" panose="020F0502020204030204" pitchFamily="34" charset="0"/>
                <a:cs typeface="Calibri" panose="020F0502020204030204" pitchFamily="34" charset="0"/>
              </a:rPr>
              <a:t>These need special consideration. If a plan transfers to a master trust, the deferred member may cease to have any relationship with the employer and instead become a deferred member of the wider master trust. What impact will that have? </a:t>
            </a:r>
          </a:p>
          <a:p>
            <a:pPr marL="0" indent="0">
              <a:buNone/>
            </a:pPr>
            <a:endParaRPr lang="en-IE" sz="1467" dirty="0">
              <a:solidFill>
                <a:srgbClr val="6E6F71"/>
              </a:solidFill>
              <a:latin typeface="Calibri" panose="020F0502020204030204" pitchFamily="34" charset="0"/>
              <a:cs typeface="Calibri" panose="020F0502020204030204" pitchFamily="34" charset="0"/>
            </a:endParaRPr>
          </a:p>
        </p:txBody>
      </p:sp>
      <p:cxnSp>
        <p:nvCxnSpPr>
          <p:cNvPr id="12" name="Straight Connector 11">
            <a:extLst>
              <a:ext uri="{FF2B5EF4-FFF2-40B4-BE49-F238E27FC236}">
                <a16:creationId xmlns:a16="http://schemas.microsoft.com/office/drawing/2014/main" id="{39564884-357E-B942-8016-41C0D33709BA}"/>
              </a:ext>
            </a:extLst>
          </p:cNvPr>
          <p:cNvCxnSpPr>
            <a:cxnSpLocks/>
          </p:cNvCxnSpPr>
          <p:nvPr/>
        </p:nvCxnSpPr>
        <p:spPr>
          <a:xfrm>
            <a:off x="8787379" y="0"/>
            <a:ext cx="112007" cy="526056"/>
          </a:xfrm>
          <a:prstGeom prst="line">
            <a:avLst/>
          </a:prstGeom>
          <a:ln w="12700">
            <a:solidFill>
              <a:srgbClr val="5C61AC">
                <a:alpha val="50196"/>
              </a:srgb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CAE3B44-266F-D148-B576-299BCDBBE7C4}"/>
              </a:ext>
            </a:extLst>
          </p:cNvPr>
          <p:cNvSpPr txBox="1"/>
          <p:nvPr/>
        </p:nvSpPr>
        <p:spPr>
          <a:xfrm>
            <a:off x="8957735" y="186267"/>
            <a:ext cx="3269291" cy="307777"/>
          </a:xfrm>
          <a:prstGeom prst="rect">
            <a:avLst/>
          </a:prstGeom>
          <a:noFill/>
        </p:spPr>
        <p:txBody>
          <a:bodyPr wrap="square" rtlCol="0">
            <a:spAutoFit/>
          </a:bodyPr>
          <a:lstStyle/>
          <a:p>
            <a:pPr>
              <a:defRPr/>
            </a:pPr>
            <a:r>
              <a:rPr lang="en-GB" sz="1400" dirty="0">
                <a:solidFill>
                  <a:srgbClr val="6E6259"/>
                </a:solidFill>
                <a:latin typeface="Calibri" panose="020F0502020204030204" pitchFamily="34" charset="0"/>
                <a:cs typeface="Calibri" panose="020F0502020204030204" pitchFamily="34" charset="0"/>
              </a:rPr>
              <a:t>Helping people build better futures</a:t>
            </a:r>
            <a:endParaRPr lang="en-US" sz="1400" dirty="0">
              <a:solidFill>
                <a:srgbClr val="6E6259"/>
              </a:solidFill>
              <a:latin typeface="Calibri" panose="020F0502020204030204" pitchFamily="34" charset="0"/>
              <a:cs typeface="Calibri" panose="020F0502020204030204" pitchFamily="34" charset="0"/>
            </a:endParaRPr>
          </a:p>
        </p:txBody>
      </p:sp>
      <p:sp>
        <p:nvSpPr>
          <p:cNvPr id="8" name="Slide Number Placeholder 3">
            <a:extLst>
              <a:ext uri="{FF2B5EF4-FFF2-40B4-BE49-F238E27FC236}">
                <a16:creationId xmlns:a16="http://schemas.microsoft.com/office/drawing/2014/main" id="{AA430ECD-2BF3-5E4C-BA40-31DD3BC29FB7}"/>
              </a:ext>
            </a:extLst>
          </p:cNvPr>
          <p:cNvSpPr txBox="1">
            <a:spLocks/>
          </p:cNvSpPr>
          <p:nvPr/>
        </p:nvSpPr>
        <p:spPr>
          <a:xfrm>
            <a:off x="417473" y="6368404"/>
            <a:ext cx="452859" cy="36512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7C03740C-C44E-9A4C-BFBE-17CCF94B0B05}" type="slidenum">
              <a:rPr lang="en-US" sz="1400">
                <a:solidFill>
                  <a:schemeClr val="bg1"/>
                </a:solidFill>
              </a:rPr>
              <a:pPr algn="r"/>
              <a:t>23</a:t>
            </a:fld>
            <a:endParaRPr lang="en-US" sz="1400" dirty="0">
              <a:solidFill>
                <a:schemeClr val="bg1"/>
              </a:solidFill>
            </a:endParaRPr>
          </a:p>
        </p:txBody>
      </p:sp>
      <p:cxnSp>
        <p:nvCxnSpPr>
          <p:cNvPr id="14" name="Straight Connector 13">
            <a:extLst>
              <a:ext uri="{FF2B5EF4-FFF2-40B4-BE49-F238E27FC236}">
                <a16:creationId xmlns:a16="http://schemas.microsoft.com/office/drawing/2014/main" id="{A664D20C-CD06-BC41-AF46-3CFC1A8B84BE}"/>
              </a:ext>
            </a:extLst>
          </p:cNvPr>
          <p:cNvCxnSpPr>
            <a:cxnSpLocks/>
          </p:cNvCxnSpPr>
          <p:nvPr/>
        </p:nvCxnSpPr>
        <p:spPr>
          <a:xfrm>
            <a:off x="879513" y="6414571"/>
            <a:ext cx="112007" cy="52605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Picture 14" descr="Text&#10;&#10;Description automatically generated with medium confidence">
            <a:extLst>
              <a:ext uri="{FF2B5EF4-FFF2-40B4-BE49-F238E27FC236}">
                <a16:creationId xmlns:a16="http://schemas.microsoft.com/office/drawing/2014/main" id="{3DD333A0-BC85-E744-9E44-C01518E8B931}"/>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10101679" y="5897033"/>
            <a:ext cx="2125347" cy="993600"/>
          </a:xfrm>
          <a:prstGeom prst="rect">
            <a:avLst/>
          </a:prstGeom>
        </p:spPr>
      </p:pic>
      <p:sp>
        <p:nvSpPr>
          <p:cNvPr id="11" name="TextBox 10">
            <a:extLst>
              <a:ext uri="{FF2B5EF4-FFF2-40B4-BE49-F238E27FC236}">
                <a16:creationId xmlns:a16="http://schemas.microsoft.com/office/drawing/2014/main" id="{5A23EA9A-0509-3742-9001-6C85E0B5E17E}"/>
              </a:ext>
            </a:extLst>
          </p:cNvPr>
          <p:cNvSpPr txBox="1"/>
          <p:nvPr/>
        </p:nvSpPr>
        <p:spPr>
          <a:xfrm>
            <a:off x="782542" y="478989"/>
            <a:ext cx="9515556" cy="830997"/>
          </a:xfrm>
          <a:prstGeom prst="rect">
            <a:avLst/>
          </a:prstGeom>
          <a:noFill/>
        </p:spPr>
        <p:txBody>
          <a:bodyPr wrap="square" rtlCol="0">
            <a:spAutoFit/>
          </a:bodyPr>
          <a:lstStyle/>
          <a:p>
            <a:pPr lvl="0">
              <a:defRPr/>
            </a:pPr>
            <a:r>
              <a:rPr lang="en-IE" sz="2400" b="1" dirty="0">
                <a:solidFill>
                  <a:srgbClr val="5C61AC"/>
                </a:solidFill>
              </a:rPr>
              <a:t>Challenges we are developing solutions to</a:t>
            </a:r>
          </a:p>
          <a:p>
            <a:pPr lvl="0">
              <a:defRPr/>
            </a:pPr>
            <a:endParaRPr lang="en-IE" sz="2400" b="1" dirty="0">
              <a:solidFill>
                <a:srgbClr val="5C61AC"/>
              </a:solidFill>
            </a:endParaRPr>
          </a:p>
        </p:txBody>
      </p:sp>
    </p:spTree>
    <p:extLst>
      <p:ext uri="{BB962C8B-B14F-4D97-AF65-F5344CB8AC3E}">
        <p14:creationId xmlns:p14="http://schemas.microsoft.com/office/powerpoint/2010/main" val="3784526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696FC279-B2FD-0C40-B3FB-C06DA61395D9}"/>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l="26" r="26"/>
          <a:stretch/>
        </p:blipFill>
        <p:spPr/>
      </p:pic>
      <p:sp>
        <p:nvSpPr>
          <p:cNvPr id="5" name="TextBox 4">
            <a:extLst>
              <a:ext uri="{FF2B5EF4-FFF2-40B4-BE49-F238E27FC236}">
                <a16:creationId xmlns:a16="http://schemas.microsoft.com/office/drawing/2014/main" id="{598F5865-7574-ED42-99FF-D33DFB45744F}"/>
              </a:ext>
            </a:extLst>
          </p:cNvPr>
          <p:cNvSpPr txBox="1"/>
          <p:nvPr/>
        </p:nvSpPr>
        <p:spPr>
          <a:xfrm>
            <a:off x="782543" y="1711733"/>
            <a:ext cx="5412029" cy="607602"/>
          </a:xfrm>
          <a:prstGeom prst="rect">
            <a:avLst/>
          </a:prstGeom>
          <a:noFill/>
        </p:spPr>
        <p:txBody>
          <a:bodyPr wrap="square">
            <a:spAutoFit/>
          </a:bodyPr>
          <a:lstStyle/>
          <a:p>
            <a:pPr marL="228594" indent="-228594">
              <a:lnSpc>
                <a:spcPct val="107000"/>
              </a:lnSpc>
              <a:spcAft>
                <a:spcPts val="1067"/>
              </a:spcAft>
              <a:buClr>
                <a:srgbClr val="5C61AC"/>
              </a:buClr>
              <a:buSzPct val="150000"/>
              <a:buFont typeface="Arial" panose="020B0604020202020204" pitchFamily="34" charset="0"/>
              <a:buChar char="•"/>
            </a:pPr>
            <a:r>
              <a:rPr lang="en-IE" sz="1600" dirty="0">
                <a:solidFill>
                  <a:srgbClr val="6E6F71"/>
                </a:solidFill>
                <a:latin typeface="Calibri" panose="020F0502020204030204" pitchFamily="34" charset="0"/>
                <a:ea typeface="Calibri" panose="020F0502020204030204" pitchFamily="34" charset="0"/>
                <a:cs typeface="Times New Roman" panose="02020603050405020304" pitchFamily="18" charset="0"/>
              </a:rPr>
              <a:t>It’s absolutely critical that all these issues are thoughtfully considered and a project plan developed.</a:t>
            </a:r>
          </a:p>
        </p:txBody>
      </p:sp>
      <p:sp>
        <p:nvSpPr>
          <p:cNvPr id="6" name="TextBox 5">
            <a:extLst>
              <a:ext uri="{FF2B5EF4-FFF2-40B4-BE49-F238E27FC236}">
                <a16:creationId xmlns:a16="http://schemas.microsoft.com/office/drawing/2014/main" id="{FBDFD148-8D08-DE40-8A75-D195DDC4ECDA}"/>
              </a:ext>
            </a:extLst>
          </p:cNvPr>
          <p:cNvSpPr txBox="1"/>
          <p:nvPr/>
        </p:nvSpPr>
        <p:spPr>
          <a:xfrm>
            <a:off x="782542" y="2579014"/>
            <a:ext cx="5807444" cy="607602"/>
          </a:xfrm>
          <a:prstGeom prst="rect">
            <a:avLst/>
          </a:prstGeom>
          <a:noFill/>
        </p:spPr>
        <p:txBody>
          <a:bodyPr wrap="square">
            <a:spAutoFit/>
          </a:bodyPr>
          <a:lstStyle/>
          <a:p>
            <a:pPr marL="228594" indent="-228594">
              <a:lnSpc>
                <a:spcPct val="107000"/>
              </a:lnSpc>
              <a:spcAft>
                <a:spcPts val="1067"/>
              </a:spcAft>
              <a:buClr>
                <a:srgbClr val="5C61AC"/>
              </a:buClr>
              <a:buSzPct val="150000"/>
              <a:buFont typeface="Arial" panose="020B0604020202020204" pitchFamily="34" charset="0"/>
              <a:buChar char="•"/>
            </a:pPr>
            <a:r>
              <a:rPr lang="en-IE" sz="1600" dirty="0">
                <a:solidFill>
                  <a:srgbClr val="6E6F71"/>
                </a:solidFill>
                <a:latin typeface="Calibri" panose="020F0502020204030204" pitchFamily="34" charset="0"/>
                <a:ea typeface="Calibri" panose="020F0502020204030204" pitchFamily="34" charset="0"/>
                <a:cs typeface="Times New Roman" panose="02020603050405020304" pitchFamily="18" charset="0"/>
              </a:rPr>
              <a:t>It’s also critical that there is a good working relationship between the employer and the existing/former trustees. </a:t>
            </a:r>
          </a:p>
        </p:txBody>
      </p:sp>
      <p:sp>
        <p:nvSpPr>
          <p:cNvPr id="7" name="TextBox 6">
            <a:extLst>
              <a:ext uri="{FF2B5EF4-FFF2-40B4-BE49-F238E27FC236}">
                <a16:creationId xmlns:a16="http://schemas.microsoft.com/office/drawing/2014/main" id="{8C813113-0C91-F34F-89F8-0A7AFFC10FA7}"/>
              </a:ext>
            </a:extLst>
          </p:cNvPr>
          <p:cNvSpPr txBox="1"/>
          <p:nvPr/>
        </p:nvSpPr>
        <p:spPr>
          <a:xfrm>
            <a:off x="782542" y="3404908"/>
            <a:ext cx="5412029" cy="1134478"/>
          </a:xfrm>
          <a:prstGeom prst="rect">
            <a:avLst/>
          </a:prstGeom>
          <a:noFill/>
        </p:spPr>
        <p:txBody>
          <a:bodyPr wrap="square">
            <a:spAutoFit/>
          </a:bodyPr>
          <a:lstStyle/>
          <a:p>
            <a:pPr marL="228594" indent="-228594">
              <a:lnSpc>
                <a:spcPct val="107000"/>
              </a:lnSpc>
              <a:spcAft>
                <a:spcPts val="1067"/>
              </a:spcAft>
              <a:buClr>
                <a:srgbClr val="5C61AC"/>
              </a:buClr>
              <a:buSzPct val="150000"/>
              <a:buFont typeface="Arial" panose="020B0604020202020204" pitchFamily="34" charset="0"/>
              <a:buChar char="•"/>
            </a:pPr>
            <a:r>
              <a:rPr lang="en-IE" sz="1600" dirty="0">
                <a:solidFill>
                  <a:srgbClr val="6E6F71"/>
                </a:solidFill>
                <a:latin typeface="Calibri" panose="020F0502020204030204" pitchFamily="34" charset="0"/>
                <a:ea typeface="Calibri" panose="020F0502020204030204" pitchFamily="34" charset="0"/>
                <a:cs typeface="Times New Roman" panose="02020603050405020304" pitchFamily="18" charset="0"/>
              </a:rPr>
              <a:t>Of course, the provider/advisor needs to ensure the whole project hangs together, ensuring member security, confidence and protection. Irish Life’s strong view is good member experience is paramount.</a:t>
            </a:r>
          </a:p>
        </p:txBody>
      </p:sp>
      <p:sp>
        <p:nvSpPr>
          <p:cNvPr id="10" name="TextBox 9">
            <a:extLst>
              <a:ext uri="{FF2B5EF4-FFF2-40B4-BE49-F238E27FC236}">
                <a16:creationId xmlns:a16="http://schemas.microsoft.com/office/drawing/2014/main" id="{67009A9B-4CD4-334D-9130-DB95DC587305}"/>
              </a:ext>
            </a:extLst>
          </p:cNvPr>
          <p:cNvSpPr txBox="1"/>
          <p:nvPr/>
        </p:nvSpPr>
        <p:spPr>
          <a:xfrm>
            <a:off x="782542" y="478989"/>
            <a:ext cx="9515556" cy="461665"/>
          </a:xfrm>
          <a:prstGeom prst="rect">
            <a:avLst/>
          </a:prstGeom>
          <a:noFill/>
        </p:spPr>
        <p:txBody>
          <a:bodyPr wrap="square" rtlCol="0">
            <a:spAutoFit/>
          </a:bodyPr>
          <a:lstStyle/>
          <a:p>
            <a:pPr lvl="0">
              <a:defRPr/>
            </a:pPr>
            <a:r>
              <a:rPr lang="en-IE" sz="2400" b="1" dirty="0">
                <a:solidFill>
                  <a:srgbClr val="5C61AC"/>
                </a:solidFill>
              </a:rPr>
              <a:t>Critical considerations</a:t>
            </a:r>
          </a:p>
        </p:txBody>
      </p:sp>
      <p:sp>
        <p:nvSpPr>
          <p:cNvPr id="11" name="Slide Number Placeholder 3">
            <a:extLst>
              <a:ext uri="{FF2B5EF4-FFF2-40B4-BE49-F238E27FC236}">
                <a16:creationId xmlns:a16="http://schemas.microsoft.com/office/drawing/2014/main" id="{BD4DC6F3-2BC4-A544-B904-12C9F2D36D5A}"/>
              </a:ext>
            </a:extLst>
          </p:cNvPr>
          <p:cNvSpPr txBox="1">
            <a:spLocks/>
          </p:cNvSpPr>
          <p:nvPr/>
        </p:nvSpPr>
        <p:spPr>
          <a:xfrm>
            <a:off x="417473" y="6368404"/>
            <a:ext cx="452859" cy="36512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7C03740C-C44E-9A4C-BFBE-17CCF94B0B05}" type="slidenum">
              <a:rPr lang="en-US" sz="1400">
                <a:solidFill>
                  <a:srgbClr val="6E6F71"/>
                </a:solidFill>
              </a:rPr>
              <a:pPr algn="r"/>
              <a:t>24</a:t>
            </a:fld>
            <a:endParaRPr lang="en-US" sz="1400" dirty="0">
              <a:solidFill>
                <a:srgbClr val="6E6F71"/>
              </a:solidFill>
            </a:endParaRPr>
          </a:p>
        </p:txBody>
      </p:sp>
      <p:cxnSp>
        <p:nvCxnSpPr>
          <p:cNvPr id="12" name="Straight Connector 11">
            <a:extLst>
              <a:ext uri="{FF2B5EF4-FFF2-40B4-BE49-F238E27FC236}">
                <a16:creationId xmlns:a16="http://schemas.microsoft.com/office/drawing/2014/main" id="{D77E8980-5E2D-B74B-A313-9D59154C9A13}"/>
              </a:ext>
            </a:extLst>
          </p:cNvPr>
          <p:cNvCxnSpPr>
            <a:cxnSpLocks/>
          </p:cNvCxnSpPr>
          <p:nvPr/>
        </p:nvCxnSpPr>
        <p:spPr>
          <a:xfrm>
            <a:off x="879513" y="6414571"/>
            <a:ext cx="112007" cy="526056"/>
          </a:xfrm>
          <a:prstGeom prst="line">
            <a:avLst/>
          </a:prstGeom>
          <a:ln w="12700">
            <a:solidFill>
              <a:srgbClr val="5C61AC"/>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B14A7A-8F6D-3242-AB78-917825DD15B3}"/>
              </a:ext>
            </a:extLst>
          </p:cNvPr>
          <p:cNvCxnSpPr>
            <a:cxnSpLocks/>
          </p:cNvCxnSpPr>
          <p:nvPr/>
        </p:nvCxnSpPr>
        <p:spPr>
          <a:xfrm>
            <a:off x="8787379" y="0"/>
            <a:ext cx="112007" cy="526056"/>
          </a:xfrm>
          <a:prstGeom prst="line">
            <a:avLst/>
          </a:prstGeom>
          <a:ln w="12700">
            <a:solidFill>
              <a:schemeClr val="bg1">
                <a:alpha val="50196"/>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C571F11-81B4-CC4D-9EF3-41D705D4A2C3}"/>
              </a:ext>
            </a:extLst>
          </p:cNvPr>
          <p:cNvSpPr txBox="1"/>
          <p:nvPr/>
        </p:nvSpPr>
        <p:spPr>
          <a:xfrm>
            <a:off x="8957735" y="186267"/>
            <a:ext cx="3269291" cy="307777"/>
          </a:xfrm>
          <a:prstGeom prst="rect">
            <a:avLst/>
          </a:prstGeom>
          <a:noFill/>
        </p:spPr>
        <p:txBody>
          <a:bodyPr wrap="square" rtlCol="0">
            <a:spAutoFit/>
          </a:bodyPr>
          <a:lstStyle/>
          <a:p>
            <a:pPr>
              <a:defRPr/>
            </a:pPr>
            <a:r>
              <a:rPr lang="en-GB" sz="1400" dirty="0">
                <a:solidFill>
                  <a:schemeClr val="bg1"/>
                </a:solidFill>
                <a:latin typeface="Calibri" panose="020F0502020204030204" pitchFamily="34" charset="0"/>
                <a:cs typeface="Calibri" panose="020F0502020204030204" pitchFamily="34" charset="0"/>
              </a:rPr>
              <a:t>Helping people build better futures</a:t>
            </a:r>
            <a:endParaRPr lang="en-US" sz="14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98980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9DBD9150-ADC6-BC48-941C-1D58B001DA26}"/>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6240" r="17796"/>
          <a:stretch/>
        </p:blipFill>
        <p:spPr>
          <a:xfrm>
            <a:off x="5705102" y="-179294"/>
            <a:ext cx="6637152" cy="7369829"/>
          </a:xfrm>
        </p:spPr>
      </p:pic>
      <p:sp>
        <p:nvSpPr>
          <p:cNvPr id="5" name="TextBox 4">
            <a:extLst>
              <a:ext uri="{FF2B5EF4-FFF2-40B4-BE49-F238E27FC236}">
                <a16:creationId xmlns:a16="http://schemas.microsoft.com/office/drawing/2014/main" id="{C11DB79B-F024-0649-BEB6-B4E10EA1663A}"/>
              </a:ext>
            </a:extLst>
          </p:cNvPr>
          <p:cNvSpPr txBox="1"/>
          <p:nvPr/>
        </p:nvSpPr>
        <p:spPr>
          <a:xfrm>
            <a:off x="782543" y="1711733"/>
            <a:ext cx="5412029" cy="607539"/>
          </a:xfrm>
          <a:prstGeom prst="rect">
            <a:avLst/>
          </a:prstGeom>
          <a:noFill/>
        </p:spPr>
        <p:txBody>
          <a:bodyPr wrap="square">
            <a:spAutoFit/>
          </a:bodyPr>
          <a:lstStyle/>
          <a:p>
            <a:pPr marL="228594" indent="-228594">
              <a:lnSpc>
                <a:spcPct val="107000"/>
              </a:lnSpc>
              <a:spcAft>
                <a:spcPts val="1067"/>
              </a:spcAft>
              <a:buClr>
                <a:srgbClr val="5C61AC"/>
              </a:buClr>
              <a:buSzPct val="150000"/>
              <a:buFont typeface="Arial" panose="020B0604020202020204" pitchFamily="34" charset="0"/>
              <a:buChar char="•"/>
            </a:pPr>
            <a:r>
              <a:rPr lang="en-IE" sz="1600" dirty="0">
                <a:solidFill>
                  <a:srgbClr val="6E6F71"/>
                </a:solidFill>
                <a:latin typeface="Calibri" panose="020F0502020204030204" pitchFamily="34" charset="0"/>
                <a:ea typeface="Calibri" panose="020F0502020204030204" pitchFamily="34" charset="0"/>
                <a:cs typeface="Times New Roman" panose="02020603050405020304" pitchFamily="18" charset="0"/>
              </a:rPr>
              <a:t>Master Trusts not a panacea but are a very credible option for new set ups</a:t>
            </a:r>
          </a:p>
        </p:txBody>
      </p:sp>
      <p:sp>
        <p:nvSpPr>
          <p:cNvPr id="7" name="TextBox 6">
            <a:extLst>
              <a:ext uri="{FF2B5EF4-FFF2-40B4-BE49-F238E27FC236}">
                <a16:creationId xmlns:a16="http://schemas.microsoft.com/office/drawing/2014/main" id="{CE626390-37AA-AE49-8C66-65BFB44F5DB3}"/>
              </a:ext>
            </a:extLst>
          </p:cNvPr>
          <p:cNvSpPr txBox="1"/>
          <p:nvPr/>
        </p:nvSpPr>
        <p:spPr>
          <a:xfrm>
            <a:off x="782543" y="3128206"/>
            <a:ext cx="5807444" cy="607539"/>
          </a:xfrm>
          <a:prstGeom prst="rect">
            <a:avLst/>
          </a:prstGeom>
          <a:noFill/>
        </p:spPr>
        <p:txBody>
          <a:bodyPr wrap="square">
            <a:spAutoFit/>
          </a:bodyPr>
          <a:lstStyle/>
          <a:p>
            <a:pPr marL="228594" indent="-228594">
              <a:lnSpc>
                <a:spcPct val="107000"/>
              </a:lnSpc>
              <a:spcAft>
                <a:spcPts val="1067"/>
              </a:spcAft>
              <a:buClr>
                <a:srgbClr val="5C61AC"/>
              </a:buClr>
              <a:buSzPct val="150000"/>
              <a:buFont typeface="Arial" panose="020B0604020202020204" pitchFamily="34" charset="0"/>
              <a:buChar char="•"/>
            </a:pPr>
            <a:r>
              <a:rPr lang="en-IE" sz="1600" dirty="0">
                <a:solidFill>
                  <a:srgbClr val="6E6F71"/>
                </a:solidFill>
                <a:latin typeface="Calibri" panose="020F0502020204030204" pitchFamily="34" charset="0"/>
                <a:ea typeface="Calibri" panose="020F0502020204030204" pitchFamily="34" charset="0"/>
                <a:cs typeface="Times New Roman" panose="02020603050405020304" pitchFamily="18" charset="0"/>
              </a:rPr>
              <a:t>Will likely be the lifeboat of choice for small to medium sized corporate plans when the IORP2 costs bite</a:t>
            </a:r>
          </a:p>
        </p:txBody>
      </p:sp>
      <p:sp>
        <p:nvSpPr>
          <p:cNvPr id="8" name="TextBox 7">
            <a:extLst>
              <a:ext uri="{FF2B5EF4-FFF2-40B4-BE49-F238E27FC236}">
                <a16:creationId xmlns:a16="http://schemas.microsoft.com/office/drawing/2014/main" id="{920671A7-1151-A94F-9E53-8F6906EDE9DD}"/>
              </a:ext>
            </a:extLst>
          </p:cNvPr>
          <p:cNvSpPr txBox="1"/>
          <p:nvPr/>
        </p:nvSpPr>
        <p:spPr>
          <a:xfrm>
            <a:off x="782543" y="2401660"/>
            <a:ext cx="5412029" cy="607539"/>
          </a:xfrm>
          <a:prstGeom prst="rect">
            <a:avLst/>
          </a:prstGeom>
          <a:noFill/>
        </p:spPr>
        <p:txBody>
          <a:bodyPr wrap="square">
            <a:spAutoFit/>
          </a:bodyPr>
          <a:lstStyle/>
          <a:p>
            <a:pPr marL="228594" indent="-228594">
              <a:lnSpc>
                <a:spcPct val="107000"/>
              </a:lnSpc>
              <a:spcAft>
                <a:spcPts val="1067"/>
              </a:spcAft>
              <a:buClr>
                <a:srgbClr val="5C61AC"/>
              </a:buClr>
              <a:buSzPct val="150000"/>
              <a:buFont typeface="Arial" panose="020B0604020202020204" pitchFamily="34" charset="0"/>
              <a:buChar char="•"/>
            </a:pPr>
            <a:r>
              <a:rPr lang="en-IE" sz="1600" dirty="0">
                <a:solidFill>
                  <a:srgbClr val="6E6F71"/>
                </a:solidFill>
                <a:latin typeface="Calibri" panose="020F0502020204030204" pitchFamily="34" charset="0"/>
                <a:ea typeface="Calibri" panose="020F0502020204030204" pitchFamily="34" charset="0"/>
                <a:cs typeface="Times New Roman" panose="02020603050405020304" pitchFamily="18" charset="0"/>
              </a:rPr>
              <a:t>International evidence supports that they deliver generally high governance standards and good outcomes </a:t>
            </a:r>
          </a:p>
        </p:txBody>
      </p:sp>
      <p:sp>
        <p:nvSpPr>
          <p:cNvPr id="9" name="TextBox 8">
            <a:extLst>
              <a:ext uri="{FF2B5EF4-FFF2-40B4-BE49-F238E27FC236}">
                <a16:creationId xmlns:a16="http://schemas.microsoft.com/office/drawing/2014/main" id="{AC5AE9AD-DC4D-5142-B61D-C40598496792}"/>
              </a:ext>
            </a:extLst>
          </p:cNvPr>
          <p:cNvSpPr txBox="1"/>
          <p:nvPr/>
        </p:nvSpPr>
        <p:spPr>
          <a:xfrm>
            <a:off x="782543" y="494469"/>
            <a:ext cx="9515556" cy="461665"/>
          </a:xfrm>
          <a:prstGeom prst="rect">
            <a:avLst/>
          </a:prstGeom>
          <a:noFill/>
        </p:spPr>
        <p:txBody>
          <a:bodyPr wrap="square" rtlCol="0">
            <a:spAutoFit/>
          </a:bodyPr>
          <a:lstStyle/>
          <a:p>
            <a:pPr lvl="0">
              <a:defRPr/>
            </a:pPr>
            <a:r>
              <a:rPr lang="en-IE" sz="2400" b="1" dirty="0">
                <a:solidFill>
                  <a:srgbClr val="5C61AC"/>
                </a:solidFill>
              </a:rPr>
              <a:t>Conclusion</a:t>
            </a:r>
          </a:p>
        </p:txBody>
      </p:sp>
      <p:cxnSp>
        <p:nvCxnSpPr>
          <p:cNvPr id="10" name="Straight Connector 9">
            <a:extLst>
              <a:ext uri="{FF2B5EF4-FFF2-40B4-BE49-F238E27FC236}">
                <a16:creationId xmlns:a16="http://schemas.microsoft.com/office/drawing/2014/main" id="{CC74DB21-B54B-A546-BCBF-64BC1DBFB02D}"/>
              </a:ext>
            </a:extLst>
          </p:cNvPr>
          <p:cNvCxnSpPr>
            <a:cxnSpLocks/>
          </p:cNvCxnSpPr>
          <p:nvPr/>
        </p:nvCxnSpPr>
        <p:spPr>
          <a:xfrm>
            <a:off x="8787379" y="0"/>
            <a:ext cx="112007" cy="526056"/>
          </a:xfrm>
          <a:prstGeom prst="line">
            <a:avLst/>
          </a:prstGeom>
          <a:ln w="12700">
            <a:solidFill>
              <a:schemeClr val="bg1">
                <a:alpha val="50196"/>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8C77D7B-3253-F741-B62C-477644D55FDB}"/>
              </a:ext>
            </a:extLst>
          </p:cNvPr>
          <p:cNvSpPr txBox="1"/>
          <p:nvPr/>
        </p:nvSpPr>
        <p:spPr>
          <a:xfrm>
            <a:off x="8957735" y="186267"/>
            <a:ext cx="3269291" cy="307777"/>
          </a:xfrm>
          <a:prstGeom prst="rect">
            <a:avLst/>
          </a:prstGeom>
          <a:noFill/>
        </p:spPr>
        <p:txBody>
          <a:bodyPr wrap="square" rtlCol="0">
            <a:spAutoFit/>
          </a:bodyPr>
          <a:lstStyle/>
          <a:p>
            <a:pPr>
              <a:defRPr/>
            </a:pPr>
            <a:r>
              <a:rPr lang="en-GB" sz="1400" dirty="0">
                <a:solidFill>
                  <a:schemeClr val="bg1"/>
                </a:solidFill>
                <a:latin typeface="Calibri" panose="020F0502020204030204" pitchFamily="34" charset="0"/>
                <a:cs typeface="Calibri" panose="020F0502020204030204" pitchFamily="34" charset="0"/>
              </a:rPr>
              <a:t>Helping people build better futures</a:t>
            </a:r>
            <a:endParaRPr lang="en-US" sz="1400" dirty="0">
              <a:solidFill>
                <a:schemeClr val="bg1"/>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9379CF27-CF6A-E344-875B-B4D93E63B8BC}"/>
              </a:ext>
            </a:extLst>
          </p:cNvPr>
          <p:cNvSpPr txBox="1"/>
          <p:nvPr/>
        </p:nvSpPr>
        <p:spPr>
          <a:xfrm>
            <a:off x="757435" y="4423963"/>
            <a:ext cx="5807444" cy="748603"/>
          </a:xfrm>
          <a:prstGeom prst="rect">
            <a:avLst/>
          </a:prstGeom>
          <a:noFill/>
        </p:spPr>
        <p:txBody>
          <a:bodyPr wrap="square">
            <a:spAutoFit/>
          </a:bodyPr>
          <a:lstStyle/>
          <a:p>
            <a:pPr marL="228594" indent="-228594">
              <a:lnSpc>
                <a:spcPct val="107000"/>
              </a:lnSpc>
              <a:spcAft>
                <a:spcPts val="1067"/>
              </a:spcAft>
              <a:buClr>
                <a:srgbClr val="5C61AC"/>
              </a:buClr>
              <a:buSzPct val="150000"/>
              <a:buFont typeface="Arial" panose="020B0604020202020204" pitchFamily="34" charset="0"/>
              <a:buChar char="•"/>
            </a:pPr>
            <a:r>
              <a:rPr lang="en-IE" sz="1600" dirty="0">
                <a:solidFill>
                  <a:srgbClr val="6E6F71"/>
                </a:solidFill>
                <a:latin typeface="Calibri" panose="020F0502020204030204" pitchFamily="34" charset="0"/>
                <a:ea typeface="Calibri" panose="020F0502020204030204" pitchFamily="34" charset="0"/>
                <a:cs typeface="Times New Roman" panose="02020603050405020304" pitchFamily="18" charset="0"/>
              </a:rPr>
              <a:t>Transition challenges exist and need careful consideration</a:t>
            </a:r>
          </a:p>
          <a:p>
            <a:pPr marL="228594" indent="-228594">
              <a:lnSpc>
                <a:spcPct val="107000"/>
              </a:lnSpc>
              <a:spcAft>
                <a:spcPts val="1067"/>
              </a:spcAft>
              <a:buClr>
                <a:srgbClr val="5C61AC"/>
              </a:buClr>
              <a:buSzPct val="150000"/>
              <a:buFont typeface="Arial" panose="020B0604020202020204" pitchFamily="34" charset="0"/>
              <a:buChar char="•"/>
            </a:pPr>
            <a:endParaRPr lang="en-IE" sz="1600" dirty="0">
              <a:solidFill>
                <a:srgbClr val="6E6F7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7208E035-2F0A-0A4A-8AF3-A98A8528F2DB}"/>
              </a:ext>
            </a:extLst>
          </p:cNvPr>
          <p:cNvSpPr txBox="1"/>
          <p:nvPr/>
        </p:nvSpPr>
        <p:spPr>
          <a:xfrm>
            <a:off x="754955" y="3895893"/>
            <a:ext cx="5807444" cy="344069"/>
          </a:xfrm>
          <a:prstGeom prst="rect">
            <a:avLst/>
          </a:prstGeom>
          <a:noFill/>
        </p:spPr>
        <p:txBody>
          <a:bodyPr wrap="square">
            <a:spAutoFit/>
          </a:bodyPr>
          <a:lstStyle/>
          <a:p>
            <a:pPr marL="228594" indent="-228594">
              <a:lnSpc>
                <a:spcPct val="107000"/>
              </a:lnSpc>
              <a:spcAft>
                <a:spcPts val="1067"/>
              </a:spcAft>
              <a:buClr>
                <a:srgbClr val="5C61AC"/>
              </a:buClr>
              <a:buSzPct val="150000"/>
              <a:buFont typeface="Arial" panose="020B0604020202020204" pitchFamily="34" charset="0"/>
              <a:buChar char="•"/>
            </a:pPr>
            <a:r>
              <a:rPr lang="en-IE" sz="1600" dirty="0">
                <a:solidFill>
                  <a:srgbClr val="6E6F71"/>
                </a:solidFill>
                <a:latin typeface="Calibri" panose="020F0502020204030204" pitchFamily="34" charset="0"/>
                <a:ea typeface="Calibri" panose="020F0502020204030204" pitchFamily="34" charset="0"/>
                <a:cs typeface="Times New Roman" panose="02020603050405020304" pitchFamily="18" charset="0"/>
              </a:rPr>
              <a:t>More varied outcomes expected in the larger to mega space  </a:t>
            </a:r>
          </a:p>
        </p:txBody>
      </p:sp>
      <p:sp>
        <p:nvSpPr>
          <p:cNvPr id="14" name="TextBox 13">
            <a:extLst>
              <a:ext uri="{FF2B5EF4-FFF2-40B4-BE49-F238E27FC236}">
                <a16:creationId xmlns:a16="http://schemas.microsoft.com/office/drawing/2014/main" id="{28BC9E5E-F9F2-7146-9AB4-D6E62838D90B}"/>
              </a:ext>
            </a:extLst>
          </p:cNvPr>
          <p:cNvSpPr txBox="1"/>
          <p:nvPr/>
        </p:nvSpPr>
        <p:spPr>
          <a:xfrm>
            <a:off x="782543" y="4939757"/>
            <a:ext cx="5807444" cy="1153136"/>
          </a:xfrm>
          <a:prstGeom prst="rect">
            <a:avLst/>
          </a:prstGeom>
          <a:noFill/>
        </p:spPr>
        <p:txBody>
          <a:bodyPr wrap="square">
            <a:spAutoFit/>
          </a:bodyPr>
          <a:lstStyle/>
          <a:p>
            <a:pPr marL="228594" indent="-228594">
              <a:lnSpc>
                <a:spcPct val="107000"/>
              </a:lnSpc>
              <a:spcAft>
                <a:spcPts val="1067"/>
              </a:spcAft>
              <a:buClr>
                <a:srgbClr val="5C61AC"/>
              </a:buClr>
              <a:buSzPct val="150000"/>
              <a:buFont typeface="Arial" panose="020B0604020202020204" pitchFamily="34" charset="0"/>
              <a:buChar char="•"/>
            </a:pPr>
            <a:r>
              <a:rPr lang="en-IE" sz="1600" dirty="0">
                <a:solidFill>
                  <a:srgbClr val="6E6F71"/>
                </a:solidFill>
                <a:latin typeface="Calibri" panose="020F0502020204030204" pitchFamily="34" charset="0"/>
                <a:ea typeface="Calibri" panose="020F0502020204030204" pitchFamily="34" charset="0"/>
                <a:cs typeface="Times New Roman" panose="02020603050405020304" pitchFamily="18" charset="0"/>
              </a:rPr>
              <a:t>Good luck in your considerations!</a:t>
            </a:r>
          </a:p>
          <a:p>
            <a:pPr marL="228594" indent="-228594">
              <a:lnSpc>
                <a:spcPct val="107000"/>
              </a:lnSpc>
              <a:spcAft>
                <a:spcPts val="1067"/>
              </a:spcAft>
              <a:buClr>
                <a:srgbClr val="5C61AC"/>
              </a:buClr>
              <a:buSzPct val="150000"/>
              <a:buFont typeface="Arial" panose="020B0604020202020204" pitchFamily="34" charset="0"/>
              <a:buChar char="•"/>
            </a:pPr>
            <a:endParaRPr lang="en-IE" sz="1600" dirty="0">
              <a:solidFill>
                <a:srgbClr val="6E6F71"/>
              </a:solidFill>
              <a:latin typeface="Calibri" panose="020F0502020204030204" pitchFamily="34" charset="0"/>
              <a:ea typeface="Calibri" panose="020F0502020204030204" pitchFamily="34" charset="0"/>
              <a:cs typeface="Times New Roman" panose="02020603050405020304" pitchFamily="18" charset="0"/>
            </a:endParaRPr>
          </a:p>
          <a:p>
            <a:pPr marL="228594" indent="-228594">
              <a:lnSpc>
                <a:spcPct val="107000"/>
              </a:lnSpc>
              <a:spcAft>
                <a:spcPts val="1067"/>
              </a:spcAft>
              <a:buClr>
                <a:srgbClr val="5C61AC"/>
              </a:buClr>
              <a:buSzPct val="150000"/>
              <a:buFont typeface="Arial" panose="020B0604020202020204" pitchFamily="34" charset="0"/>
              <a:buChar char="•"/>
            </a:pPr>
            <a:endParaRPr lang="en-IE" sz="1600" dirty="0">
              <a:solidFill>
                <a:srgbClr val="6E6F7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5" name="Slide Number Placeholder 3">
            <a:extLst>
              <a:ext uri="{FF2B5EF4-FFF2-40B4-BE49-F238E27FC236}">
                <a16:creationId xmlns:a16="http://schemas.microsoft.com/office/drawing/2014/main" id="{B2AE530B-2607-1A49-B81C-BCB77519B849}"/>
              </a:ext>
            </a:extLst>
          </p:cNvPr>
          <p:cNvSpPr txBox="1">
            <a:spLocks/>
          </p:cNvSpPr>
          <p:nvPr/>
        </p:nvSpPr>
        <p:spPr>
          <a:xfrm>
            <a:off x="417473" y="6368404"/>
            <a:ext cx="452859" cy="36512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7C03740C-C44E-9A4C-BFBE-17CCF94B0B05}" type="slidenum">
              <a:rPr lang="en-US" sz="1400">
                <a:solidFill>
                  <a:srgbClr val="6E6F71"/>
                </a:solidFill>
              </a:rPr>
              <a:pPr algn="r"/>
              <a:t>25</a:t>
            </a:fld>
            <a:endParaRPr lang="en-US" sz="1400" dirty="0">
              <a:solidFill>
                <a:srgbClr val="6E6F71"/>
              </a:solidFill>
            </a:endParaRPr>
          </a:p>
        </p:txBody>
      </p:sp>
      <p:cxnSp>
        <p:nvCxnSpPr>
          <p:cNvPr id="16" name="Straight Connector 15">
            <a:extLst>
              <a:ext uri="{FF2B5EF4-FFF2-40B4-BE49-F238E27FC236}">
                <a16:creationId xmlns:a16="http://schemas.microsoft.com/office/drawing/2014/main" id="{2ECB0CB0-8521-BC42-9385-200DCDA04B69}"/>
              </a:ext>
            </a:extLst>
          </p:cNvPr>
          <p:cNvCxnSpPr>
            <a:cxnSpLocks/>
          </p:cNvCxnSpPr>
          <p:nvPr/>
        </p:nvCxnSpPr>
        <p:spPr>
          <a:xfrm>
            <a:off x="879513" y="6414571"/>
            <a:ext cx="112007" cy="526056"/>
          </a:xfrm>
          <a:prstGeom prst="line">
            <a:avLst/>
          </a:prstGeom>
          <a:ln w="12700">
            <a:solidFill>
              <a:srgbClr val="5C61A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17010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5578D3A0-D30E-654F-91D5-BEB1CB623488}"/>
              </a:ext>
            </a:extLst>
          </p:cNvPr>
          <p:cNvCxnSpPr>
            <a:cxnSpLocks/>
          </p:cNvCxnSpPr>
          <p:nvPr/>
        </p:nvCxnSpPr>
        <p:spPr>
          <a:xfrm>
            <a:off x="3998197" y="5749888"/>
            <a:ext cx="329787" cy="1548895"/>
          </a:xfrm>
          <a:prstGeom prst="line">
            <a:avLst/>
          </a:prstGeom>
          <a:ln w="19050">
            <a:solidFill>
              <a:schemeClr val="bg1">
                <a:alpha val="5001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563E493A-D5A9-B941-98B8-472CE74DD075}"/>
              </a:ext>
            </a:extLst>
          </p:cNvPr>
          <p:cNvSpPr txBox="1">
            <a:spLocks/>
          </p:cNvSpPr>
          <p:nvPr/>
        </p:nvSpPr>
        <p:spPr>
          <a:xfrm>
            <a:off x="3796747" y="2830664"/>
            <a:ext cx="4190968" cy="98764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5000" kern="1200">
                <a:solidFill>
                  <a:schemeClr val="bg1">
                    <a:alpha val="50221"/>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4500" dirty="0">
                <a:solidFill>
                  <a:srgbClr val="FFFFFF"/>
                </a:solidFill>
              </a:rPr>
              <a:t>Thank You</a:t>
            </a:r>
            <a:endParaRPr lang="en-US" sz="4500" dirty="0">
              <a:solidFill>
                <a:srgbClr val="FFFFFF"/>
              </a:solidFill>
            </a:endParaRPr>
          </a:p>
        </p:txBody>
      </p:sp>
      <p:sp>
        <p:nvSpPr>
          <p:cNvPr id="4" name="TextBox 3">
            <a:extLst>
              <a:ext uri="{FF2B5EF4-FFF2-40B4-BE49-F238E27FC236}">
                <a16:creationId xmlns:a16="http://schemas.microsoft.com/office/drawing/2014/main" id="{D0B020DB-C646-3D44-97CB-E08B5544820A}"/>
              </a:ext>
            </a:extLst>
          </p:cNvPr>
          <p:cNvSpPr txBox="1"/>
          <p:nvPr/>
        </p:nvSpPr>
        <p:spPr>
          <a:xfrm>
            <a:off x="4327984" y="5851736"/>
            <a:ext cx="8277422" cy="844268"/>
          </a:xfrm>
          <a:prstGeom prst="rect">
            <a:avLst/>
          </a:prstGeom>
          <a:noFill/>
        </p:spPr>
        <p:txBody>
          <a:bodyPr wrap="square" rtlCol="0">
            <a:spAutoFit/>
          </a:bodyPr>
          <a:lstStyle/>
          <a:p>
            <a:r>
              <a:rPr lang="en-US" sz="1050" dirty="0">
                <a:solidFill>
                  <a:schemeClr val="bg1"/>
                </a:solidFill>
              </a:rPr>
              <a:t>Irish Life Assurance plc is regulated by the Central Bank of Ireland.</a:t>
            </a:r>
          </a:p>
          <a:p>
            <a:r>
              <a:rPr lang="en-US" sz="1050" dirty="0">
                <a:solidFill>
                  <a:schemeClr val="bg1"/>
                </a:solidFill>
              </a:rPr>
              <a:t>Irish Life Assurance plc, Registered in Ireland number 152576, VAT number 9F55923G.</a:t>
            </a:r>
          </a:p>
          <a:p>
            <a:r>
              <a:rPr lang="en-US" sz="1050" dirty="0">
                <a:solidFill>
                  <a:schemeClr val="bg1"/>
                </a:solidFill>
              </a:rPr>
              <a:t>Irish Life Health dac is regulated by the Central Bank of Ireland.</a:t>
            </a:r>
          </a:p>
        </p:txBody>
      </p:sp>
      <p:sp>
        <p:nvSpPr>
          <p:cNvPr id="6" name="TextBox 5">
            <a:extLst>
              <a:ext uri="{FF2B5EF4-FFF2-40B4-BE49-F238E27FC236}">
                <a16:creationId xmlns:a16="http://schemas.microsoft.com/office/drawing/2014/main" id="{1902D63F-D91A-5B4D-92B5-63F45D6A0F70}"/>
              </a:ext>
            </a:extLst>
          </p:cNvPr>
          <p:cNvSpPr txBox="1"/>
          <p:nvPr/>
        </p:nvSpPr>
        <p:spPr>
          <a:xfrm>
            <a:off x="10774017" y="6473799"/>
            <a:ext cx="1005748" cy="184666"/>
          </a:xfrm>
          <a:prstGeom prst="rect">
            <a:avLst/>
          </a:prstGeom>
          <a:noFill/>
        </p:spPr>
        <p:txBody>
          <a:bodyPr wrap="square" rtlCol="0">
            <a:spAutoFit/>
          </a:bodyPr>
          <a:lstStyle/>
          <a:p>
            <a:r>
              <a:rPr lang="en-US" sz="600" dirty="0">
                <a:solidFill>
                  <a:srgbClr val="FFFFFF"/>
                </a:solidFill>
                <a:latin typeface="Arial" panose="020B0604020202020204"/>
              </a:rPr>
              <a:t>7787cb (NPI 10-21)</a:t>
            </a:r>
          </a:p>
        </p:txBody>
      </p:sp>
    </p:spTree>
    <p:extLst>
      <p:ext uri="{BB962C8B-B14F-4D97-AF65-F5344CB8AC3E}">
        <p14:creationId xmlns:p14="http://schemas.microsoft.com/office/powerpoint/2010/main" val="2078284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BE52AAB-CE3D-7148-9F0F-C0727B53989F}"/>
              </a:ext>
            </a:extLst>
          </p:cNvPr>
          <p:cNvPicPr>
            <a:picLocks noChangeAspect="1"/>
          </p:cNvPicPr>
          <p:nvPr/>
        </p:nvPicPr>
        <p:blipFill>
          <a:blip r:embed="rId2"/>
          <a:stretch>
            <a:fillRect/>
          </a:stretch>
        </p:blipFill>
        <p:spPr>
          <a:xfrm flipH="1">
            <a:off x="-219133" y="830517"/>
            <a:ext cx="12442349" cy="7023908"/>
          </a:xfrm>
          <a:prstGeom prst="rect">
            <a:avLst/>
          </a:prstGeom>
        </p:spPr>
      </p:pic>
      <p:pic>
        <p:nvPicPr>
          <p:cNvPr id="36" name="Picture Placeholder 7">
            <a:extLst>
              <a:ext uri="{FF2B5EF4-FFF2-40B4-BE49-F238E27FC236}">
                <a16:creationId xmlns:a16="http://schemas.microsoft.com/office/drawing/2014/main" id="{3B98D5BA-D556-2C45-8F02-1E96BA7F2F2E}"/>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5020059" y="394202"/>
            <a:ext cx="8244779" cy="7369829"/>
          </a:xfrm>
        </p:spPr>
      </p:pic>
      <p:sp>
        <p:nvSpPr>
          <p:cNvPr id="19" name="Rectangle 6">
            <a:extLst>
              <a:ext uri="{FF2B5EF4-FFF2-40B4-BE49-F238E27FC236}">
                <a16:creationId xmlns:a16="http://schemas.microsoft.com/office/drawing/2014/main" id="{9D8D8E1B-B5B1-6C48-B895-F505F0A457E5}"/>
              </a:ext>
            </a:extLst>
          </p:cNvPr>
          <p:cNvSpPr/>
          <p:nvPr/>
        </p:nvSpPr>
        <p:spPr>
          <a:xfrm>
            <a:off x="-13952445" y="-5971352"/>
            <a:ext cx="13046456" cy="8451707"/>
          </a:xfrm>
          <a:custGeom>
            <a:avLst/>
            <a:gdLst>
              <a:gd name="connsiteX0" fmla="*/ 0 w 12290612"/>
              <a:gd name="connsiteY0" fmla="*/ 0 h 5419165"/>
              <a:gd name="connsiteX1" fmla="*/ 12290612 w 12290612"/>
              <a:gd name="connsiteY1" fmla="*/ 0 h 5419165"/>
              <a:gd name="connsiteX2" fmla="*/ 12290612 w 12290612"/>
              <a:gd name="connsiteY2" fmla="*/ 5419165 h 5419165"/>
              <a:gd name="connsiteX3" fmla="*/ 0 w 12290612"/>
              <a:gd name="connsiteY3" fmla="*/ 5419165 h 5419165"/>
              <a:gd name="connsiteX4" fmla="*/ 0 w 12290612"/>
              <a:gd name="connsiteY4" fmla="*/ 0 h 5419165"/>
              <a:gd name="connsiteX0" fmla="*/ 0 w 12304059"/>
              <a:gd name="connsiteY0" fmla="*/ 349623 h 5768788"/>
              <a:gd name="connsiteX1" fmla="*/ 12304059 w 12304059"/>
              <a:gd name="connsiteY1" fmla="*/ 0 h 5768788"/>
              <a:gd name="connsiteX2" fmla="*/ 12290612 w 12304059"/>
              <a:gd name="connsiteY2" fmla="*/ 5768788 h 5768788"/>
              <a:gd name="connsiteX3" fmla="*/ 0 w 12304059"/>
              <a:gd name="connsiteY3" fmla="*/ 5768788 h 5768788"/>
              <a:gd name="connsiteX4" fmla="*/ 0 w 12304059"/>
              <a:gd name="connsiteY4" fmla="*/ 349623 h 5768788"/>
              <a:gd name="connsiteX0" fmla="*/ 0 w 12304059"/>
              <a:gd name="connsiteY0" fmla="*/ 376517 h 5795682"/>
              <a:gd name="connsiteX1" fmla="*/ 12304059 w 12304059"/>
              <a:gd name="connsiteY1" fmla="*/ 0 h 5795682"/>
              <a:gd name="connsiteX2" fmla="*/ 12290612 w 12304059"/>
              <a:gd name="connsiteY2" fmla="*/ 5795682 h 5795682"/>
              <a:gd name="connsiteX3" fmla="*/ 0 w 12304059"/>
              <a:gd name="connsiteY3" fmla="*/ 5795682 h 5795682"/>
              <a:gd name="connsiteX4" fmla="*/ 0 w 12304059"/>
              <a:gd name="connsiteY4" fmla="*/ 376517 h 5795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59" h="5795682">
                <a:moveTo>
                  <a:pt x="0" y="376517"/>
                </a:moveTo>
                <a:lnTo>
                  <a:pt x="12304059" y="0"/>
                </a:lnTo>
                <a:cubicBezTo>
                  <a:pt x="12299577" y="1922929"/>
                  <a:pt x="12295094" y="3872753"/>
                  <a:pt x="12290612" y="5795682"/>
                </a:cubicBezTo>
                <a:lnTo>
                  <a:pt x="0" y="5795682"/>
                </a:lnTo>
                <a:lnTo>
                  <a:pt x="0" y="376517"/>
                </a:lnTo>
                <a:close/>
              </a:path>
            </a:pathLst>
          </a:custGeom>
          <a:gradFill flip="none" rotWithShape="1">
            <a:gsLst>
              <a:gs pos="100000">
                <a:srgbClr val="00B1D9">
                  <a:alpha val="70196"/>
                </a:srgbClr>
              </a:gs>
              <a:gs pos="60000">
                <a:srgbClr val="5C61AC"/>
              </a:gs>
              <a:gs pos="0">
                <a:srgbClr val="2C2D8B"/>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dirty="0"/>
          </a:p>
        </p:txBody>
      </p:sp>
      <p:cxnSp>
        <p:nvCxnSpPr>
          <p:cNvPr id="5" name="Straight Connector 4">
            <a:extLst>
              <a:ext uri="{FF2B5EF4-FFF2-40B4-BE49-F238E27FC236}">
                <a16:creationId xmlns:a16="http://schemas.microsoft.com/office/drawing/2014/main" id="{79C095FB-A15F-3B4A-A499-B7116DBE658A}"/>
              </a:ext>
            </a:extLst>
          </p:cNvPr>
          <p:cNvCxnSpPr>
            <a:cxnSpLocks/>
          </p:cNvCxnSpPr>
          <p:nvPr/>
        </p:nvCxnSpPr>
        <p:spPr>
          <a:xfrm>
            <a:off x="8787379" y="0"/>
            <a:ext cx="112007" cy="526056"/>
          </a:xfrm>
          <a:prstGeom prst="line">
            <a:avLst/>
          </a:prstGeom>
          <a:ln w="12700">
            <a:solidFill>
              <a:schemeClr val="bg1">
                <a:alpha val="50196"/>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CDEE2C7-AACA-B44A-90D4-FAAB2EBE504A}"/>
              </a:ext>
            </a:extLst>
          </p:cNvPr>
          <p:cNvSpPr txBox="1"/>
          <p:nvPr/>
        </p:nvSpPr>
        <p:spPr>
          <a:xfrm>
            <a:off x="8957735" y="186267"/>
            <a:ext cx="3269291" cy="307777"/>
          </a:xfrm>
          <a:prstGeom prst="rect">
            <a:avLst/>
          </a:prstGeom>
          <a:noFill/>
        </p:spPr>
        <p:txBody>
          <a:bodyPr wrap="square" rtlCol="0">
            <a:spAutoFit/>
          </a:bodyPr>
          <a:lstStyle/>
          <a:p>
            <a:pPr>
              <a:defRPr/>
            </a:pPr>
            <a:r>
              <a:rPr lang="en-GB" sz="1400" dirty="0">
                <a:solidFill>
                  <a:schemeClr val="bg1"/>
                </a:solidFill>
                <a:latin typeface="Calibri" panose="020F0502020204030204" pitchFamily="34" charset="0"/>
                <a:cs typeface="Calibri" panose="020F0502020204030204" pitchFamily="34" charset="0"/>
              </a:rPr>
              <a:t>Helping people build better futures</a:t>
            </a:r>
            <a:endParaRPr lang="en-US" sz="1400" dirty="0">
              <a:solidFill>
                <a:schemeClr val="bg1"/>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1455C75F-F961-DE41-8033-91DAE4510805}"/>
              </a:ext>
            </a:extLst>
          </p:cNvPr>
          <p:cNvSpPr txBox="1"/>
          <p:nvPr/>
        </p:nvSpPr>
        <p:spPr>
          <a:xfrm>
            <a:off x="417474" y="-5181077"/>
            <a:ext cx="9515556" cy="461665"/>
          </a:xfrm>
          <a:prstGeom prst="rect">
            <a:avLst/>
          </a:prstGeom>
          <a:noFill/>
        </p:spPr>
        <p:txBody>
          <a:bodyPr wrap="square" rtlCol="0">
            <a:spAutoFit/>
          </a:bodyPr>
          <a:lstStyle/>
          <a:p>
            <a:pPr lvl="0">
              <a:defRPr/>
            </a:pPr>
            <a:r>
              <a:rPr lang="en-IE" sz="2400" b="1" dirty="0">
                <a:solidFill>
                  <a:srgbClr val="5C61AC"/>
                </a:solidFill>
              </a:rPr>
              <a:t>Push and pull factors</a:t>
            </a:r>
          </a:p>
        </p:txBody>
      </p:sp>
      <p:sp>
        <p:nvSpPr>
          <p:cNvPr id="9" name="Slide Number Placeholder 3">
            <a:extLst>
              <a:ext uri="{FF2B5EF4-FFF2-40B4-BE49-F238E27FC236}">
                <a16:creationId xmlns:a16="http://schemas.microsoft.com/office/drawing/2014/main" id="{FA062301-D8DF-4B4E-B56F-3890CCD9B419}"/>
              </a:ext>
            </a:extLst>
          </p:cNvPr>
          <p:cNvSpPr txBox="1">
            <a:spLocks/>
          </p:cNvSpPr>
          <p:nvPr/>
        </p:nvSpPr>
        <p:spPr>
          <a:xfrm>
            <a:off x="417473" y="6368404"/>
            <a:ext cx="452859" cy="36512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7C03740C-C44E-9A4C-BFBE-17CCF94B0B05}" type="slidenum">
              <a:rPr lang="en-US" sz="1400">
                <a:solidFill>
                  <a:schemeClr val="bg1"/>
                </a:solidFill>
              </a:rPr>
              <a:pPr algn="r"/>
              <a:t>3</a:t>
            </a:fld>
            <a:endParaRPr lang="en-US" sz="1400" dirty="0">
              <a:solidFill>
                <a:schemeClr val="bg1"/>
              </a:solidFill>
            </a:endParaRPr>
          </a:p>
        </p:txBody>
      </p:sp>
      <p:cxnSp>
        <p:nvCxnSpPr>
          <p:cNvPr id="11" name="Straight Connector 10">
            <a:extLst>
              <a:ext uri="{FF2B5EF4-FFF2-40B4-BE49-F238E27FC236}">
                <a16:creationId xmlns:a16="http://schemas.microsoft.com/office/drawing/2014/main" id="{C80A3F9C-1B5D-6D44-9485-C134E4A924C5}"/>
              </a:ext>
            </a:extLst>
          </p:cNvPr>
          <p:cNvCxnSpPr>
            <a:cxnSpLocks/>
          </p:cNvCxnSpPr>
          <p:nvPr/>
        </p:nvCxnSpPr>
        <p:spPr>
          <a:xfrm>
            <a:off x="879513" y="6414571"/>
            <a:ext cx="112007" cy="52605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with medium confidence">
            <a:extLst>
              <a:ext uri="{FF2B5EF4-FFF2-40B4-BE49-F238E27FC236}">
                <a16:creationId xmlns:a16="http://schemas.microsoft.com/office/drawing/2014/main" id="{674FA974-B0E6-814E-9EF1-6BB287586025}"/>
              </a:ext>
            </a:extLst>
          </p:cNvPr>
          <p:cNvPicPr>
            <a:picLocks noChangeAspect="1"/>
          </p:cNvPicPr>
          <p:nvPr/>
        </p:nvPicPr>
        <p:blipFill>
          <a:blip r:embed="rId4" cstate="screen">
            <a:alphaModFix/>
            <a:extLst>
              <a:ext uri="{28A0092B-C50C-407E-A947-70E740481C1C}">
                <a14:useLocalDpi xmlns:a14="http://schemas.microsoft.com/office/drawing/2010/main"/>
              </a:ext>
            </a:extLst>
          </a:blip>
          <a:stretch>
            <a:fillRect/>
          </a:stretch>
        </p:blipFill>
        <p:spPr>
          <a:xfrm>
            <a:off x="10101679" y="5897033"/>
            <a:ext cx="2125347" cy="993600"/>
          </a:xfrm>
          <a:prstGeom prst="rect">
            <a:avLst/>
          </a:prstGeom>
        </p:spPr>
      </p:pic>
      <p:sp>
        <p:nvSpPr>
          <p:cNvPr id="13" name="Rectangle 27">
            <a:extLst>
              <a:ext uri="{FF2B5EF4-FFF2-40B4-BE49-F238E27FC236}">
                <a16:creationId xmlns:a16="http://schemas.microsoft.com/office/drawing/2014/main" id="{22E26F91-E02C-FC4E-9A4A-7B9C7F8E8510}"/>
              </a:ext>
            </a:extLst>
          </p:cNvPr>
          <p:cNvSpPr/>
          <p:nvPr/>
        </p:nvSpPr>
        <p:spPr>
          <a:xfrm>
            <a:off x="-246434" y="-359209"/>
            <a:ext cx="13073975" cy="1860536"/>
          </a:xfrm>
          <a:custGeom>
            <a:avLst/>
            <a:gdLst>
              <a:gd name="connsiteX0" fmla="*/ 0 w 9795753"/>
              <a:gd name="connsiteY0" fmla="*/ 0 h 1074389"/>
              <a:gd name="connsiteX1" fmla="*/ 9795753 w 9795753"/>
              <a:gd name="connsiteY1" fmla="*/ 0 h 1074389"/>
              <a:gd name="connsiteX2" fmla="*/ 9795753 w 9795753"/>
              <a:gd name="connsiteY2" fmla="*/ 1074389 h 1074389"/>
              <a:gd name="connsiteX3" fmla="*/ 0 w 9795753"/>
              <a:gd name="connsiteY3" fmla="*/ 1074389 h 1074389"/>
              <a:gd name="connsiteX4" fmla="*/ 0 w 9795753"/>
              <a:gd name="connsiteY4" fmla="*/ 0 h 1074389"/>
              <a:gd name="connsiteX0" fmla="*/ 9728 w 9805481"/>
              <a:gd name="connsiteY0" fmla="*/ 0 h 1395402"/>
              <a:gd name="connsiteX1" fmla="*/ 9805481 w 9805481"/>
              <a:gd name="connsiteY1" fmla="*/ 0 h 1395402"/>
              <a:gd name="connsiteX2" fmla="*/ 9805481 w 9805481"/>
              <a:gd name="connsiteY2" fmla="*/ 1074389 h 1395402"/>
              <a:gd name="connsiteX3" fmla="*/ 0 w 9805481"/>
              <a:gd name="connsiteY3" fmla="*/ 1395402 h 1395402"/>
              <a:gd name="connsiteX4" fmla="*/ 9728 w 9805481"/>
              <a:gd name="connsiteY4" fmla="*/ 0 h 1395402"/>
              <a:gd name="connsiteX0" fmla="*/ 9728 w 9805481"/>
              <a:gd name="connsiteY0" fmla="*/ 0 h 1395402"/>
              <a:gd name="connsiteX1" fmla="*/ 9805481 w 9805481"/>
              <a:gd name="connsiteY1" fmla="*/ 0 h 1395402"/>
              <a:gd name="connsiteX2" fmla="*/ 9776298 w 9805481"/>
              <a:gd name="connsiteY2" fmla="*/ 733921 h 1395402"/>
              <a:gd name="connsiteX3" fmla="*/ 0 w 9805481"/>
              <a:gd name="connsiteY3" fmla="*/ 1395402 h 1395402"/>
              <a:gd name="connsiteX4" fmla="*/ 9728 w 9805481"/>
              <a:gd name="connsiteY4" fmla="*/ 0 h 1395402"/>
              <a:gd name="connsiteX0" fmla="*/ 9728 w 9805481"/>
              <a:gd name="connsiteY0" fmla="*/ 0 h 1395402"/>
              <a:gd name="connsiteX1" fmla="*/ 9805481 w 9805481"/>
              <a:gd name="connsiteY1" fmla="*/ 0 h 1395402"/>
              <a:gd name="connsiteX2" fmla="*/ 9795753 w 9805481"/>
              <a:gd name="connsiteY2" fmla="*/ 977113 h 1395402"/>
              <a:gd name="connsiteX3" fmla="*/ 0 w 9805481"/>
              <a:gd name="connsiteY3" fmla="*/ 1395402 h 1395402"/>
              <a:gd name="connsiteX4" fmla="*/ 9728 w 9805481"/>
              <a:gd name="connsiteY4" fmla="*/ 0 h 1395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05481" h="1395402">
                <a:moveTo>
                  <a:pt x="9728" y="0"/>
                </a:moveTo>
                <a:lnTo>
                  <a:pt x="9805481" y="0"/>
                </a:lnTo>
                <a:cubicBezTo>
                  <a:pt x="9802238" y="325704"/>
                  <a:pt x="9798996" y="651409"/>
                  <a:pt x="9795753" y="977113"/>
                </a:cubicBezTo>
                <a:lnTo>
                  <a:pt x="0" y="1395402"/>
                </a:lnTo>
                <a:cubicBezTo>
                  <a:pt x="3243" y="930268"/>
                  <a:pt x="6485" y="465134"/>
                  <a:pt x="972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1">
            <a:extLst>
              <a:ext uri="{FF2B5EF4-FFF2-40B4-BE49-F238E27FC236}">
                <a16:creationId xmlns:a16="http://schemas.microsoft.com/office/drawing/2014/main" id="{91EB6973-3D8C-2046-830C-847FFA76316C}"/>
              </a:ext>
            </a:extLst>
          </p:cNvPr>
          <p:cNvSpPr txBox="1">
            <a:spLocks/>
          </p:cNvSpPr>
          <p:nvPr/>
        </p:nvSpPr>
        <p:spPr>
          <a:xfrm>
            <a:off x="860089" y="431404"/>
            <a:ext cx="6692179" cy="6350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defRPr/>
            </a:pPr>
            <a:r>
              <a:rPr lang="en-IE" sz="2667" b="1" dirty="0">
                <a:solidFill>
                  <a:srgbClr val="5C61AC"/>
                </a:solidFill>
              </a:rPr>
              <a:t>Push and pull factors</a:t>
            </a:r>
          </a:p>
          <a:p>
            <a:endParaRPr lang="en-IE" sz="2800" dirty="0"/>
          </a:p>
        </p:txBody>
      </p:sp>
      <p:cxnSp>
        <p:nvCxnSpPr>
          <p:cNvPr id="15" name="Straight Connector 14">
            <a:extLst>
              <a:ext uri="{FF2B5EF4-FFF2-40B4-BE49-F238E27FC236}">
                <a16:creationId xmlns:a16="http://schemas.microsoft.com/office/drawing/2014/main" id="{1B97FCCF-D76B-CC4C-AC3D-D8E717BB46C7}"/>
              </a:ext>
            </a:extLst>
          </p:cNvPr>
          <p:cNvCxnSpPr>
            <a:cxnSpLocks/>
          </p:cNvCxnSpPr>
          <p:nvPr/>
        </p:nvCxnSpPr>
        <p:spPr>
          <a:xfrm>
            <a:off x="8787379" y="0"/>
            <a:ext cx="112007" cy="526056"/>
          </a:xfrm>
          <a:prstGeom prst="line">
            <a:avLst/>
          </a:prstGeom>
          <a:ln w="12700">
            <a:solidFill>
              <a:srgbClr val="5C61AC">
                <a:alpha val="50196"/>
              </a:srgb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63B892A-86BF-6143-8D23-2FE17385A1EA}"/>
              </a:ext>
            </a:extLst>
          </p:cNvPr>
          <p:cNvSpPr txBox="1"/>
          <p:nvPr/>
        </p:nvSpPr>
        <p:spPr>
          <a:xfrm>
            <a:off x="8957735" y="186267"/>
            <a:ext cx="3269291" cy="307777"/>
          </a:xfrm>
          <a:prstGeom prst="rect">
            <a:avLst/>
          </a:prstGeom>
          <a:noFill/>
        </p:spPr>
        <p:txBody>
          <a:bodyPr wrap="square" rtlCol="0">
            <a:spAutoFit/>
          </a:bodyPr>
          <a:lstStyle/>
          <a:p>
            <a:pPr>
              <a:defRPr/>
            </a:pPr>
            <a:r>
              <a:rPr lang="en-GB" sz="1400" dirty="0">
                <a:solidFill>
                  <a:srgbClr val="6E6259"/>
                </a:solidFill>
                <a:latin typeface="Calibri" panose="020F0502020204030204" pitchFamily="34" charset="0"/>
                <a:cs typeface="Calibri" panose="020F0502020204030204" pitchFamily="34" charset="0"/>
              </a:rPr>
              <a:t>Helping people build better futures</a:t>
            </a:r>
            <a:endParaRPr lang="en-US" sz="1400" dirty="0">
              <a:solidFill>
                <a:srgbClr val="6E6259"/>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926E42A3-A5F7-634F-A898-109480712FED}"/>
              </a:ext>
            </a:extLst>
          </p:cNvPr>
          <p:cNvSpPr txBox="1"/>
          <p:nvPr/>
        </p:nvSpPr>
        <p:spPr>
          <a:xfrm>
            <a:off x="11981117" y="8730277"/>
            <a:ext cx="6102329" cy="2169055"/>
          </a:xfrm>
          <a:prstGeom prst="rect">
            <a:avLst/>
          </a:prstGeom>
          <a:noFill/>
        </p:spPr>
        <p:txBody>
          <a:bodyPr wrap="square" rtlCol="0">
            <a:spAutoFit/>
          </a:bodyPr>
          <a:lstStyle/>
          <a:p>
            <a:pPr algn="ctr">
              <a:lnSpc>
                <a:spcPct val="107000"/>
              </a:lnSpc>
              <a:spcAft>
                <a:spcPts val="1067"/>
              </a:spcAft>
            </a:pPr>
            <a:r>
              <a:rPr lang="en-IE" sz="4267" b="1" dirty="0">
                <a:solidFill>
                  <a:schemeClr val="bg1"/>
                </a:solidFill>
                <a:latin typeface="Calibri" panose="020F0502020204030204" pitchFamily="34" charset="0"/>
                <a:ea typeface="Calibri" panose="020F0502020204030204" pitchFamily="34" charset="0"/>
                <a:cs typeface="Times New Roman" panose="02020603050405020304" pitchFamily="18" charset="0"/>
              </a:rPr>
              <a:t>A lesson from an old geography teacher, in 1980’s Dublin</a:t>
            </a:r>
          </a:p>
        </p:txBody>
      </p:sp>
      <p:sp>
        <p:nvSpPr>
          <p:cNvPr id="23" name="Text Placeholder 1">
            <a:extLst>
              <a:ext uri="{FF2B5EF4-FFF2-40B4-BE49-F238E27FC236}">
                <a16:creationId xmlns:a16="http://schemas.microsoft.com/office/drawing/2014/main" id="{5F7BFE39-F853-554B-8429-8271F98F9893}"/>
              </a:ext>
            </a:extLst>
          </p:cNvPr>
          <p:cNvSpPr txBox="1">
            <a:spLocks/>
          </p:cNvSpPr>
          <p:nvPr/>
        </p:nvSpPr>
        <p:spPr>
          <a:xfrm>
            <a:off x="754072" y="-1812632"/>
            <a:ext cx="6692179" cy="6350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defRPr/>
            </a:pPr>
            <a:r>
              <a:rPr lang="en-IE" sz="2667" b="1" dirty="0">
                <a:solidFill>
                  <a:srgbClr val="5C61AC"/>
                </a:solidFill>
              </a:rPr>
              <a:t>Ireland</a:t>
            </a:r>
          </a:p>
          <a:p>
            <a:endParaRPr lang="en-IE" sz="2800" dirty="0"/>
          </a:p>
        </p:txBody>
      </p:sp>
      <p:grpSp>
        <p:nvGrpSpPr>
          <p:cNvPr id="26" name="Group 25">
            <a:extLst>
              <a:ext uri="{FF2B5EF4-FFF2-40B4-BE49-F238E27FC236}">
                <a16:creationId xmlns:a16="http://schemas.microsoft.com/office/drawing/2014/main" id="{821673E3-3289-7C4C-9E4F-4E27CC12B169}"/>
              </a:ext>
            </a:extLst>
          </p:cNvPr>
          <p:cNvGrpSpPr/>
          <p:nvPr/>
        </p:nvGrpSpPr>
        <p:grpSpPr>
          <a:xfrm>
            <a:off x="12827540" y="5998963"/>
            <a:ext cx="1426343" cy="552004"/>
            <a:chOff x="7424886" y="1252834"/>
            <a:chExt cx="1069757" cy="414003"/>
          </a:xfrm>
        </p:grpSpPr>
        <p:sp>
          <p:nvSpPr>
            <p:cNvPr id="27" name="Rectangle 26">
              <a:extLst>
                <a:ext uri="{FF2B5EF4-FFF2-40B4-BE49-F238E27FC236}">
                  <a16:creationId xmlns:a16="http://schemas.microsoft.com/office/drawing/2014/main" id="{BCC408A3-74A4-FE4A-BC19-A9C6A46CFECF}"/>
                </a:ext>
              </a:extLst>
            </p:cNvPr>
            <p:cNvSpPr/>
            <p:nvPr/>
          </p:nvSpPr>
          <p:spPr>
            <a:xfrm>
              <a:off x="7449772" y="1252834"/>
              <a:ext cx="1044871" cy="305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Text Placeholder 1">
              <a:extLst>
                <a:ext uri="{FF2B5EF4-FFF2-40B4-BE49-F238E27FC236}">
                  <a16:creationId xmlns:a16="http://schemas.microsoft.com/office/drawing/2014/main" id="{E2BAE0FE-F746-4F48-990A-D6EA0A9AED08}"/>
                </a:ext>
              </a:extLst>
            </p:cNvPr>
            <p:cNvSpPr txBox="1">
              <a:spLocks/>
            </p:cNvSpPr>
            <p:nvPr/>
          </p:nvSpPr>
          <p:spPr>
            <a:xfrm>
              <a:off x="7424886" y="1293131"/>
              <a:ext cx="1059204" cy="373706"/>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defRPr/>
              </a:pPr>
              <a:r>
                <a:rPr lang="en-IE" sz="1600" dirty="0">
                  <a:solidFill>
                    <a:schemeClr val="tx1"/>
                  </a:solidFill>
                </a:rPr>
                <a:t>Ireland</a:t>
              </a:r>
            </a:p>
            <a:p>
              <a:endParaRPr lang="en-IE" sz="2800" dirty="0"/>
            </a:p>
          </p:txBody>
        </p:sp>
      </p:grpSp>
      <p:pic>
        <p:nvPicPr>
          <p:cNvPr id="20" name="Picture 19" descr="Text&#10;&#10;Description automatically generated with medium confidence">
            <a:extLst>
              <a:ext uri="{FF2B5EF4-FFF2-40B4-BE49-F238E27FC236}">
                <a16:creationId xmlns:a16="http://schemas.microsoft.com/office/drawing/2014/main" id="{C56C2411-69D3-DE41-913C-356CA9C0D05C}"/>
              </a:ext>
            </a:extLst>
          </p:cNvPr>
          <p:cNvPicPr>
            <a:picLocks noChangeAspect="1"/>
          </p:cNvPicPr>
          <p:nvPr/>
        </p:nvPicPr>
        <p:blipFill>
          <a:blip r:embed="rId4" cstate="screen">
            <a:alphaModFix/>
            <a:extLst>
              <a:ext uri="{28A0092B-C50C-407E-A947-70E740481C1C}">
                <a14:useLocalDpi xmlns:a14="http://schemas.microsoft.com/office/drawing/2010/main"/>
              </a:ext>
            </a:extLst>
          </a:blip>
          <a:stretch>
            <a:fillRect/>
          </a:stretch>
        </p:blipFill>
        <p:spPr>
          <a:xfrm>
            <a:off x="10101679" y="5887649"/>
            <a:ext cx="2125347" cy="993600"/>
          </a:xfrm>
          <a:prstGeom prst="rect">
            <a:avLst/>
          </a:prstGeom>
        </p:spPr>
      </p:pic>
      <p:cxnSp>
        <p:nvCxnSpPr>
          <p:cNvPr id="31" name="Straight Connector 30">
            <a:extLst>
              <a:ext uri="{FF2B5EF4-FFF2-40B4-BE49-F238E27FC236}">
                <a16:creationId xmlns:a16="http://schemas.microsoft.com/office/drawing/2014/main" id="{BA541650-F6B6-EF4A-B2A7-3B721E676F2A}"/>
              </a:ext>
            </a:extLst>
          </p:cNvPr>
          <p:cNvCxnSpPr>
            <a:cxnSpLocks/>
          </p:cNvCxnSpPr>
          <p:nvPr/>
        </p:nvCxnSpPr>
        <p:spPr>
          <a:xfrm flipH="1">
            <a:off x="13326296" y="6978572"/>
            <a:ext cx="414759" cy="2195869"/>
          </a:xfrm>
          <a:prstGeom prst="line">
            <a:avLst/>
          </a:prstGeom>
          <a:ln w="28575">
            <a:solidFill>
              <a:srgbClr val="5C61AC"/>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636CEE7-DE82-E241-9083-B077B93AC675}"/>
              </a:ext>
            </a:extLst>
          </p:cNvPr>
          <p:cNvCxnSpPr>
            <a:cxnSpLocks/>
            <a:endCxn id="36" idx="3"/>
          </p:cNvCxnSpPr>
          <p:nvPr/>
        </p:nvCxnSpPr>
        <p:spPr>
          <a:xfrm flipH="1">
            <a:off x="5020059" y="914157"/>
            <a:ext cx="1779888" cy="67781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Text Placeholder 1">
            <a:extLst>
              <a:ext uri="{FF2B5EF4-FFF2-40B4-BE49-F238E27FC236}">
                <a16:creationId xmlns:a16="http://schemas.microsoft.com/office/drawing/2014/main" id="{8F8E4221-8FB2-894E-B545-FEE0F05029C6}"/>
              </a:ext>
            </a:extLst>
          </p:cNvPr>
          <p:cNvSpPr txBox="1">
            <a:spLocks/>
          </p:cNvSpPr>
          <p:nvPr/>
        </p:nvSpPr>
        <p:spPr>
          <a:xfrm>
            <a:off x="3018139" y="1607880"/>
            <a:ext cx="2983903" cy="49827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defRPr/>
            </a:pPr>
            <a:r>
              <a:rPr lang="en-IE" sz="2133" b="1" dirty="0">
                <a:latin typeface="Calibri" panose="020F0502020204030204" pitchFamily="34" charset="0"/>
                <a:cs typeface="Calibri" panose="020F0502020204030204" pitchFamily="34" charset="0"/>
              </a:rPr>
              <a:t>Ireland 1980’s</a:t>
            </a:r>
          </a:p>
          <a:p>
            <a:endParaRPr lang="en-IE" sz="2133" dirty="0">
              <a:latin typeface="Calibri" panose="020F0502020204030204" pitchFamily="34" charset="0"/>
              <a:cs typeface="Calibri" panose="020F0502020204030204" pitchFamily="34" charset="0"/>
            </a:endParaRPr>
          </a:p>
        </p:txBody>
      </p:sp>
      <p:sp>
        <p:nvSpPr>
          <p:cNvPr id="39" name="Text Placeholder 1">
            <a:extLst>
              <a:ext uri="{FF2B5EF4-FFF2-40B4-BE49-F238E27FC236}">
                <a16:creationId xmlns:a16="http://schemas.microsoft.com/office/drawing/2014/main" id="{943C4460-08A4-864D-A6D1-39B84970D72E}"/>
              </a:ext>
            </a:extLst>
          </p:cNvPr>
          <p:cNvSpPr txBox="1">
            <a:spLocks/>
          </p:cNvSpPr>
          <p:nvPr/>
        </p:nvSpPr>
        <p:spPr>
          <a:xfrm>
            <a:off x="6287261" y="1607880"/>
            <a:ext cx="2983903" cy="49827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defRPr/>
            </a:pPr>
            <a:r>
              <a:rPr lang="en-IE" sz="2133" b="1" dirty="0">
                <a:latin typeface="Calibri" panose="020F0502020204030204" pitchFamily="34" charset="0"/>
                <a:cs typeface="Calibri" panose="020F0502020204030204" pitchFamily="34" charset="0"/>
              </a:rPr>
              <a:t>California 1980’s</a:t>
            </a:r>
          </a:p>
          <a:p>
            <a:endParaRPr lang="en-IE" sz="2133"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3675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1500" fill="hold"/>
                                        <p:tgtEl>
                                          <p:spTgt spid="32"/>
                                        </p:tgtEl>
                                        <p:attrNameLst>
                                          <p:attrName>ppt_x</p:attrName>
                                        </p:attrNameLst>
                                      </p:cBhvr>
                                      <p:tavLst>
                                        <p:tav tm="0">
                                          <p:val>
                                            <p:strVal val="1+#ppt_w/2"/>
                                          </p:val>
                                        </p:tav>
                                        <p:tav tm="100000">
                                          <p:val>
                                            <p:strVal val="#ppt_x"/>
                                          </p:val>
                                        </p:tav>
                                      </p:tavLst>
                                    </p:anim>
                                    <p:anim calcmode="lin" valueType="num">
                                      <p:cBhvr additive="base">
                                        <p:cTn id="13" dur="1500" fill="hold"/>
                                        <p:tgtEl>
                                          <p:spTgt spid="32"/>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additive="base">
                                        <p:cTn id="16" dur="1500" fill="hold"/>
                                        <p:tgtEl>
                                          <p:spTgt spid="36"/>
                                        </p:tgtEl>
                                        <p:attrNameLst>
                                          <p:attrName>ppt_x</p:attrName>
                                        </p:attrNameLst>
                                      </p:cBhvr>
                                      <p:tavLst>
                                        <p:tav tm="0">
                                          <p:val>
                                            <p:strVal val="1+#ppt_w/2"/>
                                          </p:val>
                                        </p:tav>
                                        <p:tav tm="100000">
                                          <p:val>
                                            <p:strVal val="#ppt_x"/>
                                          </p:val>
                                        </p:tav>
                                      </p:tavLst>
                                    </p:anim>
                                    <p:anim calcmode="lin" valueType="num">
                                      <p:cBhvr additive="base">
                                        <p:cTn id="17" dur="1500" fill="hold"/>
                                        <p:tgtEl>
                                          <p:spTgt spid="36"/>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D1836B-B289-FD40-A40C-64ADA69F943D}"/>
              </a:ext>
            </a:extLst>
          </p:cNvPr>
          <p:cNvSpPr/>
          <p:nvPr/>
        </p:nvSpPr>
        <p:spPr>
          <a:xfrm>
            <a:off x="-167036" y="-592996"/>
            <a:ext cx="13046456" cy="8451707"/>
          </a:xfrm>
          <a:custGeom>
            <a:avLst/>
            <a:gdLst>
              <a:gd name="connsiteX0" fmla="*/ 0 w 12290612"/>
              <a:gd name="connsiteY0" fmla="*/ 0 h 5419165"/>
              <a:gd name="connsiteX1" fmla="*/ 12290612 w 12290612"/>
              <a:gd name="connsiteY1" fmla="*/ 0 h 5419165"/>
              <a:gd name="connsiteX2" fmla="*/ 12290612 w 12290612"/>
              <a:gd name="connsiteY2" fmla="*/ 5419165 h 5419165"/>
              <a:gd name="connsiteX3" fmla="*/ 0 w 12290612"/>
              <a:gd name="connsiteY3" fmla="*/ 5419165 h 5419165"/>
              <a:gd name="connsiteX4" fmla="*/ 0 w 12290612"/>
              <a:gd name="connsiteY4" fmla="*/ 0 h 5419165"/>
              <a:gd name="connsiteX0" fmla="*/ 0 w 12304059"/>
              <a:gd name="connsiteY0" fmla="*/ 349623 h 5768788"/>
              <a:gd name="connsiteX1" fmla="*/ 12304059 w 12304059"/>
              <a:gd name="connsiteY1" fmla="*/ 0 h 5768788"/>
              <a:gd name="connsiteX2" fmla="*/ 12290612 w 12304059"/>
              <a:gd name="connsiteY2" fmla="*/ 5768788 h 5768788"/>
              <a:gd name="connsiteX3" fmla="*/ 0 w 12304059"/>
              <a:gd name="connsiteY3" fmla="*/ 5768788 h 5768788"/>
              <a:gd name="connsiteX4" fmla="*/ 0 w 12304059"/>
              <a:gd name="connsiteY4" fmla="*/ 349623 h 5768788"/>
              <a:gd name="connsiteX0" fmla="*/ 0 w 12304059"/>
              <a:gd name="connsiteY0" fmla="*/ 376517 h 5795682"/>
              <a:gd name="connsiteX1" fmla="*/ 12304059 w 12304059"/>
              <a:gd name="connsiteY1" fmla="*/ 0 h 5795682"/>
              <a:gd name="connsiteX2" fmla="*/ 12290612 w 12304059"/>
              <a:gd name="connsiteY2" fmla="*/ 5795682 h 5795682"/>
              <a:gd name="connsiteX3" fmla="*/ 0 w 12304059"/>
              <a:gd name="connsiteY3" fmla="*/ 5795682 h 5795682"/>
              <a:gd name="connsiteX4" fmla="*/ 0 w 12304059"/>
              <a:gd name="connsiteY4" fmla="*/ 376517 h 5795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59" h="5795682">
                <a:moveTo>
                  <a:pt x="0" y="376517"/>
                </a:moveTo>
                <a:lnTo>
                  <a:pt x="12304059" y="0"/>
                </a:lnTo>
                <a:cubicBezTo>
                  <a:pt x="12299577" y="1922929"/>
                  <a:pt x="12295094" y="3872753"/>
                  <a:pt x="12290612" y="5795682"/>
                </a:cubicBezTo>
                <a:lnTo>
                  <a:pt x="0" y="5795682"/>
                </a:lnTo>
                <a:lnTo>
                  <a:pt x="0" y="376517"/>
                </a:lnTo>
                <a:close/>
              </a:path>
            </a:pathLst>
          </a:custGeom>
          <a:gradFill flip="none" rotWithShape="1">
            <a:gsLst>
              <a:gs pos="100000">
                <a:srgbClr val="00B1D9">
                  <a:alpha val="70196"/>
                </a:srgbClr>
              </a:gs>
              <a:gs pos="60000">
                <a:srgbClr val="5C61AC"/>
              </a:gs>
              <a:gs pos="0">
                <a:srgbClr val="2C2D8B"/>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dirty="0"/>
          </a:p>
        </p:txBody>
      </p:sp>
      <p:sp>
        <p:nvSpPr>
          <p:cNvPr id="6" name="TextBox 5">
            <a:extLst>
              <a:ext uri="{FF2B5EF4-FFF2-40B4-BE49-F238E27FC236}">
                <a16:creationId xmlns:a16="http://schemas.microsoft.com/office/drawing/2014/main" id="{73631B36-F549-A147-9263-650CA3608C74}"/>
              </a:ext>
            </a:extLst>
          </p:cNvPr>
          <p:cNvSpPr txBox="1"/>
          <p:nvPr/>
        </p:nvSpPr>
        <p:spPr>
          <a:xfrm>
            <a:off x="782542" y="-3507036"/>
            <a:ext cx="9515556" cy="461665"/>
          </a:xfrm>
          <a:prstGeom prst="rect">
            <a:avLst/>
          </a:prstGeom>
          <a:noFill/>
        </p:spPr>
        <p:txBody>
          <a:bodyPr wrap="square" rtlCol="0">
            <a:spAutoFit/>
          </a:bodyPr>
          <a:lstStyle/>
          <a:p>
            <a:pPr lvl="0">
              <a:defRPr/>
            </a:pPr>
            <a:r>
              <a:rPr lang="en-IE" sz="2400" b="1" dirty="0">
                <a:solidFill>
                  <a:srgbClr val="5C61AC"/>
                </a:solidFill>
              </a:rPr>
              <a:t>The Push &amp; Pull of Master Trust </a:t>
            </a:r>
          </a:p>
        </p:txBody>
      </p:sp>
      <p:sp>
        <p:nvSpPr>
          <p:cNvPr id="13" name="Rectangle 27">
            <a:extLst>
              <a:ext uri="{FF2B5EF4-FFF2-40B4-BE49-F238E27FC236}">
                <a16:creationId xmlns:a16="http://schemas.microsoft.com/office/drawing/2014/main" id="{28624C7A-C315-694D-89D5-FCA40B08AD9F}"/>
              </a:ext>
            </a:extLst>
          </p:cNvPr>
          <p:cNvSpPr/>
          <p:nvPr/>
        </p:nvSpPr>
        <p:spPr>
          <a:xfrm>
            <a:off x="-246434" y="-359209"/>
            <a:ext cx="13073975" cy="1860536"/>
          </a:xfrm>
          <a:custGeom>
            <a:avLst/>
            <a:gdLst>
              <a:gd name="connsiteX0" fmla="*/ 0 w 9795753"/>
              <a:gd name="connsiteY0" fmla="*/ 0 h 1074389"/>
              <a:gd name="connsiteX1" fmla="*/ 9795753 w 9795753"/>
              <a:gd name="connsiteY1" fmla="*/ 0 h 1074389"/>
              <a:gd name="connsiteX2" fmla="*/ 9795753 w 9795753"/>
              <a:gd name="connsiteY2" fmla="*/ 1074389 h 1074389"/>
              <a:gd name="connsiteX3" fmla="*/ 0 w 9795753"/>
              <a:gd name="connsiteY3" fmla="*/ 1074389 h 1074389"/>
              <a:gd name="connsiteX4" fmla="*/ 0 w 9795753"/>
              <a:gd name="connsiteY4" fmla="*/ 0 h 1074389"/>
              <a:gd name="connsiteX0" fmla="*/ 9728 w 9805481"/>
              <a:gd name="connsiteY0" fmla="*/ 0 h 1395402"/>
              <a:gd name="connsiteX1" fmla="*/ 9805481 w 9805481"/>
              <a:gd name="connsiteY1" fmla="*/ 0 h 1395402"/>
              <a:gd name="connsiteX2" fmla="*/ 9805481 w 9805481"/>
              <a:gd name="connsiteY2" fmla="*/ 1074389 h 1395402"/>
              <a:gd name="connsiteX3" fmla="*/ 0 w 9805481"/>
              <a:gd name="connsiteY3" fmla="*/ 1395402 h 1395402"/>
              <a:gd name="connsiteX4" fmla="*/ 9728 w 9805481"/>
              <a:gd name="connsiteY4" fmla="*/ 0 h 1395402"/>
              <a:gd name="connsiteX0" fmla="*/ 9728 w 9805481"/>
              <a:gd name="connsiteY0" fmla="*/ 0 h 1395402"/>
              <a:gd name="connsiteX1" fmla="*/ 9805481 w 9805481"/>
              <a:gd name="connsiteY1" fmla="*/ 0 h 1395402"/>
              <a:gd name="connsiteX2" fmla="*/ 9776298 w 9805481"/>
              <a:gd name="connsiteY2" fmla="*/ 733921 h 1395402"/>
              <a:gd name="connsiteX3" fmla="*/ 0 w 9805481"/>
              <a:gd name="connsiteY3" fmla="*/ 1395402 h 1395402"/>
              <a:gd name="connsiteX4" fmla="*/ 9728 w 9805481"/>
              <a:gd name="connsiteY4" fmla="*/ 0 h 1395402"/>
              <a:gd name="connsiteX0" fmla="*/ 9728 w 9805481"/>
              <a:gd name="connsiteY0" fmla="*/ 0 h 1395402"/>
              <a:gd name="connsiteX1" fmla="*/ 9805481 w 9805481"/>
              <a:gd name="connsiteY1" fmla="*/ 0 h 1395402"/>
              <a:gd name="connsiteX2" fmla="*/ 9795753 w 9805481"/>
              <a:gd name="connsiteY2" fmla="*/ 977113 h 1395402"/>
              <a:gd name="connsiteX3" fmla="*/ 0 w 9805481"/>
              <a:gd name="connsiteY3" fmla="*/ 1395402 h 1395402"/>
              <a:gd name="connsiteX4" fmla="*/ 9728 w 9805481"/>
              <a:gd name="connsiteY4" fmla="*/ 0 h 1395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05481" h="1395402">
                <a:moveTo>
                  <a:pt x="9728" y="0"/>
                </a:moveTo>
                <a:lnTo>
                  <a:pt x="9805481" y="0"/>
                </a:lnTo>
                <a:cubicBezTo>
                  <a:pt x="9802238" y="325704"/>
                  <a:pt x="9798996" y="651409"/>
                  <a:pt x="9795753" y="977113"/>
                </a:cubicBezTo>
                <a:lnTo>
                  <a:pt x="0" y="1395402"/>
                </a:lnTo>
                <a:cubicBezTo>
                  <a:pt x="3243" y="930268"/>
                  <a:pt x="6485" y="465134"/>
                  <a:pt x="972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1">
            <a:extLst>
              <a:ext uri="{FF2B5EF4-FFF2-40B4-BE49-F238E27FC236}">
                <a16:creationId xmlns:a16="http://schemas.microsoft.com/office/drawing/2014/main" id="{AD904AF7-7F5A-F848-B49B-11FF86B4EDE6}"/>
              </a:ext>
            </a:extLst>
          </p:cNvPr>
          <p:cNvSpPr txBox="1">
            <a:spLocks/>
          </p:cNvSpPr>
          <p:nvPr/>
        </p:nvSpPr>
        <p:spPr>
          <a:xfrm>
            <a:off x="860089" y="431404"/>
            <a:ext cx="6692179" cy="6350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defRPr/>
            </a:pPr>
            <a:r>
              <a:rPr lang="en-IE" sz="2667" b="1" dirty="0">
                <a:solidFill>
                  <a:srgbClr val="5C61AC"/>
                </a:solidFill>
              </a:rPr>
              <a:t>The Push &amp; Pull of Master Trust </a:t>
            </a:r>
          </a:p>
          <a:p>
            <a:endParaRPr lang="en-IE" sz="2800" dirty="0"/>
          </a:p>
        </p:txBody>
      </p:sp>
      <p:cxnSp>
        <p:nvCxnSpPr>
          <p:cNvPr id="15" name="Straight Connector 14">
            <a:extLst>
              <a:ext uri="{FF2B5EF4-FFF2-40B4-BE49-F238E27FC236}">
                <a16:creationId xmlns:a16="http://schemas.microsoft.com/office/drawing/2014/main" id="{5F510729-A559-3C47-B8E1-2338DFAB3B4B}"/>
              </a:ext>
            </a:extLst>
          </p:cNvPr>
          <p:cNvCxnSpPr>
            <a:cxnSpLocks/>
          </p:cNvCxnSpPr>
          <p:nvPr/>
        </p:nvCxnSpPr>
        <p:spPr>
          <a:xfrm>
            <a:off x="8787379" y="0"/>
            <a:ext cx="112007" cy="526056"/>
          </a:xfrm>
          <a:prstGeom prst="line">
            <a:avLst/>
          </a:prstGeom>
          <a:ln w="12700">
            <a:solidFill>
              <a:srgbClr val="5C61AC">
                <a:alpha val="50196"/>
              </a:srgb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88ED7D9-A6BB-654A-BC72-878351BD704E}"/>
              </a:ext>
            </a:extLst>
          </p:cNvPr>
          <p:cNvSpPr txBox="1"/>
          <p:nvPr/>
        </p:nvSpPr>
        <p:spPr>
          <a:xfrm>
            <a:off x="8957735" y="186267"/>
            <a:ext cx="3269291" cy="307777"/>
          </a:xfrm>
          <a:prstGeom prst="rect">
            <a:avLst/>
          </a:prstGeom>
          <a:noFill/>
        </p:spPr>
        <p:txBody>
          <a:bodyPr wrap="square" rtlCol="0">
            <a:spAutoFit/>
          </a:bodyPr>
          <a:lstStyle/>
          <a:p>
            <a:pPr>
              <a:defRPr/>
            </a:pPr>
            <a:r>
              <a:rPr lang="en-GB" sz="1400" dirty="0">
                <a:solidFill>
                  <a:srgbClr val="6E6259"/>
                </a:solidFill>
                <a:latin typeface="Calibri" panose="020F0502020204030204" pitchFamily="34" charset="0"/>
                <a:cs typeface="Calibri" panose="020F0502020204030204" pitchFamily="34" charset="0"/>
              </a:rPr>
              <a:t>Helping people build better futures</a:t>
            </a:r>
            <a:endParaRPr lang="en-US" sz="1400" dirty="0">
              <a:solidFill>
                <a:srgbClr val="6E6259"/>
              </a:solidFill>
              <a:latin typeface="Calibri" panose="020F0502020204030204" pitchFamily="34" charset="0"/>
              <a:cs typeface="Calibri" panose="020F0502020204030204" pitchFamily="34" charset="0"/>
            </a:endParaRPr>
          </a:p>
        </p:txBody>
      </p:sp>
      <p:pic>
        <p:nvPicPr>
          <p:cNvPr id="17" name="Picture 16">
            <a:extLst>
              <a:ext uri="{FF2B5EF4-FFF2-40B4-BE49-F238E27FC236}">
                <a16:creationId xmlns:a16="http://schemas.microsoft.com/office/drawing/2014/main" id="{C03854D1-67ED-2046-93BE-483F8502DC2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11210" y="86222"/>
            <a:ext cx="7264343" cy="6870707"/>
          </a:xfrm>
          <a:prstGeom prst="rect">
            <a:avLst/>
          </a:prstGeom>
        </p:spPr>
      </p:pic>
      <p:pic>
        <p:nvPicPr>
          <p:cNvPr id="18" name="Picture 17" descr="Text&#10;&#10;Description automatically generated with medium confidence">
            <a:extLst>
              <a:ext uri="{FF2B5EF4-FFF2-40B4-BE49-F238E27FC236}">
                <a16:creationId xmlns:a16="http://schemas.microsoft.com/office/drawing/2014/main" id="{7D159B34-ADE8-4A47-A72A-8CE44CEE4E9B}"/>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10101679" y="5887649"/>
            <a:ext cx="2125347" cy="993600"/>
          </a:xfrm>
          <a:prstGeom prst="rect">
            <a:avLst/>
          </a:prstGeom>
        </p:spPr>
      </p:pic>
      <p:sp>
        <p:nvSpPr>
          <p:cNvPr id="20" name="TextBox 19">
            <a:extLst>
              <a:ext uri="{FF2B5EF4-FFF2-40B4-BE49-F238E27FC236}">
                <a16:creationId xmlns:a16="http://schemas.microsoft.com/office/drawing/2014/main" id="{E54A9B03-5819-8D4A-9ED2-ECA956F48D16}"/>
              </a:ext>
            </a:extLst>
          </p:cNvPr>
          <p:cNvSpPr txBox="1"/>
          <p:nvPr/>
        </p:nvSpPr>
        <p:spPr>
          <a:xfrm>
            <a:off x="921139" y="1716231"/>
            <a:ext cx="4803532" cy="4291303"/>
          </a:xfrm>
          <a:prstGeom prst="rect">
            <a:avLst/>
          </a:prstGeom>
          <a:noFill/>
        </p:spPr>
        <p:txBody>
          <a:bodyPr wrap="square" rtlCol="0">
            <a:spAutoFit/>
          </a:bodyPr>
          <a:lstStyle/>
          <a:p>
            <a:pPr>
              <a:lnSpc>
                <a:spcPts val="3040"/>
              </a:lnSpc>
              <a:buClr>
                <a:srgbClr val="5C61AC"/>
              </a:buClr>
              <a:buSzPct val="150000"/>
            </a:pPr>
            <a:r>
              <a:rPr lang="en-IE" sz="1867" dirty="0">
                <a:solidFill>
                  <a:schemeClr val="bg1"/>
                </a:solidFill>
                <a:latin typeface="Calibri" panose="020F0502020204030204" pitchFamily="34" charset="0"/>
                <a:cs typeface="Calibri" panose="020F0502020204030204" pitchFamily="34" charset="0"/>
              </a:rPr>
              <a:t>Master Trusts it’s a similar situation: portrayed by some as a panacea to all pension ills over traditional trusts.  There are features that are inherently strong in them and others factors that are weaknesses in other models; but other considerations also come into it.</a:t>
            </a:r>
          </a:p>
          <a:p>
            <a:pPr>
              <a:lnSpc>
                <a:spcPts val="3040"/>
              </a:lnSpc>
              <a:buClr>
                <a:srgbClr val="5C61AC"/>
              </a:buClr>
              <a:buSzPct val="150000"/>
            </a:pPr>
            <a:endParaRPr lang="en-IE" sz="1867" dirty="0">
              <a:solidFill>
                <a:schemeClr val="bg1"/>
              </a:solidFill>
              <a:latin typeface="Calibri" panose="020F0502020204030204" pitchFamily="34" charset="0"/>
              <a:cs typeface="Calibri" panose="020F0502020204030204" pitchFamily="34" charset="0"/>
            </a:endParaRPr>
          </a:p>
          <a:p>
            <a:pPr>
              <a:lnSpc>
                <a:spcPts val="3040"/>
              </a:lnSpc>
              <a:buClr>
                <a:srgbClr val="5C61AC"/>
              </a:buClr>
              <a:buSzPct val="150000"/>
            </a:pPr>
            <a:r>
              <a:rPr lang="en-IE" sz="1100" dirty="0">
                <a:solidFill>
                  <a:schemeClr val="bg1"/>
                </a:solidFill>
                <a:latin typeface="Calibri" panose="020F0502020204030204" pitchFamily="34" charset="0"/>
                <a:cs typeface="Calibri" panose="020F0502020204030204" pitchFamily="34" charset="0"/>
              </a:rPr>
              <a:t>Note: PRSA’s are not currently fit for purpose in group situation so excluded</a:t>
            </a:r>
          </a:p>
          <a:p>
            <a:pPr>
              <a:lnSpc>
                <a:spcPts val="3040"/>
              </a:lnSpc>
              <a:buClr>
                <a:srgbClr val="5C61AC"/>
              </a:buClr>
              <a:buSzPct val="150000"/>
            </a:pPr>
            <a:endParaRPr lang="en-IE" sz="1867" dirty="0">
              <a:solidFill>
                <a:schemeClr val="bg1"/>
              </a:solidFill>
              <a:latin typeface="Calibri" panose="020F0502020204030204" pitchFamily="34" charset="0"/>
              <a:cs typeface="Calibri" panose="020F0502020204030204" pitchFamily="34" charset="0"/>
            </a:endParaRPr>
          </a:p>
          <a:p>
            <a:pPr>
              <a:lnSpc>
                <a:spcPts val="3040"/>
              </a:lnSpc>
              <a:buClr>
                <a:srgbClr val="5C61AC"/>
              </a:buClr>
              <a:buSzPct val="150000"/>
            </a:pPr>
            <a:r>
              <a:rPr lang="en-IE" sz="1867" dirty="0">
                <a:solidFill>
                  <a:schemeClr val="bg1"/>
                </a:solidFill>
                <a:latin typeface="Calibri" panose="020F0502020204030204" pitchFamily="34" charset="0"/>
                <a:cs typeface="Calibri" panose="020F0502020204030204" pitchFamily="34" charset="0"/>
              </a:rPr>
              <a:t>So, it’s really critical to break this analysis into different scenarios….</a:t>
            </a:r>
          </a:p>
        </p:txBody>
      </p:sp>
      <p:sp>
        <p:nvSpPr>
          <p:cNvPr id="11" name="Slide Number Placeholder 3">
            <a:extLst>
              <a:ext uri="{FF2B5EF4-FFF2-40B4-BE49-F238E27FC236}">
                <a16:creationId xmlns:a16="http://schemas.microsoft.com/office/drawing/2014/main" id="{231F6358-183A-524F-A278-53DA96BCE2C8}"/>
              </a:ext>
            </a:extLst>
          </p:cNvPr>
          <p:cNvSpPr txBox="1">
            <a:spLocks/>
          </p:cNvSpPr>
          <p:nvPr/>
        </p:nvSpPr>
        <p:spPr>
          <a:xfrm>
            <a:off x="417473" y="6368404"/>
            <a:ext cx="452859" cy="36512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7C03740C-C44E-9A4C-BFBE-17CCF94B0B05}" type="slidenum">
              <a:rPr lang="en-US" sz="1400">
                <a:solidFill>
                  <a:schemeClr val="bg1"/>
                </a:solidFill>
              </a:rPr>
              <a:pPr algn="r"/>
              <a:t>4</a:t>
            </a:fld>
            <a:endParaRPr lang="en-US" sz="1400" dirty="0">
              <a:solidFill>
                <a:schemeClr val="bg1"/>
              </a:solidFill>
            </a:endParaRPr>
          </a:p>
        </p:txBody>
      </p:sp>
      <p:cxnSp>
        <p:nvCxnSpPr>
          <p:cNvPr id="12" name="Straight Connector 11">
            <a:extLst>
              <a:ext uri="{FF2B5EF4-FFF2-40B4-BE49-F238E27FC236}">
                <a16:creationId xmlns:a16="http://schemas.microsoft.com/office/drawing/2014/main" id="{510E0D4D-1497-EA45-9676-74478C3669CC}"/>
              </a:ext>
            </a:extLst>
          </p:cNvPr>
          <p:cNvCxnSpPr>
            <a:cxnSpLocks/>
          </p:cNvCxnSpPr>
          <p:nvPr/>
        </p:nvCxnSpPr>
        <p:spPr>
          <a:xfrm>
            <a:off x="879513" y="6414571"/>
            <a:ext cx="112007" cy="52605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6384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C99F3914-2C24-124E-868E-F24C5CCCD287}"/>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l="493" r="493"/>
          <a:stretch/>
        </p:blipFill>
        <p:spPr/>
      </p:pic>
      <p:sp>
        <p:nvSpPr>
          <p:cNvPr id="5" name="TextBox 4">
            <a:extLst>
              <a:ext uri="{FF2B5EF4-FFF2-40B4-BE49-F238E27FC236}">
                <a16:creationId xmlns:a16="http://schemas.microsoft.com/office/drawing/2014/main" id="{38AFC4D5-097F-E640-829C-55B25DCD2823}"/>
              </a:ext>
            </a:extLst>
          </p:cNvPr>
          <p:cNvSpPr txBox="1"/>
          <p:nvPr/>
        </p:nvSpPr>
        <p:spPr>
          <a:xfrm>
            <a:off x="782542" y="324609"/>
            <a:ext cx="9515556" cy="830997"/>
          </a:xfrm>
          <a:prstGeom prst="rect">
            <a:avLst/>
          </a:prstGeom>
          <a:noFill/>
        </p:spPr>
        <p:txBody>
          <a:bodyPr wrap="square" rtlCol="0">
            <a:spAutoFit/>
          </a:bodyPr>
          <a:lstStyle/>
          <a:p>
            <a:pPr lvl="0">
              <a:defRPr/>
            </a:pPr>
            <a:r>
              <a:rPr lang="en-IE" sz="2400" b="1" dirty="0">
                <a:solidFill>
                  <a:srgbClr val="5C61AC"/>
                </a:solidFill>
              </a:rPr>
              <a:t>Scenario 1: Master Trusts v Stand Alone</a:t>
            </a:r>
            <a:br>
              <a:rPr lang="en-IE" sz="2400" b="1" dirty="0">
                <a:solidFill>
                  <a:srgbClr val="5C61AC"/>
                </a:solidFill>
              </a:rPr>
            </a:br>
            <a:r>
              <a:rPr lang="en-IE" sz="2400" b="1" dirty="0">
                <a:solidFill>
                  <a:srgbClr val="5C61AC"/>
                </a:solidFill>
              </a:rPr>
              <a:t>schemes from a green field site perspective </a:t>
            </a:r>
          </a:p>
        </p:txBody>
      </p:sp>
      <p:sp>
        <p:nvSpPr>
          <p:cNvPr id="7" name="TextBox 6">
            <a:extLst>
              <a:ext uri="{FF2B5EF4-FFF2-40B4-BE49-F238E27FC236}">
                <a16:creationId xmlns:a16="http://schemas.microsoft.com/office/drawing/2014/main" id="{944B887F-6D45-AE48-8A65-D9CEF0828E27}"/>
              </a:ext>
            </a:extLst>
          </p:cNvPr>
          <p:cNvSpPr txBox="1"/>
          <p:nvPr/>
        </p:nvSpPr>
        <p:spPr>
          <a:xfrm>
            <a:off x="782541" y="1716231"/>
            <a:ext cx="5225112" cy="2570191"/>
          </a:xfrm>
          <a:prstGeom prst="rect">
            <a:avLst/>
          </a:prstGeom>
          <a:noFill/>
        </p:spPr>
        <p:txBody>
          <a:bodyPr wrap="square" rtlCol="0">
            <a:spAutoFit/>
          </a:bodyPr>
          <a:lstStyle/>
          <a:p>
            <a:pPr>
              <a:lnSpc>
                <a:spcPts val="2773"/>
              </a:lnSpc>
              <a:buClr>
                <a:srgbClr val="5C61AC"/>
              </a:buClr>
              <a:buSzPct val="150000"/>
            </a:pPr>
            <a:r>
              <a:rPr lang="en-IE" sz="1600" dirty="0">
                <a:solidFill>
                  <a:srgbClr val="6E6F71"/>
                </a:solidFill>
                <a:latin typeface="Calibri" panose="020F0502020204030204" pitchFamily="34" charset="0"/>
                <a:cs typeface="Calibri" panose="020F0502020204030204" pitchFamily="34" charset="0"/>
              </a:rPr>
              <a:t>Imagine there’s a new FDI company setting up today in Ireland - with no legacy issues - so they can objectively look at all options. Which model would they choose? </a:t>
            </a:r>
          </a:p>
          <a:p>
            <a:pPr>
              <a:lnSpc>
                <a:spcPts val="2773"/>
              </a:lnSpc>
              <a:buClr>
                <a:srgbClr val="5C61AC"/>
              </a:buClr>
              <a:buSzPct val="150000"/>
            </a:pPr>
            <a:endParaRPr lang="en-IE" sz="1600" dirty="0">
              <a:solidFill>
                <a:srgbClr val="6E6F71"/>
              </a:solidFill>
              <a:latin typeface="Calibri" panose="020F0502020204030204" pitchFamily="34" charset="0"/>
              <a:cs typeface="Calibri" panose="020F0502020204030204" pitchFamily="34" charset="0"/>
            </a:endParaRPr>
          </a:p>
          <a:p>
            <a:pPr>
              <a:lnSpc>
                <a:spcPts val="2773"/>
              </a:lnSpc>
              <a:buClr>
                <a:srgbClr val="5C61AC"/>
              </a:buClr>
              <a:buSzPct val="150000"/>
            </a:pPr>
            <a:r>
              <a:rPr lang="en-IE" sz="1600" dirty="0">
                <a:solidFill>
                  <a:srgbClr val="6E6F71"/>
                </a:solidFill>
                <a:latin typeface="Calibri" panose="020F0502020204030204" pitchFamily="34" charset="0"/>
                <a:cs typeface="Calibri" panose="020F0502020204030204" pitchFamily="34" charset="0"/>
              </a:rPr>
              <a:t>Or rather - as it’s not always A over B - what philosophy would the new co FDI need to choose master trusts over Stand Alone trusts or vice versa?</a:t>
            </a:r>
          </a:p>
        </p:txBody>
      </p:sp>
      <p:sp>
        <p:nvSpPr>
          <p:cNvPr id="8" name="Slide Number Placeholder 3">
            <a:extLst>
              <a:ext uri="{FF2B5EF4-FFF2-40B4-BE49-F238E27FC236}">
                <a16:creationId xmlns:a16="http://schemas.microsoft.com/office/drawing/2014/main" id="{7F612277-4F7F-404D-B37F-16CFC0BE13D6}"/>
              </a:ext>
            </a:extLst>
          </p:cNvPr>
          <p:cNvSpPr txBox="1">
            <a:spLocks/>
          </p:cNvSpPr>
          <p:nvPr/>
        </p:nvSpPr>
        <p:spPr>
          <a:xfrm>
            <a:off x="417473" y="6368404"/>
            <a:ext cx="452859" cy="36512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7C03740C-C44E-9A4C-BFBE-17CCF94B0B05}" type="slidenum">
              <a:rPr lang="en-US" sz="1400">
                <a:solidFill>
                  <a:srgbClr val="6E6F71"/>
                </a:solidFill>
              </a:rPr>
              <a:pPr algn="r"/>
              <a:t>5</a:t>
            </a:fld>
            <a:endParaRPr lang="en-US" sz="1400" dirty="0">
              <a:solidFill>
                <a:srgbClr val="6E6F71"/>
              </a:solidFill>
            </a:endParaRPr>
          </a:p>
        </p:txBody>
      </p:sp>
      <p:cxnSp>
        <p:nvCxnSpPr>
          <p:cNvPr id="9" name="Straight Connector 8">
            <a:extLst>
              <a:ext uri="{FF2B5EF4-FFF2-40B4-BE49-F238E27FC236}">
                <a16:creationId xmlns:a16="http://schemas.microsoft.com/office/drawing/2014/main" id="{DC2BF31C-ACC8-024C-A14A-37130FB59211}"/>
              </a:ext>
            </a:extLst>
          </p:cNvPr>
          <p:cNvCxnSpPr>
            <a:cxnSpLocks/>
          </p:cNvCxnSpPr>
          <p:nvPr/>
        </p:nvCxnSpPr>
        <p:spPr>
          <a:xfrm>
            <a:off x="879513" y="6414571"/>
            <a:ext cx="112007" cy="526056"/>
          </a:xfrm>
          <a:prstGeom prst="line">
            <a:avLst/>
          </a:prstGeom>
          <a:ln w="12700">
            <a:solidFill>
              <a:srgbClr val="5C61AC"/>
            </a:solidFill>
          </a:ln>
        </p:spPr>
        <p:style>
          <a:lnRef idx="1">
            <a:schemeClr val="accent1"/>
          </a:lnRef>
          <a:fillRef idx="0">
            <a:schemeClr val="accent1"/>
          </a:fillRef>
          <a:effectRef idx="0">
            <a:schemeClr val="accent1"/>
          </a:effectRef>
          <a:fontRef idx="minor">
            <a:schemeClr val="tx1"/>
          </a:fontRef>
        </p:style>
      </p:cxnSp>
      <p:pic>
        <p:nvPicPr>
          <p:cNvPr id="11" name="Picture 10" descr="Text&#10;&#10;Description automatically generated with medium confidence">
            <a:extLst>
              <a:ext uri="{FF2B5EF4-FFF2-40B4-BE49-F238E27FC236}">
                <a16:creationId xmlns:a16="http://schemas.microsoft.com/office/drawing/2014/main" id="{4E910EC4-84D8-4A4D-96EA-DCF64F23DDBA}"/>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10101679" y="5887649"/>
            <a:ext cx="2125347" cy="993600"/>
          </a:xfrm>
          <a:prstGeom prst="rect">
            <a:avLst/>
          </a:prstGeom>
        </p:spPr>
      </p:pic>
      <p:cxnSp>
        <p:nvCxnSpPr>
          <p:cNvPr id="14" name="Straight Connector 13">
            <a:extLst>
              <a:ext uri="{FF2B5EF4-FFF2-40B4-BE49-F238E27FC236}">
                <a16:creationId xmlns:a16="http://schemas.microsoft.com/office/drawing/2014/main" id="{FB25CCE0-8E4F-4742-A290-4E3937BDF17B}"/>
              </a:ext>
            </a:extLst>
          </p:cNvPr>
          <p:cNvCxnSpPr>
            <a:cxnSpLocks/>
          </p:cNvCxnSpPr>
          <p:nvPr/>
        </p:nvCxnSpPr>
        <p:spPr>
          <a:xfrm>
            <a:off x="8787379" y="0"/>
            <a:ext cx="112007" cy="526056"/>
          </a:xfrm>
          <a:prstGeom prst="line">
            <a:avLst/>
          </a:prstGeom>
          <a:ln w="12700">
            <a:solidFill>
              <a:schemeClr val="bg1">
                <a:alpha val="50196"/>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DC11714-4191-4F40-A641-333904DC8087}"/>
              </a:ext>
            </a:extLst>
          </p:cNvPr>
          <p:cNvSpPr txBox="1"/>
          <p:nvPr/>
        </p:nvSpPr>
        <p:spPr>
          <a:xfrm>
            <a:off x="8957735" y="186267"/>
            <a:ext cx="3269291" cy="307777"/>
          </a:xfrm>
          <a:prstGeom prst="rect">
            <a:avLst/>
          </a:prstGeom>
          <a:noFill/>
        </p:spPr>
        <p:txBody>
          <a:bodyPr wrap="square" rtlCol="0">
            <a:spAutoFit/>
          </a:bodyPr>
          <a:lstStyle/>
          <a:p>
            <a:pPr>
              <a:defRPr/>
            </a:pPr>
            <a:r>
              <a:rPr lang="en-GB" sz="1400" dirty="0">
                <a:solidFill>
                  <a:schemeClr val="bg1"/>
                </a:solidFill>
                <a:latin typeface="Calibri" panose="020F0502020204030204" pitchFamily="34" charset="0"/>
                <a:cs typeface="Calibri" panose="020F0502020204030204" pitchFamily="34" charset="0"/>
              </a:rPr>
              <a:t>Helping people build better futures</a:t>
            </a:r>
            <a:endParaRPr lang="en-US" sz="14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495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40AF1ABE-CDB6-1A4C-B366-759F337FA890}"/>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l="13" r="13"/>
          <a:stretch/>
        </p:blipFill>
        <p:spPr/>
      </p:pic>
      <p:sp>
        <p:nvSpPr>
          <p:cNvPr id="5" name="TextBox 4">
            <a:extLst>
              <a:ext uri="{FF2B5EF4-FFF2-40B4-BE49-F238E27FC236}">
                <a16:creationId xmlns:a16="http://schemas.microsoft.com/office/drawing/2014/main" id="{C821A349-F848-F646-AFD1-9F099F0880EA}"/>
              </a:ext>
            </a:extLst>
          </p:cNvPr>
          <p:cNvSpPr txBox="1"/>
          <p:nvPr/>
        </p:nvSpPr>
        <p:spPr>
          <a:xfrm>
            <a:off x="782542" y="328870"/>
            <a:ext cx="9515556" cy="830997"/>
          </a:xfrm>
          <a:prstGeom prst="rect">
            <a:avLst/>
          </a:prstGeom>
          <a:noFill/>
        </p:spPr>
        <p:txBody>
          <a:bodyPr wrap="square" rtlCol="0">
            <a:spAutoFit/>
          </a:bodyPr>
          <a:lstStyle/>
          <a:p>
            <a:pPr lvl="0">
              <a:defRPr/>
            </a:pPr>
            <a:r>
              <a:rPr lang="en-IE" sz="2400" b="1" dirty="0">
                <a:solidFill>
                  <a:srgbClr val="5C61AC"/>
                </a:solidFill>
              </a:rPr>
              <a:t>Scenario 2: Legacy Employers in Standalone,</a:t>
            </a:r>
            <a:br>
              <a:rPr lang="en-IE" sz="2400" b="1" dirty="0">
                <a:solidFill>
                  <a:srgbClr val="5C61AC"/>
                </a:solidFill>
              </a:rPr>
            </a:br>
            <a:r>
              <a:rPr lang="en-IE" sz="2400" b="1" dirty="0">
                <a:solidFill>
                  <a:srgbClr val="5C61AC"/>
                </a:solidFill>
              </a:rPr>
              <a:t>Single Trusts </a:t>
            </a:r>
          </a:p>
        </p:txBody>
      </p:sp>
      <p:sp>
        <p:nvSpPr>
          <p:cNvPr id="9" name="Slide Number Placeholder 3">
            <a:extLst>
              <a:ext uri="{FF2B5EF4-FFF2-40B4-BE49-F238E27FC236}">
                <a16:creationId xmlns:a16="http://schemas.microsoft.com/office/drawing/2014/main" id="{D81E7107-6984-8744-80CA-604260DD49C5}"/>
              </a:ext>
            </a:extLst>
          </p:cNvPr>
          <p:cNvSpPr txBox="1">
            <a:spLocks/>
          </p:cNvSpPr>
          <p:nvPr/>
        </p:nvSpPr>
        <p:spPr>
          <a:xfrm>
            <a:off x="417473" y="6368404"/>
            <a:ext cx="452859" cy="36512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7C03740C-C44E-9A4C-BFBE-17CCF94B0B05}" type="slidenum">
              <a:rPr lang="en-US" sz="1400">
                <a:solidFill>
                  <a:srgbClr val="6E6F71"/>
                </a:solidFill>
              </a:rPr>
              <a:pPr algn="r"/>
              <a:t>6</a:t>
            </a:fld>
            <a:endParaRPr lang="en-US" sz="1400" dirty="0">
              <a:solidFill>
                <a:srgbClr val="6E6F71"/>
              </a:solidFill>
            </a:endParaRPr>
          </a:p>
        </p:txBody>
      </p:sp>
      <p:cxnSp>
        <p:nvCxnSpPr>
          <p:cNvPr id="10" name="Straight Connector 9">
            <a:extLst>
              <a:ext uri="{FF2B5EF4-FFF2-40B4-BE49-F238E27FC236}">
                <a16:creationId xmlns:a16="http://schemas.microsoft.com/office/drawing/2014/main" id="{7D34745E-64E1-5943-AA1A-CF9A7F0743CB}"/>
              </a:ext>
            </a:extLst>
          </p:cNvPr>
          <p:cNvCxnSpPr>
            <a:cxnSpLocks/>
          </p:cNvCxnSpPr>
          <p:nvPr/>
        </p:nvCxnSpPr>
        <p:spPr>
          <a:xfrm>
            <a:off x="879513" y="6414571"/>
            <a:ext cx="112007" cy="526056"/>
          </a:xfrm>
          <a:prstGeom prst="line">
            <a:avLst/>
          </a:prstGeom>
          <a:ln w="12700">
            <a:solidFill>
              <a:srgbClr val="5C61AC"/>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40AB363-2DB1-494D-9E97-4CD3CC6D6150}"/>
              </a:ext>
            </a:extLst>
          </p:cNvPr>
          <p:cNvSpPr txBox="1"/>
          <p:nvPr/>
        </p:nvSpPr>
        <p:spPr>
          <a:xfrm>
            <a:off x="782540" y="1716231"/>
            <a:ext cx="5478217" cy="2570191"/>
          </a:xfrm>
          <a:prstGeom prst="rect">
            <a:avLst/>
          </a:prstGeom>
          <a:noFill/>
        </p:spPr>
        <p:txBody>
          <a:bodyPr wrap="square" rtlCol="0">
            <a:spAutoFit/>
          </a:bodyPr>
          <a:lstStyle/>
          <a:p>
            <a:pPr>
              <a:lnSpc>
                <a:spcPts val="2773"/>
              </a:lnSpc>
              <a:buClr>
                <a:srgbClr val="5C61AC"/>
              </a:buClr>
              <a:buSzPct val="150000"/>
            </a:pPr>
            <a:r>
              <a:rPr lang="en-IE" sz="1600" dirty="0">
                <a:solidFill>
                  <a:srgbClr val="6E6F71"/>
                </a:solidFill>
                <a:latin typeface="Calibri" panose="020F0502020204030204" pitchFamily="34" charset="0"/>
                <a:cs typeface="Calibri" panose="020F0502020204030204" pitchFamily="34" charset="0"/>
              </a:rPr>
              <a:t>They have an additional consideration in any assessment: the hurdle  that they need to face to move from one to another. </a:t>
            </a:r>
          </a:p>
          <a:p>
            <a:pPr>
              <a:lnSpc>
                <a:spcPts val="2773"/>
              </a:lnSpc>
              <a:buClr>
                <a:srgbClr val="5C61AC"/>
              </a:buClr>
              <a:buSzPct val="150000"/>
            </a:pPr>
            <a:endParaRPr lang="en-IE" sz="1600" dirty="0">
              <a:solidFill>
                <a:srgbClr val="6E6F71"/>
              </a:solidFill>
              <a:latin typeface="Calibri" panose="020F0502020204030204" pitchFamily="34" charset="0"/>
              <a:cs typeface="Calibri" panose="020F0502020204030204" pitchFamily="34" charset="0"/>
            </a:endParaRPr>
          </a:p>
          <a:p>
            <a:pPr>
              <a:lnSpc>
                <a:spcPts val="2773"/>
              </a:lnSpc>
              <a:buClr>
                <a:srgbClr val="5C61AC"/>
              </a:buClr>
              <a:buSzPct val="150000"/>
            </a:pPr>
            <a:r>
              <a:rPr lang="en-IE" sz="1600" dirty="0">
                <a:solidFill>
                  <a:srgbClr val="6E6F71"/>
                </a:solidFill>
                <a:latin typeface="Calibri" panose="020F0502020204030204" pitchFamily="34" charset="0"/>
                <a:cs typeface="Calibri" panose="020F0502020204030204" pitchFamily="34" charset="0"/>
              </a:rPr>
              <a:t>And that hurdle appears to be a challenging one, but also of uncertain and varying height right now.</a:t>
            </a:r>
          </a:p>
          <a:p>
            <a:pPr>
              <a:lnSpc>
                <a:spcPts val="2773"/>
              </a:lnSpc>
              <a:buClr>
                <a:srgbClr val="5C61AC"/>
              </a:buClr>
              <a:buSzPct val="150000"/>
            </a:pPr>
            <a:endParaRPr lang="en-IE" sz="1600" dirty="0">
              <a:solidFill>
                <a:srgbClr val="6E6F71"/>
              </a:solidFill>
              <a:latin typeface="Calibri" panose="020F0502020204030204" pitchFamily="34" charset="0"/>
              <a:cs typeface="Calibri" panose="020F0502020204030204" pitchFamily="34" charset="0"/>
            </a:endParaRPr>
          </a:p>
          <a:p>
            <a:pPr>
              <a:lnSpc>
                <a:spcPts val="2773"/>
              </a:lnSpc>
              <a:buClr>
                <a:srgbClr val="5C61AC"/>
              </a:buClr>
              <a:buSzPct val="150000"/>
            </a:pPr>
            <a:r>
              <a:rPr lang="en-IE" sz="1600" dirty="0">
                <a:solidFill>
                  <a:srgbClr val="6E6F71"/>
                </a:solidFill>
                <a:latin typeface="Calibri" panose="020F0502020204030204" pitchFamily="34" charset="0"/>
                <a:cs typeface="Calibri" panose="020F0502020204030204" pitchFamily="34" charset="0"/>
              </a:rPr>
              <a:t>Will discuss this hurdle issue for legacy company later.  </a:t>
            </a:r>
          </a:p>
        </p:txBody>
      </p:sp>
      <p:pic>
        <p:nvPicPr>
          <p:cNvPr id="12" name="Picture 11" descr="Text&#10;&#10;Description automatically generated with medium confidence">
            <a:extLst>
              <a:ext uri="{FF2B5EF4-FFF2-40B4-BE49-F238E27FC236}">
                <a16:creationId xmlns:a16="http://schemas.microsoft.com/office/drawing/2014/main" id="{EDB3C742-7BBF-EC42-A066-5AB1324018BB}"/>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10101679" y="5887649"/>
            <a:ext cx="2125347" cy="993600"/>
          </a:xfrm>
          <a:prstGeom prst="rect">
            <a:avLst/>
          </a:prstGeom>
        </p:spPr>
      </p:pic>
      <p:cxnSp>
        <p:nvCxnSpPr>
          <p:cNvPr id="15" name="Straight Connector 14">
            <a:extLst>
              <a:ext uri="{FF2B5EF4-FFF2-40B4-BE49-F238E27FC236}">
                <a16:creationId xmlns:a16="http://schemas.microsoft.com/office/drawing/2014/main" id="{CFCF6B94-7AD0-4143-87E2-25C5E08BDCE5}"/>
              </a:ext>
            </a:extLst>
          </p:cNvPr>
          <p:cNvCxnSpPr>
            <a:cxnSpLocks/>
          </p:cNvCxnSpPr>
          <p:nvPr/>
        </p:nvCxnSpPr>
        <p:spPr>
          <a:xfrm>
            <a:off x="8787379" y="0"/>
            <a:ext cx="112007" cy="526056"/>
          </a:xfrm>
          <a:prstGeom prst="line">
            <a:avLst/>
          </a:prstGeom>
          <a:ln w="12700">
            <a:solidFill>
              <a:schemeClr val="bg1">
                <a:alpha val="50196"/>
              </a:scheme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4493E3D-8F77-2549-A313-72F1FA2762CF}"/>
              </a:ext>
            </a:extLst>
          </p:cNvPr>
          <p:cNvSpPr txBox="1"/>
          <p:nvPr/>
        </p:nvSpPr>
        <p:spPr>
          <a:xfrm>
            <a:off x="8957735" y="186267"/>
            <a:ext cx="3269291" cy="307777"/>
          </a:xfrm>
          <a:prstGeom prst="rect">
            <a:avLst/>
          </a:prstGeom>
          <a:noFill/>
        </p:spPr>
        <p:txBody>
          <a:bodyPr wrap="square" rtlCol="0">
            <a:spAutoFit/>
          </a:bodyPr>
          <a:lstStyle/>
          <a:p>
            <a:pPr>
              <a:defRPr/>
            </a:pPr>
            <a:r>
              <a:rPr lang="en-GB" sz="1400" dirty="0">
                <a:solidFill>
                  <a:schemeClr val="bg1"/>
                </a:solidFill>
                <a:latin typeface="Calibri" panose="020F0502020204030204" pitchFamily="34" charset="0"/>
                <a:cs typeface="Calibri" panose="020F0502020204030204" pitchFamily="34" charset="0"/>
              </a:rPr>
              <a:t>Helping people build better futures</a:t>
            </a:r>
            <a:endParaRPr lang="en-US" sz="14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44922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96FE4565-F12F-024D-BF82-F2CE627625BB}"/>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l="962" r="962"/>
          <a:stretch/>
        </p:blipFill>
        <p:spPr/>
      </p:pic>
      <p:sp>
        <p:nvSpPr>
          <p:cNvPr id="7" name="TextBox 6">
            <a:extLst>
              <a:ext uri="{FF2B5EF4-FFF2-40B4-BE49-F238E27FC236}">
                <a16:creationId xmlns:a16="http://schemas.microsoft.com/office/drawing/2014/main" id="{D901448B-F98D-6A44-83DB-9BA426D05B1E}"/>
              </a:ext>
            </a:extLst>
          </p:cNvPr>
          <p:cNvSpPr txBox="1"/>
          <p:nvPr/>
        </p:nvSpPr>
        <p:spPr>
          <a:xfrm>
            <a:off x="782542" y="360674"/>
            <a:ext cx="9515556" cy="461665"/>
          </a:xfrm>
          <a:prstGeom prst="rect">
            <a:avLst/>
          </a:prstGeom>
          <a:noFill/>
        </p:spPr>
        <p:txBody>
          <a:bodyPr wrap="square" rtlCol="0">
            <a:spAutoFit/>
          </a:bodyPr>
          <a:lstStyle/>
          <a:p>
            <a:pPr lvl="0">
              <a:defRPr/>
            </a:pPr>
            <a:r>
              <a:rPr lang="en-IE" sz="2400" b="1" dirty="0">
                <a:solidFill>
                  <a:srgbClr val="5C61AC"/>
                </a:solidFill>
              </a:rPr>
              <a:t>Very old and very new</a:t>
            </a:r>
          </a:p>
        </p:txBody>
      </p:sp>
      <p:cxnSp>
        <p:nvCxnSpPr>
          <p:cNvPr id="8" name="Straight Connector 7">
            <a:extLst>
              <a:ext uri="{FF2B5EF4-FFF2-40B4-BE49-F238E27FC236}">
                <a16:creationId xmlns:a16="http://schemas.microsoft.com/office/drawing/2014/main" id="{21ACBA66-BC36-3A46-A5C9-39A880830FE7}"/>
              </a:ext>
            </a:extLst>
          </p:cNvPr>
          <p:cNvCxnSpPr>
            <a:cxnSpLocks/>
          </p:cNvCxnSpPr>
          <p:nvPr/>
        </p:nvCxnSpPr>
        <p:spPr>
          <a:xfrm>
            <a:off x="8787379" y="0"/>
            <a:ext cx="112007" cy="526056"/>
          </a:xfrm>
          <a:prstGeom prst="line">
            <a:avLst/>
          </a:prstGeom>
          <a:ln w="12700">
            <a:solidFill>
              <a:schemeClr val="bg1">
                <a:alpha val="50196"/>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1863CEF-1F3F-0243-8BD6-04DAF97D2B5C}"/>
              </a:ext>
            </a:extLst>
          </p:cNvPr>
          <p:cNvSpPr txBox="1"/>
          <p:nvPr/>
        </p:nvSpPr>
        <p:spPr>
          <a:xfrm>
            <a:off x="8957735" y="186267"/>
            <a:ext cx="3269291" cy="307777"/>
          </a:xfrm>
          <a:prstGeom prst="rect">
            <a:avLst/>
          </a:prstGeom>
          <a:noFill/>
        </p:spPr>
        <p:txBody>
          <a:bodyPr wrap="square" rtlCol="0">
            <a:spAutoFit/>
          </a:bodyPr>
          <a:lstStyle/>
          <a:p>
            <a:pPr>
              <a:defRPr/>
            </a:pPr>
            <a:r>
              <a:rPr lang="en-GB" sz="1400" dirty="0">
                <a:solidFill>
                  <a:schemeClr val="bg1"/>
                </a:solidFill>
                <a:latin typeface="Calibri" panose="020F0502020204030204" pitchFamily="34" charset="0"/>
                <a:cs typeface="Calibri" panose="020F0502020204030204" pitchFamily="34" charset="0"/>
              </a:rPr>
              <a:t>Helping people build better futures</a:t>
            </a:r>
            <a:endParaRPr lang="en-US" sz="1400" dirty="0">
              <a:solidFill>
                <a:schemeClr val="bg1"/>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B95DA5A8-C5A6-4E48-8E70-83F37793D7E7}"/>
              </a:ext>
            </a:extLst>
          </p:cNvPr>
          <p:cNvSpPr txBox="1"/>
          <p:nvPr/>
        </p:nvSpPr>
        <p:spPr>
          <a:xfrm>
            <a:off x="782541" y="1716231"/>
            <a:ext cx="5136764" cy="3900298"/>
          </a:xfrm>
          <a:prstGeom prst="rect">
            <a:avLst/>
          </a:prstGeom>
          <a:noFill/>
        </p:spPr>
        <p:txBody>
          <a:bodyPr wrap="square" rtlCol="0">
            <a:spAutoFit/>
          </a:bodyPr>
          <a:lstStyle/>
          <a:p>
            <a:pPr>
              <a:lnSpc>
                <a:spcPts val="2320"/>
              </a:lnSpc>
              <a:buClr>
                <a:srgbClr val="5C61AC"/>
              </a:buClr>
              <a:buSzPct val="150000"/>
            </a:pPr>
            <a:r>
              <a:rPr lang="en-IE" sz="1400" dirty="0">
                <a:solidFill>
                  <a:srgbClr val="6E6F71"/>
                </a:solidFill>
                <a:latin typeface="Calibri" panose="020F0502020204030204" pitchFamily="34" charset="0"/>
                <a:cs typeface="Calibri" panose="020F0502020204030204" pitchFamily="34" charset="0"/>
              </a:rPr>
              <a:t>MTs are in the unique position of being very old and very new: they simply took a break there for 25+ years. </a:t>
            </a:r>
          </a:p>
          <a:p>
            <a:pPr>
              <a:lnSpc>
                <a:spcPts val="2320"/>
              </a:lnSpc>
              <a:buClr>
                <a:srgbClr val="5C61AC"/>
              </a:buClr>
              <a:buSzPct val="150000"/>
            </a:pPr>
            <a:endParaRPr lang="en-IE" sz="1400" dirty="0">
              <a:solidFill>
                <a:srgbClr val="6E6F71"/>
              </a:solidFill>
              <a:latin typeface="Calibri" panose="020F0502020204030204" pitchFamily="34" charset="0"/>
              <a:cs typeface="Calibri" panose="020F0502020204030204" pitchFamily="34" charset="0"/>
            </a:endParaRPr>
          </a:p>
          <a:p>
            <a:pPr>
              <a:lnSpc>
                <a:spcPts val="2320"/>
              </a:lnSpc>
              <a:buClr>
                <a:srgbClr val="5C61AC"/>
              </a:buClr>
              <a:buSzPct val="150000"/>
            </a:pPr>
            <a:r>
              <a:rPr lang="en-IE" sz="1400" dirty="0">
                <a:solidFill>
                  <a:srgbClr val="6E6F71"/>
                </a:solidFill>
                <a:latin typeface="Calibri" panose="020F0502020204030204" pitchFamily="34" charset="0"/>
                <a:cs typeface="Calibri" panose="020F0502020204030204" pitchFamily="34" charset="0"/>
              </a:rPr>
              <a:t>There have been multi-employer schemes in the past for certain industries. The printer and newspaper industries had amalgamated schemes where rates and T&amp;CS were agreed by a central process and all members contributed to the one central scheme. Construction industry today.</a:t>
            </a:r>
          </a:p>
          <a:p>
            <a:pPr>
              <a:lnSpc>
                <a:spcPts val="2320"/>
              </a:lnSpc>
              <a:buClr>
                <a:srgbClr val="5C61AC"/>
              </a:buClr>
              <a:buSzPct val="150000"/>
            </a:pPr>
            <a:endParaRPr lang="en-IE" sz="1400" dirty="0">
              <a:solidFill>
                <a:srgbClr val="6E6F71"/>
              </a:solidFill>
              <a:latin typeface="Calibri" panose="020F0502020204030204" pitchFamily="34" charset="0"/>
              <a:cs typeface="Calibri" panose="020F0502020204030204" pitchFamily="34" charset="0"/>
            </a:endParaRPr>
          </a:p>
          <a:p>
            <a:pPr>
              <a:lnSpc>
                <a:spcPts val="2320"/>
              </a:lnSpc>
              <a:buClr>
                <a:srgbClr val="5C61AC"/>
              </a:buClr>
              <a:buSzPct val="150000"/>
            </a:pPr>
            <a:r>
              <a:rPr lang="en-IE" sz="1400" dirty="0">
                <a:solidFill>
                  <a:srgbClr val="6E6F71"/>
                </a:solidFill>
                <a:latin typeface="Calibri" panose="020F0502020204030204" pitchFamily="34" charset="0"/>
                <a:cs typeface="Calibri" panose="020F0502020204030204" pitchFamily="34" charset="0"/>
              </a:rPr>
              <a:t>Very challenging for DB - with different employers having different levels of strength and commitments to them.</a:t>
            </a:r>
          </a:p>
          <a:p>
            <a:pPr>
              <a:lnSpc>
                <a:spcPts val="2320"/>
              </a:lnSpc>
              <a:buClr>
                <a:srgbClr val="5C61AC"/>
              </a:buClr>
              <a:buSzPct val="150000"/>
            </a:pPr>
            <a:endParaRPr lang="en-IE" sz="1400" dirty="0">
              <a:solidFill>
                <a:srgbClr val="6E6F71"/>
              </a:solidFill>
              <a:latin typeface="Calibri" panose="020F0502020204030204" pitchFamily="34" charset="0"/>
              <a:cs typeface="Calibri" panose="020F0502020204030204" pitchFamily="34" charset="0"/>
            </a:endParaRPr>
          </a:p>
          <a:p>
            <a:pPr>
              <a:lnSpc>
                <a:spcPts val="2320"/>
              </a:lnSpc>
              <a:buClr>
                <a:srgbClr val="5C61AC"/>
              </a:buClr>
              <a:buSzPct val="150000"/>
            </a:pPr>
            <a:r>
              <a:rPr lang="en-IE" sz="1400" dirty="0">
                <a:solidFill>
                  <a:srgbClr val="6E6F71"/>
                </a:solidFill>
                <a:latin typeface="Calibri" panose="020F0502020204030204" pitchFamily="34" charset="0"/>
                <a:cs typeface="Calibri" panose="020F0502020204030204" pitchFamily="34" charset="0"/>
              </a:rPr>
              <a:t>Focus here is on DC</a:t>
            </a:r>
          </a:p>
        </p:txBody>
      </p:sp>
      <p:pic>
        <p:nvPicPr>
          <p:cNvPr id="11" name="Picture 10" descr="Text&#10;&#10;Description automatically generated with medium confidence">
            <a:extLst>
              <a:ext uri="{FF2B5EF4-FFF2-40B4-BE49-F238E27FC236}">
                <a16:creationId xmlns:a16="http://schemas.microsoft.com/office/drawing/2014/main" id="{76330C82-266E-0040-B94C-F3E69B0ED3FA}"/>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10101679" y="5887649"/>
            <a:ext cx="2125347" cy="993600"/>
          </a:xfrm>
          <a:prstGeom prst="rect">
            <a:avLst/>
          </a:prstGeom>
        </p:spPr>
      </p:pic>
      <p:sp>
        <p:nvSpPr>
          <p:cNvPr id="12" name="Slide Number Placeholder 3">
            <a:extLst>
              <a:ext uri="{FF2B5EF4-FFF2-40B4-BE49-F238E27FC236}">
                <a16:creationId xmlns:a16="http://schemas.microsoft.com/office/drawing/2014/main" id="{C8809438-4ABD-8D4E-B040-D2AB899F8FF4}"/>
              </a:ext>
            </a:extLst>
          </p:cNvPr>
          <p:cNvSpPr txBox="1">
            <a:spLocks/>
          </p:cNvSpPr>
          <p:nvPr/>
        </p:nvSpPr>
        <p:spPr>
          <a:xfrm>
            <a:off x="417473" y="6368404"/>
            <a:ext cx="452859" cy="36512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7C03740C-C44E-9A4C-BFBE-17CCF94B0B05}" type="slidenum">
              <a:rPr lang="en-US" sz="1400">
                <a:solidFill>
                  <a:srgbClr val="6E6F71"/>
                </a:solidFill>
              </a:rPr>
              <a:pPr algn="r"/>
              <a:t>7</a:t>
            </a:fld>
            <a:endParaRPr lang="en-US" sz="1400" dirty="0">
              <a:solidFill>
                <a:srgbClr val="6E6F71"/>
              </a:solidFill>
            </a:endParaRPr>
          </a:p>
        </p:txBody>
      </p:sp>
      <p:cxnSp>
        <p:nvCxnSpPr>
          <p:cNvPr id="13" name="Straight Connector 12">
            <a:extLst>
              <a:ext uri="{FF2B5EF4-FFF2-40B4-BE49-F238E27FC236}">
                <a16:creationId xmlns:a16="http://schemas.microsoft.com/office/drawing/2014/main" id="{DB06428F-92F3-1545-8341-70EEF1D1ED99}"/>
              </a:ext>
            </a:extLst>
          </p:cNvPr>
          <p:cNvCxnSpPr>
            <a:cxnSpLocks/>
          </p:cNvCxnSpPr>
          <p:nvPr/>
        </p:nvCxnSpPr>
        <p:spPr>
          <a:xfrm>
            <a:off x="879513" y="6414571"/>
            <a:ext cx="112007" cy="526056"/>
          </a:xfrm>
          <a:prstGeom prst="line">
            <a:avLst/>
          </a:prstGeom>
          <a:ln w="12700">
            <a:solidFill>
              <a:srgbClr val="5C61A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9303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68D3B9ED-BC08-A342-BD5E-B512B3BD0215}"/>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l="13" r="13"/>
          <a:stretch/>
        </p:blipFill>
        <p:spPr/>
      </p:pic>
      <p:sp>
        <p:nvSpPr>
          <p:cNvPr id="7" name="Text Placeholder 2">
            <a:extLst>
              <a:ext uri="{FF2B5EF4-FFF2-40B4-BE49-F238E27FC236}">
                <a16:creationId xmlns:a16="http://schemas.microsoft.com/office/drawing/2014/main" id="{1EB9CBC1-466E-284E-A0C2-EBE04445AEFB}"/>
              </a:ext>
            </a:extLst>
          </p:cNvPr>
          <p:cNvSpPr txBox="1">
            <a:spLocks/>
          </p:cNvSpPr>
          <p:nvPr/>
        </p:nvSpPr>
        <p:spPr>
          <a:xfrm>
            <a:off x="776684" y="1524294"/>
            <a:ext cx="5836776" cy="515330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1280"/>
              </a:lnSpc>
            </a:pPr>
            <a:r>
              <a:rPr lang="en-IE" sz="1400" dirty="0">
                <a:solidFill>
                  <a:srgbClr val="6E6F71"/>
                </a:solidFill>
                <a:latin typeface="Calibri" panose="020F0502020204030204" pitchFamily="34" charset="0"/>
                <a:cs typeface="Calibri" panose="020F0502020204030204" pitchFamily="34" charset="0"/>
              </a:rPr>
              <a:t>Irish Life has done some extensive research internationally included visiting New Zealand (pre COVID) and a (virtual) UK tour in 2021 on master trusts</a:t>
            </a:r>
          </a:p>
          <a:p>
            <a:pPr>
              <a:lnSpc>
                <a:spcPts val="1280"/>
              </a:lnSpc>
            </a:pPr>
            <a:endParaRPr lang="en-IE" sz="1400" dirty="0">
              <a:solidFill>
                <a:srgbClr val="6E6F71"/>
              </a:solidFill>
              <a:latin typeface="Calibri" panose="020F0502020204030204" pitchFamily="34" charset="0"/>
              <a:cs typeface="Calibri" panose="020F0502020204030204" pitchFamily="34" charset="0"/>
            </a:endParaRPr>
          </a:p>
          <a:p>
            <a:pPr>
              <a:lnSpc>
                <a:spcPts val="1280"/>
              </a:lnSpc>
            </a:pPr>
            <a:r>
              <a:rPr lang="en-IE" sz="1400" dirty="0">
                <a:solidFill>
                  <a:srgbClr val="6E6F71"/>
                </a:solidFill>
                <a:latin typeface="Calibri" panose="020F0502020204030204" pitchFamily="34" charset="0"/>
                <a:cs typeface="Calibri" panose="020F0502020204030204" pitchFamily="34" charset="0"/>
              </a:rPr>
              <a:t>In UK, MT now the dominant form of provision for new money and new flows</a:t>
            </a:r>
          </a:p>
          <a:p>
            <a:pPr>
              <a:lnSpc>
                <a:spcPts val="1280"/>
              </a:lnSpc>
            </a:pPr>
            <a:endParaRPr lang="en-IE" sz="1400" dirty="0">
              <a:solidFill>
                <a:srgbClr val="6E6F71"/>
              </a:solidFill>
              <a:latin typeface="Calibri" panose="020F0502020204030204" pitchFamily="34" charset="0"/>
              <a:cs typeface="Calibri" panose="020F0502020204030204" pitchFamily="34" charset="0"/>
            </a:endParaRPr>
          </a:p>
          <a:p>
            <a:pPr>
              <a:lnSpc>
                <a:spcPts val="1280"/>
              </a:lnSpc>
            </a:pPr>
            <a:r>
              <a:rPr lang="en-IE" sz="1400" dirty="0">
                <a:solidFill>
                  <a:srgbClr val="6E6F71"/>
                </a:solidFill>
                <a:latin typeface="Calibri" panose="020F0502020204030204" pitchFamily="34" charset="0"/>
                <a:cs typeface="Calibri" panose="020F0502020204030204" pitchFamily="34" charset="0"/>
              </a:rPr>
              <a:t>NEST, State backed Auto Enrolment provider, is a Master Trust</a:t>
            </a:r>
          </a:p>
          <a:p>
            <a:pPr>
              <a:lnSpc>
                <a:spcPts val="1280"/>
              </a:lnSpc>
            </a:pPr>
            <a:endParaRPr lang="en-IE" sz="1400" dirty="0">
              <a:solidFill>
                <a:srgbClr val="6E6F71"/>
              </a:solidFill>
              <a:latin typeface="Calibri" panose="020F0502020204030204" pitchFamily="34" charset="0"/>
              <a:cs typeface="Calibri" panose="020F0502020204030204" pitchFamily="34" charset="0"/>
            </a:endParaRPr>
          </a:p>
          <a:p>
            <a:pPr>
              <a:lnSpc>
                <a:spcPts val="1280"/>
              </a:lnSpc>
            </a:pPr>
            <a:r>
              <a:rPr lang="en-IE" sz="1400" dirty="0">
                <a:solidFill>
                  <a:srgbClr val="6E6F71"/>
                </a:solidFill>
                <a:latin typeface="Calibri" panose="020F0502020204030204" pitchFamily="34" charset="0"/>
                <a:cs typeface="Calibri" panose="020F0502020204030204" pitchFamily="34" charset="0"/>
              </a:rPr>
              <a:t>Significant consolidation since the Regulator introduced very stringent approval process</a:t>
            </a:r>
          </a:p>
          <a:p>
            <a:pPr>
              <a:lnSpc>
                <a:spcPts val="1280"/>
              </a:lnSpc>
            </a:pPr>
            <a:endParaRPr lang="en-IE" sz="1400" dirty="0">
              <a:solidFill>
                <a:srgbClr val="6E6F71"/>
              </a:solidFill>
              <a:latin typeface="Calibri" panose="020F0502020204030204" pitchFamily="34" charset="0"/>
              <a:cs typeface="Calibri" panose="020F0502020204030204" pitchFamily="34" charset="0"/>
            </a:endParaRPr>
          </a:p>
          <a:p>
            <a:pPr>
              <a:lnSpc>
                <a:spcPts val="1280"/>
              </a:lnSpc>
            </a:pPr>
            <a:r>
              <a:rPr lang="en-IE" sz="1400" dirty="0">
                <a:solidFill>
                  <a:srgbClr val="6E6F71"/>
                </a:solidFill>
                <a:latin typeface="Calibri" panose="020F0502020204030204" pitchFamily="34" charset="0"/>
                <a:cs typeface="Calibri" panose="020F0502020204030204" pitchFamily="34" charset="0"/>
              </a:rPr>
              <a:t>Down from over 80 to about 30 and expected to shrink more</a:t>
            </a:r>
          </a:p>
          <a:p>
            <a:pPr>
              <a:lnSpc>
                <a:spcPts val="1280"/>
              </a:lnSpc>
            </a:pPr>
            <a:endParaRPr lang="en-IE" sz="1400" dirty="0">
              <a:solidFill>
                <a:srgbClr val="6E6F71"/>
              </a:solidFill>
              <a:latin typeface="Calibri" panose="020F0502020204030204" pitchFamily="34" charset="0"/>
              <a:cs typeface="Calibri" panose="020F0502020204030204" pitchFamily="34" charset="0"/>
            </a:endParaRPr>
          </a:p>
          <a:p>
            <a:pPr>
              <a:lnSpc>
                <a:spcPts val="1280"/>
              </a:lnSpc>
            </a:pPr>
            <a:r>
              <a:rPr lang="en-IE" sz="1400" dirty="0">
                <a:solidFill>
                  <a:srgbClr val="6E6F71"/>
                </a:solidFill>
                <a:latin typeface="Calibri" panose="020F0502020204030204" pitchFamily="34" charset="0"/>
                <a:cs typeface="Calibri" panose="020F0502020204030204" pitchFamily="34" charset="0"/>
              </a:rPr>
              <a:t>Now over 12m Actives and 10m Deferred members in UK MTs (Auto Enrolment is a major driver)</a:t>
            </a:r>
          </a:p>
          <a:p>
            <a:pPr>
              <a:lnSpc>
                <a:spcPts val="1280"/>
              </a:lnSpc>
            </a:pPr>
            <a:endParaRPr lang="en-IE" sz="1400" dirty="0">
              <a:solidFill>
                <a:srgbClr val="6E6F71"/>
              </a:solidFill>
              <a:latin typeface="Calibri" panose="020F0502020204030204" pitchFamily="34" charset="0"/>
              <a:cs typeface="Calibri" panose="020F0502020204030204" pitchFamily="34" charset="0"/>
            </a:endParaRPr>
          </a:p>
          <a:p>
            <a:pPr>
              <a:lnSpc>
                <a:spcPts val="1280"/>
              </a:lnSpc>
            </a:pPr>
            <a:r>
              <a:rPr lang="en-IE" sz="1400" dirty="0">
                <a:solidFill>
                  <a:srgbClr val="6E6F71"/>
                </a:solidFill>
                <a:latin typeface="Calibri" panose="020F0502020204030204" pitchFamily="34" charset="0"/>
                <a:cs typeface="Calibri" panose="020F0502020204030204" pitchFamily="34" charset="0"/>
              </a:rPr>
              <a:t>Very well established in Australia and New Zealand</a:t>
            </a:r>
          </a:p>
          <a:p>
            <a:pPr>
              <a:lnSpc>
                <a:spcPts val="1280"/>
              </a:lnSpc>
            </a:pPr>
            <a:endParaRPr lang="en-IE" sz="1400" dirty="0">
              <a:solidFill>
                <a:srgbClr val="6E6F71"/>
              </a:solidFill>
              <a:latin typeface="Calibri" panose="020F0502020204030204" pitchFamily="34" charset="0"/>
              <a:cs typeface="Calibri" panose="020F0502020204030204" pitchFamily="34" charset="0"/>
            </a:endParaRPr>
          </a:p>
          <a:p>
            <a:pPr>
              <a:lnSpc>
                <a:spcPts val="1280"/>
              </a:lnSpc>
            </a:pPr>
            <a:r>
              <a:rPr lang="en-IE" sz="1400" dirty="0">
                <a:solidFill>
                  <a:srgbClr val="6E6F71"/>
                </a:solidFill>
                <a:latin typeface="Calibri" panose="020F0502020204030204" pitchFamily="34" charset="0"/>
                <a:cs typeface="Calibri" panose="020F0502020204030204" pitchFamily="34" charset="0"/>
              </a:rPr>
              <a:t>Master Trust suited for an Irish Auto Enrolment model?</a:t>
            </a:r>
          </a:p>
        </p:txBody>
      </p:sp>
      <p:cxnSp>
        <p:nvCxnSpPr>
          <p:cNvPr id="8" name="Straight Connector 7">
            <a:extLst>
              <a:ext uri="{FF2B5EF4-FFF2-40B4-BE49-F238E27FC236}">
                <a16:creationId xmlns:a16="http://schemas.microsoft.com/office/drawing/2014/main" id="{C8301032-6B44-D943-A542-2BDD51BDEFA0}"/>
              </a:ext>
            </a:extLst>
          </p:cNvPr>
          <p:cNvCxnSpPr>
            <a:cxnSpLocks/>
          </p:cNvCxnSpPr>
          <p:nvPr/>
        </p:nvCxnSpPr>
        <p:spPr>
          <a:xfrm>
            <a:off x="8787379" y="0"/>
            <a:ext cx="112007" cy="526056"/>
          </a:xfrm>
          <a:prstGeom prst="line">
            <a:avLst/>
          </a:prstGeom>
          <a:ln w="12700">
            <a:solidFill>
              <a:schemeClr val="bg1">
                <a:alpha val="50196"/>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762BEFB-7981-C842-8240-DD1A02C140AF}"/>
              </a:ext>
            </a:extLst>
          </p:cNvPr>
          <p:cNvSpPr txBox="1"/>
          <p:nvPr/>
        </p:nvSpPr>
        <p:spPr>
          <a:xfrm>
            <a:off x="8957735" y="186267"/>
            <a:ext cx="3269291" cy="307777"/>
          </a:xfrm>
          <a:prstGeom prst="rect">
            <a:avLst/>
          </a:prstGeom>
          <a:noFill/>
        </p:spPr>
        <p:txBody>
          <a:bodyPr wrap="square" rtlCol="0">
            <a:spAutoFit/>
          </a:bodyPr>
          <a:lstStyle/>
          <a:p>
            <a:pPr>
              <a:defRPr/>
            </a:pPr>
            <a:r>
              <a:rPr lang="en-GB" sz="1400" dirty="0">
                <a:solidFill>
                  <a:schemeClr val="bg1"/>
                </a:solidFill>
                <a:latin typeface="Calibri" panose="020F0502020204030204" pitchFamily="34" charset="0"/>
                <a:cs typeface="Calibri" panose="020F0502020204030204" pitchFamily="34" charset="0"/>
              </a:rPr>
              <a:t>Helping people build better futures</a:t>
            </a:r>
            <a:endParaRPr lang="en-US" sz="1400" dirty="0">
              <a:solidFill>
                <a:schemeClr val="bg1"/>
              </a:solidFill>
              <a:latin typeface="Calibri" panose="020F0502020204030204" pitchFamily="34" charset="0"/>
              <a:cs typeface="Calibri" panose="020F0502020204030204" pitchFamily="34" charset="0"/>
            </a:endParaRPr>
          </a:p>
        </p:txBody>
      </p:sp>
      <p:pic>
        <p:nvPicPr>
          <p:cNvPr id="10" name="Picture 9" descr="Text&#10;&#10;Description automatically generated with medium confidence">
            <a:extLst>
              <a:ext uri="{FF2B5EF4-FFF2-40B4-BE49-F238E27FC236}">
                <a16:creationId xmlns:a16="http://schemas.microsoft.com/office/drawing/2014/main" id="{0ABF39DF-A941-5E4A-9278-4E95F2DDA238}"/>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10101679" y="5897033"/>
            <a:ext cx="2125347" cy="993600"/>
          </a:xfrm>
          <a:prstGeom prst="rect">
            <a:avLst/>
          </a:prstGeom>
        </p:spPr>
      </p:pic>
      <p:sp>
        <p:nvSpPr>
          <p:cNvPr id="11" name="Slide Number Placeholder 3">
            <a:extLst>
              <a:ext uri="{FF2B5EF4-FFF2-40B4-BE49-F238E27FC236}">
                <a16:creationId xmlns:a16="http://schemas.microsoft.com/office/drawing/2014/main" id="{69AE6CA8-214B-4D41-8E0D-02620F3BA7B4}"/>
              </a:ext>
            </a:extLst>
          </p:cNvPr>
          <p:cNvSpPr txBox="1">
            <a:spLocks/>
          </p:cNvSpPr>
          <p:nvPr/>
        </p:nvSpPr>
        <p:spPr>
          <a:xfrm>
            <a:off x="417473" y="6368404"/>
            <a:ext cx="452859" cy="36512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7C03740C-C44E-9A4C-BFBE-17CCF94B0B05}" type="slidenum">
              <a:rPr lang="en-US" sz="1400">
                <a:solidFill>
                  <a:srgbClr val="6E6F71"/>
                </a:solidFill>
              </a:rPr>
              <a:pPr algn="r"/>
              <a:t>8</a:t>
            </a:fld>
            <a:endParaRPr lang="en-US" sz="1400" dirty="0">
              <a:solidFill>
                <a:srgbClr val="6E6F71"/>
              </a:solidFill>
            </a:endParaRPr>
          </a:p>
        </p:txBody>
      </p:sp>
      <p:cxnSp>
        <p:nvCxnSpPr>
          <p:cNvPr id="12" name="Straight Connector 11">
            <a:extLst>
              <a:ext uri="{FF2B5EF4-FFF2-40B4-BE49-F238E27FC236}">
                <a16:creationId xmlns:a16="http://schemas.microsoft.com/office/drawing/2014/main" id="{39A628D4-FBC2-D14C-B2C6-4DE4C7916B57}"/>
              </a:ext>
            </a:extLst>
          </p:cNvPr>
          <p:cNvCxnSpPr>
            <a:cxnSpLocks/>
          </p:cNvCxnSpPr>
          <p:nvPr/>
        </p:nvCxnSpPr>
        <p:spPr>
          <a:xfrm>
            <a:off x="879513" y="6414571"/>
            <a:ext cx="112007" cy="526056"/>
          </a:xfrm>
          <a:prstGeom prst="line">
            <a:avLst/>
          </a:prstGeom>
          <a:ln w="12700">
            <a:solidFill>
              <a:srgbClr val="5C61AC"/>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A238AA9-7AB0-5045-B3C7-04465C580599}"/>
              </a:ext>
            </a:extLst>
          </p:cNvPr>
          <p:cNvSpPr txBox="1"/>
          <p:nvPr/>
        </p:nvSpPr>
        <p:spPr>
          <a:xfrm>
            <a:off x="776684" y="474516"/>
            <a:ext cx="9515556" cy="461665"/>
          </a:xfrm>
          <a:prstGeom prst="rect">
            <a:avLst/>
          </a:prstGeom>
          <a:noFill/>
        </p:spPr>
        <p:txBody>
          <a:bodyPr wrap="square" rtlCol="0">
            <a:spAutoFit/>
          </a:bodyPr>
          <a:lstStyle/>
          <a:p>
            <a:pPr lvl="0">
              <a:defRPr/>
            </a:pPr>
            <a:r>
              <a:rPr lang="en-IE" sz="2400" b="1" dirty="0">
                <a:solidFill>
                  <a:srgbClr val="5C61AC"/>
                </a:solidFill>
              </a:rPr>
              <a:t>International perspective</a:t>
            </a:r>
          </a:p>
        </p:txBody>
      </p:sp>
    </p:spTree>
    <p:extLst>
      <p:ext uri="{BB962C8B-B14F-4D97-AF65-F5344CB8AC3E}">
        <p14:creationId xmlns:p14="http://schemas.microsoft.com/office/powerpoint/2010/main" val="2017810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81C41BD3-F7B3-754A-9E21-F64452B3D63C}"/>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b="-1301"/>
          <a:stretch/>
        </p:blipFill>
        <p:spPr>
          <a:xfrm>
            <a:off x="13267677" y="-8696024"/>
            <a:ext cx="6637152" cy="7369829"/>
          </a:xfrm>
        </p:spPr>
      </p:pic>
      <p:cxnSp>
        <p:nvCxnSpPr>
          <p:cNvPr id="12" name="Straight Connector 11">
            <a:extLst>
              <a:ext uri="{FF2B5EF4-FFF2-40B4-BE49-F238E27FC236}">
                <a16:creationId xmlns:a16="http://schemas.microsoft.com/office/drawing/2014/main" id="{39564884-357E-B942-8016-41C0D33709BA}"/>
              </a:ext>
            </a:extLst>
          </p:cNvPr>
          <p:cNvCxnSpPr>
            <a:cxnSpLocks/>
          </p:cNvCxnSpPr>
          <p:nvPr/>
        </p:nvCxnSpPr>
        <p:spPr>
          <a:xfrm>
            <a:off x="8787379" y="0"/>
            <a:ext cx="112007" cy="526056"/>
          </a:xfrm>
          <a:prstGeom prst="line">
            <a:avLst/>
          </a:prstGeom>
          <a:ln w="12700">
            <a:solidFill>
              <a:srgbClr val="5C61AC">
                <a:alpha val="50196"/>
              </a:srgb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CAE3B44-266F-D148-B576-299BCDBBE7C4}"/>
              </a:ext>
            </a:extLst>
          </p:cNvPr>
          <p:cNvSpPr txBox="1"/>
          <p:nvPr/>
        </p:nvSpPr>
        <p:spPr>
          <a:xfrm>
            <a:off x="8957735" y="186267"/>
            <a:ext cx="3269291" cy="307777"/>
          </a:xfrm>
          <a:prstGeom prst="rect">
            <a:avLst/>
          </a:prstGeom>
          <a:noFill/>
        </p:spPr>
        <p:txBody>
          <a:bodyPr wrap="square" rtlCol="0">
            <a:spAutoFit/>
          </a:bodyPr>
          <a:lstStyle/>
          <a:p>
            <a:pPr>
              <a:defRPr/>
            </a:pPr>
            <a:r>
              <a:rPr lang="en-GB" sz="1400" dirty="0">
                <a:solidFill>
                  <a:srgbClr val="6E6259"/>
                </a:solidFill>
                <a:latin typeface="Calibri" panose="020F0502020204030204" pitchFamily="34" charset="0"/>
                <a:cs typeface="Calibri" panose="020F0502020204030204" pitchFamily="34" charset="0"/>
              </a:rPr>
              <a:t>Helping people build better futures</a:t>
            </a:r>
            <a:endParaRPr lang="en-US" sz="1400" dirty="0">
              <a:solidFill>
                <a:srgbClr val="6E6259"/>
              </a:solidFill>
              <a:latin typeface="Calibri" panose="020F0502020204030204" pitchFamily="34" charset="0"/>
              <a:cs typeface="Calibri" panose="020F050202020403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3DD333A0-BC85-E744-9E44-C01518E8B931}"/>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10101679" y="5897033"/>
            <a:ext cx="2125347" cy="993600"/>
          </a:xfrm>
          <a:prstGeom prst="rect">
            <a:avLst/>
          </a:prstGeom>
        </p:spPr>
      </p:pic>
      <p:sp>
        <p:nvSpPr>
          <p:cNvPr id="2" name="TextBox 1">
            <a:extLst>
              <a:ext uri="{FF2B5EF4-FFF2-40B4-BE49-F238E27FC236}">
                <a16:creationId xmlns:a16="http://schemas.microsoft.com/office/drawing/2014/main" id="{FCEFB395-6AC2-1148-A5ED-E85ACF28E62B}"/>
              </a:ext>
            </a:extLst>
          </p:cNvPr>
          <p:cNvSpPr txBox="1"/>
          <p:nvPr/>
        </p:nvSpPr>
        <p:spPr>
          <a:xfrm>
            <a:off x="3870977" y="1647856"/>
            <a:ext cx="5194852" cy="338554"/>
          </a:xfrm>
          <a:prstGeom prst="rect">
            <a:avLst/>
          </a:prstGeom>
          <a:noFill/>
        </p:spPr>
        <p:txBody>
          <a:bodyPr wrap="square" rtlCol="0">
            <a:spAutoFit/>
          </a:bodyPr>
          <a:lstStyle/>
          <a:p>
            <a:r>
              <a:rPr lang="en-IE" sz="1600" dirty="0">
                <a:solidFill>
                  <a:srgbClr val="6E6F71"/>
                </a:solidFill>
                <a:latin typeface="Calibri" panose="020F0502020204030204" pitchFamily="34" charset="0"/>
                <a:cs typeface="Calibri" panose="020F0502020204030204" pitchFamily="34" charset="0"/>
              </a:rPr>
              <a:t>Let’s compare the two models side by side…</a:t>
            </a:r>
          </a:p>
        </p:txBody>
      </p:sp>
      <p:graphicFrame>
        <p:nvGraphicFramePr>
          <p:cNvPr id="17" name="Table 16">
            <a:extLst>
              <a:ext uri="{FF2B5EF4-FFF2-40B4-BE49-F238E27FC236}">
                <a16:creationId xmlns:a16="http://schemas.microsoft.com/office/drawing/2014/main" id="{49ED934E-68A9-4549-887F-382AE3C0A136}"/>
              </a:ext>
            </a:extLst>
          </p:cNvPr>
          <p:cNvGraphicFramePr>
            <a:graphicFrameLocks noGrp="1"/>
          </p:cNvGraphicFramePr>
          <p:nvPr>
            <p:extLst>
              <p:ext uri="{D42A27DB-BD31-4B8C-83A1-F6EECF244321}">
                <p14:modId xmlns:p14="http://schemas.microsoft.com/office/powerpoint/2010/main" val="4020734228"/>
              </p:ext>
            </p:extLst>
          </p:nvPr>
        </p:nvGraphicFramePr>
        <p:xfrm>
          <a:off x="1971159" y="2189046"/>
          <a:ext cx="7560000" cy="3633290"/>
        </p:xfrm>
        <a:graphic>
          <a:graphicData uri="http://schemas.openxmlformats.org/drawingml/2006/table">
            <a:tbl>
              <a:tblPr firstRow="1" firstCol="1" bandRow="1">
                <a:tableStyleId>{5C22544A-7EE6-4342-B048-85BDC9FD1C3A}</a:tableStyleId>
              </a:tblPr>
              <a:tblGrid>
                <a:gridCol w="3719183">
                  <a:extLst>
                    <a:ext uri="{9D8B030D-6E8A-4147-A177-3AD203B41FA5}">
                      <a16:colId xmlns:a16="http://schemas.microsoft.com/office/drawing/2014/main" val="3456117070"/>
                    </a:ext>
                  </a:extLst>
                </a:gridCol>
                <a:gridCol w="376288">
                  <a:extLst>
                    <a:ext uri="{9D8B030D-6E8A-4147-A177-3AD203B41FA5}">
                      <a16:colId xmlns:a16="http://schemas.microsoft.com/office/drawing/2014/main" val="1071111790"/>
                    </a:ext>
                  </a:extLst>
                </a:gridCol>
                <a:gridCol w="393540">
                  <a:extLst>
                    <a:ext uri="{9D8B030D-6E8A-4147-A177-3AD203B41FA5}">
                      <a16:colId xmlns:a16="http://schemas.microsoft.com/office/drawing/2014/main" val="2400605132"/>
                    </a:ext>
                  </a:extLst>
                </a:gridCol>
                <a:gridCol w="3070989">
                  <a:extLst>
                    <a:ext uri="{9D8B030D-6E8A-4147-A177-3AD203B41FA5}">
                      <a16:colId xmlns:a16="http://schemas.microsoft.com/office/drawing/2014/main" val="1311018303"/>
                    </a:ext>
                  </a:extLst>
                </a:gridCol>
              </a:tblGrid>
              <a:tr h="591058">
                <a:tc gridSpan="4">
                  <a:txBody>
                    <a:bodyPr/>
                    <a:lstStyle/>
                    <a:p>
                      <a:pPr marL="0" marR="0" lvl="0" indent="0" algn="ctr" defTabSz="685800" rtl="0" eaLnBrk="1" fontAlgn="auto" latinLnBrk="0" hangingPunct="1">
                        <a:lnSpc>
                          <a:spcPct val="107000"/>
                        </a:lnSpc>
                        <a:spcBef>
                          <a:spcPts val="0"/>
                        </a:spcBef>
                        <a:spcAft>
                          <a:spcPts val="800"/>
                        </a:spcAft>
                        <a:buClrTx/>
                        <a:buSzTx/>
                        <a:buFontTx/>
                        <a:buNone/>
                        <a:tabLst/>
                        <a:defRPr/>
                      </a:pPr>
                      <a:r>
                        <a:rPr lang="en-IE" sz="2000" dirty="0">
                          <a:effectLst/>
                        </a:rPr>
                        <a:t>Benefit Design</a:t>
                      </a:r>
                    </a:p>
                  </a:txBody>
                  <a:tcPr marL="75799" marR="75799" marT="0" marB="0" anchor="ctr">
                    <a:lnL w="12700" cap="flat" cmpd="sng" algn="ctr">
                      <a:solidFill>
                        <a:srgbClr val="5C61AC"/>
                      </a:solidFill>
                      <a:prstDash val="solid"/>
                      <a:round/>
                      <a:headEnd type="none" w="med" len="med"/>
                      <a:tailEnd type="none" w="med" len="med"/>
                    </a:lnL>
                    <a:lnR w="12700" cap="flat" cmpd="sng" algn="ctr">
                      <a:solidFill>
                        <a:srgbClr val="5C61AC"/>
                      </a:solidFill>
                      <a:prstDash val="solid"/>
                      <a:round/>
                      <a:headEnd type="none" w="med" len="med"/>
                      <a:tailEnd type="none" w="med" len="med"/>
                    </a:lnR>
                    <a:lnT w="12700" cap="flat" cmpd="sng" algn="ctr">
                      <a:solidFill>
                        <a:srgbClr val="5C61AC"/>
                      </a:solidFill>
                      <a:prstDash val="solid"/>
                      <a:round/>
                      <a:headEnd type="none" w="med" len="med"/>
                      <a:tailEnd type="none" w="med" len="med"/>
                    </a:lnT>
                    <a:lnB w="12700" cap="flat" cmpd="sng" algn="ctr">
                      <a:solidFill>
                        <a:srgbClr val="5C61AC"/>
                      </a:solidFill>
                      <a:prstDash val="solid"/>
                      <a:round/>
                      <a:headEnd type="none" w="med" len="med"/>
                      <a:tailEnd type="none" w="med" len="med"/>
                    </a:lnB>
                    <a:solidFill>
                      <a:srgbClr val="5C61AC"/>
                    </a:solidFill>
                  </a:tcPr>
                </a:tc>
                <a:tc hMerge="1">
                  <a:txBody>
                    <a:bodyPr/>
                    <a:lstStyle/>
                    <a:p>
                      <a:endParaRPr lang="en-US"/>
                    </a:p>
                  </a:txBody>
                  <a:tcPr/>
                </a:tc>
                <a:tc hMerge="1">
                  <a:txBody>
                    <a:bodyPr/>
                    <a:lstStyle/>
                    <a:p>
                      <a:endParaRPr lang="en-US"/>
                    </a:p>
                  </a:txBody>
                  <a:tcPr/>
                </a:tc>
                <a:tc hMerge="1">
                  <a:txBody>
                    <a:bodyPr/>
                    <a:lstStyle/>
                    <a:p>
                      <a:pPr algn="ctr">
                        <a:lnSpc>
                          <a:spcPct val="107000"/>
                        </a:lnSpc>
                        <a:spcAft>
                          <a:spcPts val="800"/>
                        </a:spcAft>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77220722"/>
                  </a:ext>
                </a:extLst>
              </a:tr>
              <a:tr h="516329">
                <a:tc>
                  <a:txBody>
                    <a:bodyPr/>
                    <a:lstStyle/>
                    <a:p>
                      <a:pPr algn="ctr">
                        <a:lnSpc>
                          <a:spcPct val="107000"/>
                        </a:lnSpc>
                        <a:spcAft>
                          <a:spcPts val="800"/>
                        </a:spcAft>
                      </a:pPr>
                      <a:r>
                        <a:rPr lang="en-IE" sz="2300" dirty="0">
                          <a:solidFill>
                            <a:srgbClr val="5C61AC"/>
                          </a:solidFill>
                          <a:effectLst/>
                          <a:latin typeface="Calibri" panose="020F0502020204030204" pitchFamily="34" charset="0"/>
                          <a:cs typeface="Calibri" panose="020F0502020204030204" pitchFamily="34" charset="0"/>
                        </a:rPr>
                        <a:t>Stand Alone</a:t>
                      </a:r>
                      <a:endParaRPr lang="en-IE" sz="2300" dirty="0">
                        <a:solidFill>
                          <a:srgbClr val="5C61AC"/>
                        </a:solidFill>
                        <a:effectLst/>
                        <a:latin typeface="Calibri" panose="020F0502020204030204" pitchFamily="34" charset="0"/>
                        <a:ea typeface="Calibri" panose="020F0502020204030204" pitchFamily="34" charset="0"/>
                        <a:cs typeface="Calibri" panose="020F0502020204030204" pitchFamily="34" charset="0"/>
                      </a:endParaRPr>
                    </a:p>
                  </a:txBody>
                  <a:tcPr marL="122087" marR="122087" marT="0" marB="0" anchor="ctr">
                    <a:lnL w="12700" cap="flat" cmpd="sng" algn="ctr">
                      <a:solidFill>
                        <a:srgbClr val="5C61AC"/>
                      </a:solidFill>
                      <a:prstDash val="solid"/>
                      <a:round/>
                      <a:headEnd type="none" w="med" len="med"/>
                      <a:tailEnd type="none" w="med" len="med"/>
                    </a:lnL>
                    <a:lnR w="12700" cap="flat" cmpd="sng" algn="ctr">
                      <a:solidFill>
                        <a:srgbClr val="F6F4F0"/>
                      </a:solidFill>
                      <a:prstDash val="solid"/>
                      <a:round/>
                      <a:headEnd type="none" w="med" len="med"/>
                      <a:tailEnd type="none" w="med" len="med"/>
                    </a:lnR>
                    <a:lnT w="12700" cap="flat" cmpd="sng" algn="ctr">
                      <a:solidFill>
                        <a:srgbClr val="5C61AC"/>
                      </a:solidFill>
                      <a:prstDash val="solid"/>
                      <a:round/>
                      <a:headEnd type="none" w="med" len="med"/>
                      <a:tailEnd type="none" w="med" len="med"/>
                    </a:lnT>
                    <a:lnB w="12700" cap="flat" cmpd="sng" algn="ctr">
                      <a:solidFill>
                        <a:srgbClr val="5C61AC"/>
                      </a:solidFill>
                      <a:prstDash val="solid"/>
                      <a:round/>
                      <a:headEnd type="none" w="med" len="med"/>
                      <a:tailEnd type="none" w="med" len="med"/>
                    </a:lnB>
                    <a:solidFill>
                      <a:srgbClr val="F6F4F0"/>
                    </a:solidFill>
                  </a:tcPr>
                </a:tc>
                <a:tc gridSpan="2">
                  <a:txBody>
                    <a:bodyPr/>
                    <a:lstStyle/>
                    <a:p>
                      <a:pPr algn="ctr">
                        <a:lnSpc>
                          <a:spcPct val="107000"/>
                        </a:lnSpc>
                        <a:spcAft>
                          <a:spcPts val="800"/>
                        </a:spcAft>
                      </a:pPr>
                      <a:r>
                        <a:rPr lang="en-IE" sz="2300" b="1" dirty="0">
                          <a:solidFill>
                            <a:srgbClr val="5C61AC"/>
                          </a:solidFill>
                          <a:effectLst/>
                          <a:latin typeface="Calibri" panose="020F0502020204030204" pitchFamily="34" charset="0"/>
                          <a:ea typeface="Calibri" panose="020F0502020204030204" pitchFamily="34" charset="0"/>
                          <a:cs typeface="Calibri" panose="020F0502020204030204" pitchFamily="34" charset="0"/>
                        </a:rPr>
                        <a:t>V’s</a:t>
                      </a:r>
                    </a:p>
                  </a:txBody>
                  <a:tcPr marL="101065" marR="101065" marT="50533" marB="50533" anchor="ctr">
                    <a:lnL w="12700" cap="flat" cmpd="sng" algn="ctr">
                      <a:solidFill>
                        <a:srgbClr val="F6F4F0"/>
                      </a:solidFill>
                      <a:prstDash val="solid"/>
                      <a:round/>
                      <a:headEnd type="none" w="med" len="med"/>
                      <a:tailEnd type="none" w="med" len="med"/>
                    </a:lnL>
                    <a:lnR w="12700" cap="flat" cmpd="sng" algn="ctr">
                      <a:solidFill>
                        <a:srgbClr val="F6F4F0"/>
                      </a:solidFill>
                      <a:prstDash val="solid"/>
                      <a:round/>
                      <a:headEnd type="none" w="med" len="med"/>
                      <a:tailEnd type="none" w="med" len="med"/>
                    </a:lnR>
                    <a:lnT w="12700" cap="flat" cmpd="sng" algn="ctr">
                      <a:solidFill>
                        <a:srgbClr val="5C61AC"/>
                      </a:solidFill>
                      <a:prstDash val="solid"/>
                      <a:round/>
                      <a:headEnd type="none" w="med" len="med"/>
                      <a:tailEnd type="none" w="med" len="med"/>
                    </a:lnT>
                    <a:lnB w="12700" cap="flat" cmpd="sng" algn="ctr">
                      <a:solidFill>
                        <a:srgbClr val="5C61AC"/>
                      </a:solidFill>
                      <a:prstDash val="solid"/>
                      <a:round/>
                      <a:headEnd type="none" w="med" len="med"/>
                      <a:tailEnd type="none" w="med" len="med"/>
                    </a:lnB>
                    <a:solidFill>
                      <a:srgbClr val="F6F4F0"/>
                    </a:solidFill>
                  </a:tcPr>
                </a:tc>
                <a:tc hMerge="1">
                  <a:txBody>
                    <a:bodyPr/>
                    <a:lstStyle/>
                    <a:p>
                      <a:endParaRPr lang="en-US"/>
                    </a:p>
                  </a:txBody>
                  <a:tcPr/>
                </a:tc>
                <a:tc>
                  <a:txBody>
                    <a:bodyPr/>
                    <a:lstStyle/>
                    <a:p>
                      <a:pPr algn="ctr">
                        <a:lnSpc>
                          <a:spcPct val="107000"/>
                        </a:lnSpc>
                        <a:spcAft>
                          <a:spcPts val="800"/>
                        </a:spcAft>
                      </a:pPr>
                      <a:r>
                        <a:rPr lang="en-IE" sz="2300" b="1" dirty="0">
                          <a:solidFill>
                            <a:srgbClr val="5C61AC"/>
                          </a:solidFill>
                          <a:effectLst/>
                          <a:latin typeface="Calibri" panose="020F0502020204030204" pitchFamily="34" charset="0"/>
                          <a:cs typeface="Calibri" panose="020F0502020204030204" pitchFamily="34" charset="0"/>
                        </a:rPr>
                        <a:t>Master Trust</a:t>
                      </a:r>
                      <a:endParaRPr lang="en-IE" sz="2300" b="1" dirty="0">
                        <a:solidFill>
                          <a:srgbClr val="5C61AC"/>
                        </a:solidFill>
                        <a:effectLst/>
                        <a:latin typeface="Calibri" panose="020F0502020204030204" pitchFamily="34" charset="0"/>
                        <a:ea typeface="Calibri" panose="020F0502020204030204" pitchFamily="34" charset="0"/>
                        <a:cs typeface="Calibri" panose="020F0502020204030204" pitchFamily="34" charset="0"/>
                      </a:endParaRPr>
                    </a:p>
                  </a:txBody>
                  <a:tcPr marL="122087" marR="122087" marT="0" marB="0" anchor="ctr">
                    <a:lnL w="12700" cap="flat" cmpd="sng" algn="ctr">
                      <a:solidFill>
                        <a:srgbClr val="F6F4F0"/>
                      </a:solidFill>
                      <a:prstDash val="solid"/>
                      <a:round/>
                      <a:headEnd type="none" w="med" len="med"/>
                      <a:tailEnd type="none" w="med" len="med"/>
                    </a:lnL>
                    <a:lnR w="12700" cap="flat" cmpd="sng" algn="ctr">
                      <a:solidFill>
                        <a:srgbClr val="5C61AC"/>
                      </a:solidFill>
                      <a:prstDash val="solid"/>
                      <a:round/>
                      <a:headEnd type="none" w="med" len="med"/>
                      <a:tailEnd type="none" w="med" len="med"/>
                    </a:lnR>
                    <a:lnT w="12700" cap="flat" cmpd="sng" algn="ctr">
                      <a:solidFill>
                        <a:srgbClr val="5C61AC"/>
                      </a:solidFill>
                      <a:prstDash val="solid"/>
                      <a:round/>
                      <a:headEnd type="none" w="med" len="med"/>
                      <a:tailEnd type="none" w="med" len="med"/>
                    </a:lnT>
                    <a:lnB w="12700" cap="flat" cmpd="sng" algn="ctr">
                      <a:solidFill>
                        <a:srgbClr val="5C61AC"/>
                      </a:solidFill>
                      <a:prstDash val="solid"/>
                      <a:round/>
                      <a:headEnd type="none" w="med" len="med"/>
                      <a:tailEnd type="none" w="med" len="med"/>
                    </a:lnB>
                    <a:solidFill>
                      <a:srgbClr val="F6F4F0"/>
                    </a:solidFill>
                  </a:tcPr>
                </a:tc>
                <a:extLst>
                  <a:ext uri="{0D108BD9-81ED-4DB2-BD59-A6C34878D82A}">
                    <a16:rowId xmlns:a16="http://schemas.microsoft.com/office/drawing/2014/main" val="3471021963"/>
                  </a:ext>
                </a:extLst>
              </a:tr>
              <a:tr h="1058571">
                <a:tc>
                  <a:txBody>
                    <a:bodyPr/>
                    <a:lstStyle/>
                    <a:p>
                      <a:pPr algn="ctr">
                        <a:lnSpc>
                          <a:spcPct val="107000"/>
                        </a:lnSpc>
                        <a:spcAft>
                          <a:spcPts val="800"/>
                        </a:spcAft>
                      </a:pPr>
                      <a:r>
                        <a:rPr lang="en-IE" sz="1300" b="0" dirty="0">
                          <a:solidFill>
                            <a:srgbClr val="6E6F71"/>
                          </a:solidFill>
                          <a:effectLst/>
                        </a:rPr>
                        <a:t>Full flexibility</a:t>
                      </a:r>
                      <a:endParaRPr lang="en-IE" sz="1300" b="0" dirty="0">
                        <a:solidFill>
                          <a:srgbClr val="6E6F7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087" marR="122087" marT="0" marB="0" anchor="ctr">
                    <a:lnL w="12700" cap="flat" cmpd="sng" algn="ctr">
                      <a:solidFill>
                        <a:srgbClr val="5C61AC"/>
                      </a:solidFill>
                      <a:prstDash val="solid"/>
                      <a:round/>
                      <a:headEnd type="none" w="med" len="med"/>
                      <a:tailEnd type="none" w="med" len="med"/>
                    </a:lnL>
                    <a:lnR w="12700" cap="flat" cmpd="sng" algn="ctr">
                      <a:solidFill>
                        <a:srgbClr val="F6F4F0"/>
                      </a:solidFill>
                      <a:prstDash val="solid"/>
                      <a:round/>
                      <a:headEnd type="none" w="med" len="med"/>
                      <a:tailEnd type="none" w="med" len="med"/>
                    </a:lnR>
                    <a:lnT w="12700" cap="flat" cmpd="sng" algn="ctr">
                      <a:solidFill>
                        <a:srgbClr val="5C61AC"/>
                      </a:solidFill>
                      <a:prstDash val="solid"/>
                      <a:round/>
                      <a:headEnd type="none" w="med" len="med"/>
                      <a:tailEnd type="none" w="med" len="med"/>
                    </a:lnT>
                    <a:lnB w="12700" cap="flat" cmpd="sng" algn="ctr">
                      <a:solidFill>
                        <a:srgbClr val="5C61AC"/>
                      </a:solidFill>
                      <a:prstDash val="solid"/>
                      <a:round/>
                      <a:headEnd type="none" w="med" len="med"/>
                      <a:tailEnd type="none" w="med" len="med"/>
                    </a:lnB>
                    <a:solidFill>
                      <a:srgbClr val="F6F4F0"/>
                    </a:solidFill>
                  </a:tcPr>
                </a:tc>
                <a:tc>
                  <a:txBody>
                    <a:bodyPr/>
                    <a:lstStyle/>
                    <a:p>
                      <a:pPr algn="ctr">
                        <a:lnSpc>
                          <a:spcPct val="107000"/>
                        </a:lnSpc>
                        <a:spcAft>
                          <a:spcPts val="800"/>
                        </a:spcAft>
                      </a:pPr>
                      <a:endParaRPr lang="en-IE" sz="1400" b="0" dirty="0">
                        <a:solidFill>
                          <a:srgbClr val="333890"/>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087" marR="122087" marT="0" marB="0" anchor="ctr">
                    <a:lnL w="12700" cap="flat" cmpd="sng" algn="ctr">
                      <a:solidFill>
                        <a:srgbClr val="F6F4F0"/>
                      </a:solidFill>
                      <a:prstDash val="solid"/>
                      <a:round/>
                      <a:headEnd type="none" w="med" len="med"/>
                      <a:tailEnd type="none" w="med" len="med"/>
                    </a:lnL>
                    <a:lnR w="12700" cap="flat" cmpd="sng" algn="ctr">
                      <a:solidFill>
                        <a:srgbClr val="5C61AC"/>
                      </a:solidFill>
                      <a:prstDash val="solid"/>
                      <a:round/>
                      <a:headEnd type="none" w="med" len="med"/>
                      <a:tailEnd type="none" w="med" len="med"/>
                    </a:lnR>
                    <a:lnT w="12700" cap="flat" cmpd="sng" algn="ctr">
                      <a:solidFill>
                        <a:srgbClr val="5C61AC"/>
                      </a:solidFill>
                      <a:prstDash val="solid"/>
                      <a:round/>
                      <a:headEnd type="none" w="med" len="med"/>
                      <a:tailEnd type="none" w="med" len="med"/>
                    </a:lnT>
                    <a:lnB w="12700" cap="flat" cmpd="sng" algn="ctr">
                      <a:solidFill>
                        <a:srgbClr val="5C61AC"/>
                      </a:solidFill>
                      <a:prstDash val="solid"/>
                      <a:round/>
                      <a:headEnd type="none" w="med" len="med"/>
                      <a:tailEnd type="none" w="med" len="med"/>
                    </a:lnB>
                    <a:solidFill>
                      <a:srgbClr val="F6F4F0"/>
                    </a:solidFill>
                  </a:tcPr>
                </a:tc>
                <a:tc>
                  <a:txBody>
                    <a:bodyPr/>
                    <a:lstStyle/>
                    <a:p>
                      <a:pPr algn="ctr">
                        <a:lnSpc>
                          <a:spcPct val="107000"/>
                        </a:lnSpc>
                        <a:spcAft>
                          <a:spcPts val="800"/>
                        </a:spcAft>
                      </a:pPr>
                      <a:endParaRPr lang="en-IE" sz="1400" b="0" dirty="0">
                        <a:solidFill>
                          <a:srgbClr val="333890"/>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087" marR="122087" marT="0" marB="0" anchor="ctr">
                    <a:lnL w="12700" cap="flat" cmpd="sng" algn="ctr">
                      <a:solidFill>
                        <a:srgbClr val="5C61AC"/>
                      </a:solidFill>
                      <a:prstDash val="solid"/>
                      <a:round/>
                      <a:headEnd type="none" w="med" len="med"/>
                      <a:tailEnd type="none" w="med" len="med"/>
                    </a:lnL>
                    <a:lnR w="12700" cap="flat" cmpd="sng" algn="ctr">
                      <a:solidFill>
                        <a:srgbClr val="F6F4F0"/>
                      </a:solidFill>
                      <a:prstDash val="solid"/>
                      <a:round/>
                      <a:headEnd type="none" w="med" len="med"/>
                      <a:tailEnd type="none" w="med" len="med"/>
                    </a:lnR>
                    <a:lnT w="12700" cap="flat" cmpd="sng" algn="ctr">
                      <a:solidFill>
                        <a:srgbClr val="5C61AC"/>
                      </a:solidFill>
                      <a:prstDash val="solid"/>
                      <a:round/>
                      <a:headEnd type="none" w="med" len="med"/>
                      <a:tailEnd type="none" w="med" len="med"/>
                    </a:lnT>
                    <a:lnB w="12700" cap="flat" cmpd="sng" algn="ctr">
                      <a:solidFill>
                        <a:srgbClr val="5C61AC"/>
                      </a:solidFill>
                      <a:prstDash val="solid"/>
                      <a:round/>
                      <a:headEnd type="none" w="med" len="med"/>
                      <a:tailEnd type="none" w="med" len="med"/>
                    </a:lnB>
                    <a:solidFill>
                      <a:srgbClr val="F6F4F0"/>
                    </a:solidFill>
                  </a:tcPr>
                </a:tc>
                <a:tc>
                  <a:txBody>
                    <a:bodyPr/>
                    <a:lstStyle/>
                    <a:p>
                      <a:pPr algn="ctr">
                        <a:lnSpc>
                          <a:spcPct val="107000"/>
                        </a:lnSpc>
                        <a:spcAft>
                          <a:spcPts val="800"/>
                        </a:spcAft>
                      </a:pPr>
                      <a:r>
                        <a:rPr lang="en-IE" sz="1300" dirty="0">
                          <a:solidFill>
                            <a:srgbClr val="6E6F71"/>
                          </a:solidFill>
                          <a:effectLst/>
                        </a:rPr>
                        <a:t>Still full flexibility per employer (eg each employer has own contribution rates) </a:t>
                      </a:r>
                      <a:endParaRPr lang="en-IE" sz="1300" dirty="0">
                        <a:solidFill>
                          <a:srgbClr val="6E6F7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087" marR="122087" marT="0" marB="0" anchor="ctr">
                    <a:lnL w="12700" cap="flat" cmpd="sng" algn="ctr">
                      <a:solidFill>
                        <a:srgbClr val="F6F4F0"/>
                      </a:solidFill>
                      <a:prstDash val="solid"/>
                      <a:round/>
                      <a:headEnd type="none" w="med" len="med"/>
                      <a:tailEnd type="none" w="med" len="med"/>
                    </a:lnL>
                    <a:lnR w="12700" cap="flat" cmpd="sng" algn="ctr">
                      <a:solidFill>
                        <a:srgbClr val="5C61AC"/>
                      </a:solidFill>
                      <a:prstDash val="solid"/>
                      <a:round/>
                      <a:headEnd type="none" w="med" len="med"/>
                      <a:tailEnd type="none" w="med" len="med"/>
                    </a:lnR>
                    <a:lnT w="12700" cap="flat" cmpd="sng" algn="ctr">
                      <a:solidFill>
                        <a:srgbClr val="5C61AC"/>
                      </a:solidFill>
                      <a:prstDash val="solid"/>
                      <a:round/>
                      <a:headEnd type="none" w="med" len="med"/>
                      <a:tailEnd type="none" w="med" len="med"/>
                    </a:lnT>
                    <a:lnB w="12700" cap="flat" cmpd="sng" algn="ctr">
                      <a:solidFill>
                        <a:srgbClr val="5C61AC"/>
                      </a:solidFill>
                      <a:prstDash val="solid"/>
                      <a:round/>
                      <a:headEnd type="none" w="med" len="med"/>
                      <a:tailEnd type="none" w="med" len="med"/>
                    </a:lnB>
                    <a:solidFill>
                      <a:srgbClr val="F6F4F0"/>
                    </a:solidFill>
                  </a:tcPr>
                </a:tc>
                <a:extLst>
                  <a:ext uri="{0D108BD9-81ED-4DB2-BD59-A6C34878D82A}">
                    <a16:rowId xmlns:a16="http://schemas.microsoft.com/office/drawing/2014/main" val="2036359779"/>
                  </a:ext>
                </a:extLst>
              </a:tr>
              <a:tr h="557710">
                <a:tc gridSpan="4">
                  <a:txBody>
                    <a:bodyPr/>
                    <a:lstStyle/>
                    <a:p>
                      <a:pPr marL="0" marR="0" lvl="0" indent="0" algn="ctr" defTabSz="685800" rtl="0" eaLnBrk="1" fontAlgn="auto" latinLnBrk="0" hangingPunct="1">
                        <a:lnSpc>
                          <a:spcPct val="107000"/>
                        </a:lnSpc>
                        <a:spcBef>
                          <a:spcPts val="0"/>
                        </a:spcBef>
                        <a:spcAft>
                          <a:spcPts val="800"/>
                        </a:spcAft>
                        <a:buClrTx/>
                        <a:buSzTx/>
                        <a:buFontTx/>
                        <a:buNone/>
                        <a:tabLst/>
                        <a:defRPr/>
                      </a:pPr>
                      <a:r>
                        <a:rPr lang="en-IE" sz="2000" dirty="0">
                          <a:effectLst/>
                        </a:rPr>
                        <a:t>Comment</a:t>
                      </a:r>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799" marR="75799" marT="0" marB="0" anchor="ctr">
                    <a:lnL w="12700" cap="flat" cmpd="sng" algn="ctr">
                      <a:solidFill>
                        <a:srgbClr val="5C61AC"/>
                      </a:solidFill>
                      <a:prstDash val="solid"/>
                      <a:round/>
                      <a:headEnd type="none" w="med" len="med"/>
                      <a:tailEnd type="none" w="med" len="med"/>
                    </a:lnL>
                    <a:lnR w="12700" cap="flat" cmpd="sng" algn="ctr">
                      <a:solidFill>
                        <a:srgbClr val="5C61AC"/>
                      </a:solidFill>
                      <a:prstDash val="solid"/>
                      <a:round/>
                      <a:headEnd type="none" w="med" len="med"/>
                      <a:tailEnd type="none" w="med" len="med"/>
                    </a:lnR>
                    <a:lnT w="12700" cap="flat" cmpd="sng" algn="ctr">
                      <a:solidFill>
                        <a:srgbClr val="5C61AC"/>
                      </a:solidFill>
                      <a:prstDash val="solid"/>
                      <a:round/>
                      <a:headEnd type="none" w="med" len="med"/>
                      <a:tailEnd type="none" w="med" len="med"/>
                    </a:lnT>
                    <a:lnB w="12700" cap="flat" cmpd="sng" algn="ctr">
                      <a:solidFill>
                        <a:srgbClr val="5C61AC"/>
                      </a:solidFill>
                      <a:prstDash val="solid"/>
                      <a:round/>
                      <a:headEnd type="none" w="med" len="med"/>
                      <a:tailEnd type="none" w="med" len="med"/>
                    </a:lnB>
                    <a:solidFill>
                      <a:srgbClr val="5C61AC"/>
                    </a:solidFill>
                  </a:tcPr>
                </a:tc>
                <a:tc hMerge="1">
                  <a:txBody>
                    <a:bodyPr/>
                    <a:lstStyle/>
                    <a:p>
                      <a:endParaRPr lang="en-US"/>
                    </a:p>
                  </a:txBody>
                  <a:tcPr>
                    <a:lnL w="12700" cap="flat" cmpd="sng" algn="ctr">
                      <a:solidFill>
                        <a:srgbClr val="F6F4F0"/>
                      </a:solidFill>
                      <a:prstDash val="solid"/>
                      <a:round/>
                      <a:headEnd type="none" w="med" len="med"/>
                      <a:tailEnd type="none" w="med" len="med"/>
                    </a:lnL>
                    <a:lnR w="12700" cap="flat" cmpd="sng" algn="ctr">
                      <a:solidFill>
                        <a:srgbClr val="333890"/>
                      </a:solidFill>
                      <a:prstDash val="solid"/>
                      <a:round/>
                      <a:headEnd type="none" w="med" len="med"/>
                      <a:tailEnd type="none" w="med" len="med"/>
                    </a:lnR>
                    <a:lnT w="12700" cap="flat" cmpd="sng" algn="ctr">
                      <a:solidFill>
                        <a:srgbClr val="333890"/>
                      </a:solidFill>
                      <a:prstDash val="solid"/>
                      <a:round/>
                      <a:headEnd type="none" w="med" len="med"/>
                      <a:tailEnd type="none" w="med" len="med"/>
                    </a:lnT>
                    <a:lnB w="12700" cap="flat" cmpd="sng" algn="ctr">
                      <a:solidFill>
                        <a:srgbClr val="333890"/>
                      </a:solidFill>
                      <a:prstDash val="solid"/>
                      <a:round/>
                      <a:headEnd type="none" w="med" len="med"/>
                      <a:tailEnd type="none" w="med" len="med"/>
                    </a:lnB>
                    <a:solidFill>
                      <a:srgbClr val="F6F4F0"/>
                    </a:solidFill>
                  </a:tcPr>
                </a:tc>
                <a:tc hMerge="1">
                  <a:txBody>
                    <a:bodyPr/>
                    <a:lstStyle/>
                    <a:p>
                      <a:endParaRPr lang="en-US"/>
                    </a:p>
                  </a:txBody>
                  <a:tcPr>
                    <a:lnL w="12700" cap="flat" cmpd="sng" algn="ctr">
                      <a:solidFill>
                        <a:srgbClr val="333890"/>
                      </a:solidFill>
                      <a:prstDash val="solid"/>
                      <a:round/>
                      <a:headEnd type="none" w="med" len="med"/>
                      <a:tailEnd type="none" w="med" len="med"/>
                    </a:lnL>
                    <a:lnR w="12700" cap="flat" cmpd="sng" algn="ctr">
                      <a:solidFill>
                        <a:srgbClr val="F6F4F0"/>
                      </a:solidFill>
                      <a:prstDash val="solid"/>
                      <a:round/>
                      <a:headEnd type="none" w="med" len="med"/>
                      <a:tailEnd type="none" w="med" len="med"/>
                    </a:lnR>
                    <a:lnT w="12700" cap="flat" cmpd="sng" algn="ctr">
                      <a:solidFill>
                        <a:srgbClr val="333890"/>
                      </a:solidFill>
                      <a:prstDash val="solid"/>
                      <a:round/>
                      <a:headEnd type="none" w="med" len="med"/>
                      <a:tailEnd type="none" w="med" len="med"/>
                    </a:lnT>
                    <a:lnB w="12700" cap="flat" cmpd="sng" algn="ctr">
                      <a:solidFill>
                        <a:srgbClr val="333890"/>
                      </a:solidFill>
                      <a:prstDash val="solid"/>
                      <a:round/>
                      <a:headEnd type="none" w="med" len="med"/>
                      <a:tailEnd type="none" w="med" len="med"/>
                    </a:lnB>
                    <a:solidFill>
                      <a:srgbClr val="F6F4F0"/>
                    </a:solidFill>
                  </a:tcPr>
                </a:tc>
                <a:tc hMerge="1">
                  <a:txBody>
                    <a:bodyPr/>
                    <a:lstStyle/>
                    <a:p>
                      <a:pPr algn="ctr">
                        <a:lnSpc>
                          <a:spcPct val="107000"/>
                        </a:lnSpc>
                        <a:spcAft>
                          <a:spcPts val="800"/>
                        </a:spcAft>
                      </a:pP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6F4F0"/>
                      </a:solidFill>
                      <a:prstDash val="solid"/>
                      <a:round/>
                      <a:headEnd type="none" w="med" len="med"/>
                      <a:tailEnd type="none" w="med" len="med"/>
                    </a:lnL>
                    <a:lnR w="12700" cap="flat" cmpd="sng" algn="ctr">
                      <a:solidFill>
                        <a:srgbClr val="333890"/>
                      </a:solidFill>
                      <a:prstDash val="solid"/>
                      <a:round/>
                      <a:headEnd type="none" w="med" len="med"/>
                      <a:tailEnd type="none" w="med" len="med"/>
                    </a:lnR>
                    <a:lnT w="12700" cap="flat" cmpd="sng" algn="ctr">
                      <a:solidFill>
                        <a:srgbClr val="333890"/>
                      </a:solidFill>
                      <a:prstDash val="solid"/>
                      <a:round/>
                      <a:headEnd type="none" w="med" len="med"/>
                      <a:tailEnd type="none" w="med" len="med"/>
                    </a:lnT>
                    <a:lnB w="12700" cap="flat" cmpd="sng" algn="ctr">
                      <a:solidFill>
                        <a:srgbClr val="333890"/>
                      </a:solidFill>
                      <a:prstDash val="solid"/>
                      <a:round/>
                      <a:headEnd type="none" w="med" len="med"/>
                      <a:tailEnd type="none" w="med" len="med"/>
                    </a:lnB>
                    <a:solidFill>
                      <a:srgbClr val="F6F4F0"/>
                    </a:solidFill>
                  </a:tcPr>
                </a:tc>
                <a:extLst>
                  <a:ext uri="{0D108BD9-81ED-4DB2-BD59-A6C34878D82A}">
                    <a16:rowId xmlns:a16="http://schemas.microsoft.com/office/drawing/2014/main" val="143644175"/>
                  </a:ext>
                </a:extLst>
              </a:tr>
              <a:tr h="909622">
                <a:tc gridSpan="4">
                  <a:txBody>
                    <a:bodyPr/>
                    <a:lstStyle/>
                    <a:p>
                      <a:pPr marL="0" marR="0" lvl="0" indent="0" algn="ctr" defTabSz="685800" rtl="0" eaLnBrk="1" fontAlgn="auto" latinLnBrk="0" hangingPunct="1">
                        <a:lnSpc>
                          <a:spcPct val="107000"/>
                        </a:lnSpc>
                        <a:spcBef>
                          <a:spcPts val="0"/>
                        </a:spcBef>
                        <a:spcAft>
                          <a:spcPts val="800"/>
                        </a:spcAft>
                        <a:buClrTx/>
                        <a:buSzTx/>
                        <a:buFontTx/>
                        <a:buNone/>
                        <a:tabLst/>
                        <a:defRPr/>
                      </a:pPr>
                      <a:r>
                        <a:rPr lang="en-IE" sz="1300" b="0" dirty="0">
                          <a:solidFill>
                            <a:srgbClr val="6E6F71"/>
                          </a:solidFill>
                        </a:rPr>
                        <a:t>Important to note a MT is </a:t>
                      </a:r>
                      <a:r>
                        <a:rPr lang="en-IE" sz="1300" b="0" u="sng" dirty="0">
                          <a:solidFill>
                            <a:srgbClr val="6E6F71"/>
                          </a:solidFill>
                        </a:rPr>
                        <a:t>not</a:t>
                      </a:r>
                      <a:r>
                        <a:rPr lang="en-IE" sz="1300" b="0" dirty="0">
                          <a:solidFill>
                            <a:srgbClr val="6E6F71"/>
                          </a:solidFill>
                        </a:rPr>
                        <a:t> a one size fits all: different contribution rate designs can all be</a:t>
                      </a:r>
                      <a:br>
                        <a:rPr lang="en-IE" sz="1300" b="0" dirty="0">
                          <a:solidFill>
                            <a:srgbClr val="6E6F71"/>
                          </a:solidFill>
                        </a:rPr>
                      </a:br>
                      <a:r>
                        <a:rPr lang="en-IE" sz="1300" b="0" dirty="0">
                          <a:solidFill>
                            <a:srgbClr val="6E6F71"/>
                          </a:solidFill>
                        </a:rPr>
                        <a:t>accommodated inside the one big tent (including any legacy rates from prior schemes).</a:t>
                      </a:r>
                      <a:endParaRPr lang="en-IE" sz="1300" b="0" dirty="0">
                        <a:solidFill>
                          <a:srgbClr val="6E6F71"/>
                        </a:solidFill>
                        <a:latin typeface="Calibri" panose="020F0502020204030204" pitchFamily="34" charset="0"/>
                        <a:ea typeface="Calibri" panose="020F0502020204030204" pitchFamily="34" charset="0"/>
                        <a:cs typeface="Times New Roman" panose="02020603050405020304" pitchFamily="18" charset="0"/>
                      </a:endParaRPr>
                    </a:p>
                  </a:txBody>
                  <a:tcPr marL="75799" marR="75799" marT="0" marB="0" anchor="ctr">
                    <a:lnL w="12700" cap="flat" cmpd="sng" algn="ctr">
                      <a:solidFill>
                        <a:srgbClr val="5C61AC"/>
                      </a:solidFill>
                      <a:prstDash val="solid"/>
                      <a:round/>
                      <a:headEnd type="none" w="med" len="med"/>
                      <a:tailEnd type="none" w="med" len="med"/>
                    </a:lnL>
                    <a:lnR w="12700" cap="flat" cmpd="sng" algn="ctr">
                      <a:solidFill>
                        <a:srgbClr val="5C61AC"/>
                      </a:solidFill>
                      <a:prstDash val="solid"/>
                      <a:round/>
                      <a:headEnd type="none" w="med" len="med"/>
                      <a:tailEnd type="none" w="med" len="med"/>
                    </a:lnR>
                    <a:lnT w="12700" cap="flat" cmpd="sng" algn="ctr">
                      <a:solidFill>
                        <a:srgbClr val="5C61AC"/>
                      </a:solidFill>
                      <a:prstDash val="solid"/>
                      <a:round/>
                      <a:headEnd type="none" w="med" len="med"/>
                      <a:tailEnd type="none" w="med" len="med"/>
                    </a:lnT>
                    <a:lnB w="12700" cap="flat" cmpd="sng" algn="ctr">
                      <a:solidFill>
                        <a:srgbClr val="5C61AC"/>
                      </a:solidFill>
                      <a:prstDash val="solid"/>
                      <a:round/>
                      <a:headEnd type="none" w="med" len="med"/>
                      <a:tailEnd type="none" w="med" len="med"/>
                    </a:lnB>
                    <a:solidFill>
                      <a:srgbClr val="F6F4F0"/>
                    </a:solidFill>
                  </a:tcPr>
                </a:tc>
                <a:tc hMerge="1">
                  <a:txBody>
                    <a:bodyPr/>
                    <a:lstStyle/>
                    <a:p>
                      <a:pPr algn="ctr">
                        <a:lnSpc>
                          <a:spcPct val="107000"/>
                        </a:lnSpc>
                        <a:spcAft>
                          <a:spcPts val="800"/>
                        </a:spcAft>
                      </a:pPr>
                      <a:endParaRPr lang="en-IE" sz="800" b="0" dirty="0">
                        <a:solidFill>
                          <a:srgbClr val="33389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F4F0"/>
                      </a:solidFill>
                      <a:prstDash val="solid"/>
                      <a:round/>
                      <a:headEnd type="none" w="med" len="med"/>
                      <a:tailEnd type="none" w="med" len="med"/>
                    </a:lnL>
                    <a:lnR w="12700" cap="flat" cmpd="sng" algn="ctr">
                      <a:solidFill>
                        <a:srgbClr val="333890"/>
                      </a:solidFill>
                      <a:prstDash val="solid"/>
                      <a:round/>
                      <a:headEnd type="none" w="med" len="med"/>
                      <a:tailEnd type="none" w="med" len="med"/>
                    </a:lnR>
                    <a:lnT w="12700" cap="flat" cmpd="sng" algn="ctr">
                      <a:solidFill>
                        <a:srgbClr val="333890"/>
                      </a:solidFill>
                      <a:prstDash val="solid"/>
                      <a:round/>
                      <a:headEnd type="none" w="med" len="med"/>
                      <a:tailEnd type="none" w="med" len="med"/>
                    </a:lnT>
                    <a:lnB w="12700" cap="flat" cmpd="sng" algn="ctr">
                      <a:solidFill>
                        <a:srgbClr val="333890"/>
                      </a:solidFill>
                      <a:prstDash val="solid"/>
                      <a:round/>
                      <a:headEnd type="none" w="med" len="med"/>
                      <a:tailEnd type="none" w="med" len="med"/>
                    </a:lnB>
                    <a:solidFill>
                      <a:srgbClr val="F6F4F0"/>
                    </a:solidFill>
                  </a:tcPr>
                </a:tc>
                <a:tc hMerge="1">
                  <a:txBody>
                    <a:bodyPr/>
                    <a:lstStyle/>
                    <a:p>
                      <a:pPr algn="ctr">
                        <a:lnSpc>
                          <a:spcPct val="107000"/>
                        </a:lnSpc>
                        <a:spcAft>
                          <a:spcPts val="800"/>
                        </a:spcAft>
                      </a:pPr>
                      <a:endParaRPr lang="en-IE" sz="800" b="0" dirty="0">
                        <a:solidFill>
                          <a:srgbClr val="33389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33890"/>
                      </a:solidFill>
                      <a:prstDash val="solid"/>
                      <a:round/>
                      <a:headEnd type="none" w="med" len="med"/>
                      <a:tailEnd type="none" w="med" len="med"/>
                    </a:lnL>
                    <a:lnR w="12700" cap="flat" cmpd="sng" algn="ctr">
                      <a:solidFill>
                        <a:srgbClr val="F6F4F0"/>
                      </a:solidFill>
                      <a:prstDash val="solid"/>
                      <a:round/>
                      <a:headEnd type="none" w="med" len="med"/>
                      <a:tailEnd type="none" w="med" len="med"/>
                    </a:lnR>
                    <a:lnT w="12700" cap="flat" cmpd="sng" algn="ctr">
                      <a:solidFill>
                        <a:srgbClr val="333890"/>
                      </a:solidFill>
                      <a:prstDash val="solid"/>
                      <a:round/>
                      <a:headEnd type="none" w="med" len="med"/>
                      <a:tailEnd type="none" w="med" len="med"/>
                    </a:lnT>
                    <a:lnB w="12700" cap="flat" cmpd="sng" algn="ctr">
                      <a:solidFill>
                        <a:srgbClr val="333890"/>
                      </a:solidFill>
                      <a:prstDash val="solid"/>
                      <a:round/>
                      <a:headEnd type="none" w="med" len="med"/>
                      <a:tailEnd type="none" w="med" len="med"/>
                    </a:lnB>
                    <a:solidFill>
                      <a:srgbClr val="F6F4F0"/>
                    </a:solidFill>
                  </a:tcPr>
                </a:tc>
                <a:tc hMerge="1">
                  <a:txBody>
                    <a:bodyPr/>
                    <a:lstStyle/>
                    <a:p>
                      <a:pPr algn="ctr">
                        <a:lnSpc>
                          <a:spcPct val="107000"/>
                        </a:lnSpc>
                        <a:spcAft>
                          <a:spcPts val="800"/>
                        </a:spcAft>
                      </a:pPr>
                      <a:endParaRPr lang="en-IE" sz="800" dirty="0">
                        <a:solidFill>
                          <a:srgbClr val="33389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F4F0"/>
                      </a:solidFill>
                      <a:prstDash val="solid"/>
                      <a:round/>
                      <a:headEnd type="none" w="med" len="med"/>
                      <a:tailEnd type="none" w="med" len="med"/>
                    </a:lnL>
                    <a:lnR w="12700" cap="flat" cmpd="sng" algn="ctr">
                      <a:solidFill>
                        <a:srgbClr val="333890"/>
                      </a:solidFill>
                      <a:prstDash val="solid"/>
                      <a:round/>
                      <a:headEnd type="none" w="med" len="med"/>
                      <a:tailEnd type="none" w="med" len="med"/>
                    </a:lnR>
                    <a:lnT w="12700" cap="flat" cmpd="sng" algn="ctr">
                      <a:solidFill>
                        <a:srgbClr val="333890"/>
                      </a:solidFill>
                      <a:prstDash val="solid"/>
                      <a:round/>
                      <a:headEnd type="none" w="med" len="med"/>
                      <a:tailEnd type="none" w="med" len="med"/>
                    </a:lnT>
                    <a:lnB w="12700" cap="flat" cmpd="sng" algn="ctr">
                      <a:solidFill>
                        <a:srgbClr val="333890"/>
                      </a:solidFill>
                      <a:prstDash val="solid"/>
                      <a:round/>
                      <a:headEnd type="none" w="med" len="med"/>
                      <a:tailEnd type="none" w="med" len="med"/>
                    </a:lnB>
                    <a:solidFill>
                      <a:srgbClr val="F6F4F0"/>
                    </a:solidFill>
                  </a:tcPr>
                </a:tc>
                <a:extLst>
                  <a:ext uri="{0D108BD9-81ED-4DB2-BD59-A6C34878D82A}">
                    <a16:rowId xmlns:a16="http://schemas.microsoft.com/office/drawing/2014/main" val="1700466230"/>
                  </a:ext>
                </a:extLst>
              </a:tr>
            </a:tbl>
          </a:graphicData>
        </a:graphic>
      </p:graphicFrame>
      <p:sp>
        <p:nvSpPr>
          <p:cNvPr id="3" name="TextBox 2">
            <a:extLst>
              <a:ext uri="{FF2B5EF4-FFF2-40B4-BE49-F238E27FC236}">
                <a16:creationId xmlns:a16="http://schemas.microsoft.com/office/drawing/2014/main" id="{3A77CF41-A665-DE4F-A888-DB5A13B0A040}"/>
              </a:ext>
            </a:extLst>
          </p:cNvPr>
          <p:cNvSpPr txBox="1"/>
          <p:nvPr/>
        </p:nvSpPr>
        <p:spPr>
          <a:xfrm>
            <a:off x="12812491" y="6104207"/>
            <a:ext cx="5414683" cy="707694"/>
          </a:xfrm>
          <a:prstGeom prst="rect">
            <a:avLst/>
          </a:prstGeom>
          <a:noFill/>
        </p:spPr>
        <p:txBody>
          <a:bodyPr wrap="square" rtlCol="0">
            <a:spAutoFit/>
          </a:bodyPr>
          <a:lstStyle/>
          <a:p>
            <a:pPr algn="ctr"/>
            <a:r>
              <a:rPr lang="en-IE" sz="1333" dirty="0"/>
              <a:t>MT model has great advantage of scale and cost efficiency; but trustees may be more distant from members and understand each group of member’s needs less </a:t>
            </a:r>
            <a:endParaRPr lang="en-IE" sz="1333" dirty="0">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E6663CF4-565D-224E-AB69-BA7D82C89D9A}"/>
              </a:ext>
            </a:extLst>
          </p:cNvPr>
          <p:cNvSpPr txBox="1"/>
          <p:nvPr/>
        </p:nvSpPr>
        <p:spPr>
          <a:xfrm>
            <a:off x="14431077" y="5615736"/>
            <a:ext cx="1853356" cy="420564"/>
          </a:xfrm>
          <a:prstGeom prst="rect">
            <a:avLst/>
          </a:prstGeom>
          <a:noFill/>
        </p:spPr>
        <p:txBody>
          <a:bodyPr wrap="square" rtlCol="0">
            <a:spAutoFit/>
          </a:bodyPr>
          <a:lstStyle/>
          <a:p>
            <a:pPr algn="ctr"/>
            <a:r>
              <a:rPr lang="en-IE" sz="2133" b="1" dirty="0">
                <a:solidFill>
                  <a:srgbClr val="333890"/>
                </a:solidFill>
                <a:latin typeface="Calibri" panose="020F0502020204030204" pitchFamily="34" charset="0"/>
                <a:cs typeface="Calibri" panose="020F0502020204030204" pitchFamily="34" charset="0"/>
              </a:rPr>
              <a:t>Comment</a:t>
            </a:r>
          </a:p>
        </p:txBody>
      </p:sp>
      <p:sp>
        <p:nvSpPr>
          <p:cNvPr id="4" name="TextBox 3">
            <a:extLst>
              <a:ext uri="{FF2B5EF4-FFF2-40B4-BE49-F238E27FC236}">
                <a16:creationId xmlns:a16="http://schemas.microsoft.com/office/drawing/2014/main" id="{A9AD81B1-9015-CA4E-A77B-4BDD4839C9AE}"/>
              </a:ext>
            </a:extLst>
          </p:cNvPr>
          <p:cNvSpPr txBox="1"/>
          <p:nvPr/>
        </p:nvSpPr>
        <p:spPr>
          <a:xfrm>
            <a:off x="15382097" y="947554"/>
            <a:ext cx="1541929" cy="379656"/>
          </a:xfrm>
          <a:prstGeom prst="rect">
            <a:avLst/>
          </a:prstGeom>
          <a:noFill/>
        </p:spPr>
        <p:txBody>
          <a:bodyPr wrap="square" rtlCol="0">
            <a:spAutoFit/>
          </a:bodyPr>
          <a:lstStyle/>
          <a:p>
            <a:r>
              <a:rPr lang="en-IE" sz="1867" dirty="0"/>
              <a:t>Stand Alone</a:t>
            </a:r>
            <a:endParaRPr lang="en-IE" sz="1867" dirty="0">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FECBB462-3FBF-ED4B-9C4D-80E444B02161}"/>
              </a:ext>
            </a:extLst>
          </p:cNvPr>
          <p:cNvSpPr txBox="1"/>
          <p:nvPr/>
        </p:nvSpPr>
        <p:spPr>
          <a:xfrm>
            <a:off x="17144644" y="823127"/>
            <a:ext cx="1050613" cy="543675"/>
          </a:xfrm>
          <a:prstGeom prst="rect">
            <a:avLst/>
          </a:prstGeom>
          <a:noFill/>
        </p:spPr>
        <p:txBody>
          <a:bodyPr wrap="square" rtlCol="0">
            <a:spAutoFit/>
          </a:bodyPr>
          <a:lstStyle/>
          <a:p>
            <a:r>
              <a:rPr lang="en-IE" sz="2933" dirty="0"/>
              <a:t>V’s</a:t>
            </a:r>
            <a:endParaRPr lang="en-IE" sz="2933" dirty="0">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29B11956-9FB7-9643-B918-365FB4353EB4}"/>
              </a:ext>
            </a:extLst>
          </p:cNvPr>
          <p:cNvSpPr txBox="1"/>
          <p:nvPr/>
        </p:nvSpPr>
        <p:spPr>
          <a:xfrm>
            <a:off x="17757747" y="947553"/>
            <a:ext cx="2088661" cy="379656"/>
          </a:xfrm>
          <a:prstGeom prst="rect">
            <a:avLst/>
          </a:prstGeom>
          <a:noFill/>
        </p:spPr>
        <p:txBody>
          <a:bodyPr wrap="square" rtlCol="0">
            <a:spAutoFit/>
          </a:bodyPr>
          <a:lstStyle/>
          <a:p>
            <a:pPr algn="ctr"/>
            <a:r>
              <a:rPr lang="en-IE" sz="1867" dirty="0"/>
              <a:t>Master Trust</a:t>
            </a:r>
            <a:endParaRPr lang="en-IE" sz="1867"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02B7EDE8-0C20-DE45-8FD1-DBC8C20F3137}"/>
              </a:ext>
            </a:extLst>
          </p:cNvPr>
          <p:cNvCxnSpPr>
            <a:cxnSpLocks/>
          </p:cNvCxnSpPr>
          <p:nvPr/>
        </p:nvCxnSpPr>
        <p:spPr>
          <a:xfrm>
            <a:off x="13142260" y="2041137"/>
            <a:ext cx="0" cy="1518763"/>
          </a:xfrm>
          <a:prstGeom prst="line">
            <a:avLst/>
          </a:prstGeom>
          <a:ln w="12700">
            <a:solidFill>
              <a:srgbClr val="333890"/>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2DC0FFE-B784-2E44-964B-FFB97F6722D3}"/>
              </a:ext>
            </a:extLst>
          </p:cNvPr>
          <p:cNvSpPr txBox="1"/>
          <p:nvPr/>
        </p:nvSpPr>
        <p:spPr>
          <a:xfrm>
            <a:off x="15382097" y="1522069"/>
            <a:ext cx="1762547" cy="666977"/>
          </a:xfrm>
          <a:prstGeom prst="rect">
            <a:avLst/>
          </a:prstGeom>
          <a:noFill/>
        </p:spPr>
        <p:txBody>
          <a:bodyPr wrap="square" rtlCol="0">
            <a:spAutoFit/>
          </a:bodyPr>
          <a:lstStyle/>
          <a:p>
            <a:r>
              <a:rPr lang="en-IE" sz="1867" dirty="0"/>
              <a:t>One trust per employer</a:t>
            </a:r>
            <a:endParaRPr lang="en-IE" sz="1867" dirty="0">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DD7EEB66-DBC0-4144-9CCD-C36819FCDE48}"/>
              </a:ext>
            </a:extLst>
          </p:cNvPr>
          <p:cNvSpPr txBox="1"/>
          <p:nvPr/>
        </p:nvSpPr>
        <p:spPr>
          <a:xfrm>
            <a:off x="16622480" y="363904"/>
            <a:ext cx="1853356" cy="420564"/>
          </a:xfrm>
          <a:prstGeom prst="rect">
            <a:avLst/>
          </a:prstGeom>
          <a:noFill/>
        </p:spPr>
        <p:txBody>
          <a:bodyPr wrap="square" rtlCol="0">
            <a:spAutoFit/>
          </a:bodyPr>
          <a:lstStyle/>
          <a:p>
            <a:pPr algn="ctr"/>
            <a:r>
              <a:rPr lang="en-IE" sz="2133" b="1" dirty="0">
                <a:solidFill>
                  <a:srgbClr val="333890"/>
                </a:solidFill>
                <a:latin typeface="Calibri" panose="020F0502020204030204" pitchFamily="34" charset="0"/>
                <a:cs typeface="Calibri" panose="020F0502020204030204" pitchFamily="34" charset="0"/>
              </a:rPr>
              <a:t>Governance</a:t>
            </a:r>
          </a:p>
        </p:txBody>
      </p:sp>
      <p:sp>
        <p:nvSpPr>
          <p:cNvPr id="23" name="TextBox 22">
            <a:extLst>
              <a:ext uri="{FF2B5EF4-FFF2-40B4-BE49-F238E27FC236}">
                <a16:creationId xmlns:a16="http://schemas.microsoft.com/office/drawing/2014/main" id="{6A4628A5-AC66-9948-8F54-6259D62A0A17}"/>
              </a:ext>
            </a:extLst>
          </p:cNvPr>
          <p:cNvSpPr txBox="1"/>
          <p:nvPr/>
        </p:nvSpPr>
        <p:spPr>
          <a:xfrm>
            <a:off x="782542" y="478989"/>
            <a:ext cx="9515556" cy="461665"/>
          </a:xfrm>
          <a:prstGeom prst="rect">
            <a:avLst/>
          </a:prstGeom>
          <a:noFill/>
        </p:spPr>
        <p:txBody>
          <a:bodyPr wrap="square" rtlCol="0">
            <a:spAutoFit/>
          </a:bodyPr>
          <a:lstStyle/>
          <a:p>
            <a:pPr lvl="0">
              <a:defRPr/>
            </a:pPr>
            <a:r>
              <a:rPr lang="en-IE" sz="2400" b="1" dirty="0">
                <a:solidFill>
                  <a:srgbClr val="5C61AC"/>
                </a:solidFill>
              </a:rPr>
              <a:t>Master Trusts in 2021</a:t>
            </a:r>
          </a:p>
        </p:txBody>
      </p:sp>
      <p:sp>
        <p:nvSpPr>
          <p:cNvPr id="24" name="Slide Number Placeholder 3">
            <a:extLst>
              <a:ext uri="{FF2B5EF4-FFF2-40B4-BE49-F238E27FC236}">
                <a16:creationId xmlns:a16="http://schemas.microsoft.com/office/drawing/2014/main" id="{2D56BBD2-8861-F54C-8470-9C19FC1AE51E}"/>
              </a:ext>
            </a:extLst>
          </p:cNvPr>
          <p:cNvSpPr txBox="1">
            <a:spLocks/>
          </p:cNvSpPr>
          <p:nvPr/>
        </p:nvSpPr>
        <p:spPr>
          <a:xfrm>
            <a:off x="417473" y="6368404"/>
            <a:ext cx="452859" cy="36512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7C03740C-C44E-9A4C-BFBE-17CCF94B0B05}" type="slidenum">
              <a:rPr lang="en-US" sz="1400">
                <a:solidFill>
                  <a:srgbClr val="6E6F71"/>
                </a:solidFill>
              </a:rPr>
              <a:pPr algn="r"/>
              <a:t>9</a:t>
            </a:fld>
            <a:endParaRPr lang="en-US" sz="1400" dirty="0">
              <a:solidFill>
                <a:srgbClr val="6E6F71"/>
              </a:solidFill>
            </a:endParaRPr>
          </a:p>
        </p:txBody>
      </p:sp>
      <p:cxnSp>
        <p:nvCxnSpPr>
          <p:cNvPr id="27" name="Straight Connector 26">
            <a:extLst>
              <a:ext uri="{FF2B5EF4-FFF2-40B4-BE49-F238E27FC236}">
                <a16:creationId xmlns:a16="http://schemas.microsoft.com/office/drawing/2014/main" id="{3E45267F-6600-3845-BF7A-31F847F2417A}"/>
              </a:ext>
            </a:extLst>
          </p:cNvPr>
          <p:cNvCxnSpPr>
            <a:cxnSpLocks/>
          </p:cNvCxnSpPr>
          <p:nvPr/>
        </p:nvCxnSpPr>
        <p:spPr>
          <a:xfrm>
            <a:off x="879513" y="6414571"/>
            <a:ext cx="112007" cy="526056"/>
          </a:xfrm>
          <a:prstGeom prst="line">
            <a:avLst/>
          </a:prstGeom>
          <a:ln w="12700">
            <a:solidFill>
              <a:srgbClr val="5C61A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8751941"/>
      </p:ext>
    </p:extLst>
  </p:cSld>
  <p:clrMapOvr>
    <a:masterClrMapping/>
  </p:clrMapOvr>
</p:sld>
</file>

<file path=ppt/theme/theme1.xml><?xml version="1.0" encoding="utf-8"?>
<a:theme xmlns:a="http://schemas.openxmlformats.org/drawingml/2006/main" name="Blank Intr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L Cover with imag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erior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ank You ">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Thank You ">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Interior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IL Cover with imag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Interior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27123</TotalTime>
  <Words>2599</Words>
  <Application>Microsoft Office PowerPoint</Application>
  <PresentationFormat>Widescreen</PresentationFormat>
  <Paragraphs>290</Paragraphs>
  <Slides>26</Slides>
  <Notes>0</Notes>
  <HiddenSlides>0</HiddenSlides>
  <MMClips>0</MMClips>
  <ScaleCrop>false</ScaleCrop>
  <HeadingPairs>
    <vt:vector size="6" baseType="variant">
      <vt:variant>
        <vt:lpstr>Fonts Used</vt:lpstr>
      </vt:variant>
      <vt:variant>
        <vt:i4>4</vt:i4>
      </vt:variant>
      <vt:variant>
        <vt:lpstr>Theme</vt:lpstr>
      </vt:variant>
      <vt:variant>
        <vt:i4>9</vt:i4>
      </vt:variant>
      <vt:variant>
        <vt:lpstr>Slide Titles</vt:lpstr>
      </vt:variant>
      <vt:variant>
        <vt:i4>26</vt:i4>
      </vt:variant>
    </vt:vector>
  </HeadingPairs>
  <TitlesOfParts>
    <vt:vector size="39" baseType="lpstr">
      <vt:lpstr>Arial</vt:lpstr>
      <vt:lpstr>Calibri</vt:lpstr>
      <vt:lpstr>Calibri Light</vt:lpstr>
      <vt:lpstr>Chalkduster</vt:lpstr>
      <vt:lpstr>Blank Intro</vt:lpstr>
      <vt:lpstr>IL Cover with image</vt:lpstr>
      <vt:lpstr>Contents</vt:lpstr>
      <vt:lpstr>Interior slide</vt:lpstr>
      <vt:lpstr>Thank You </vt:lpstr>
      <vt:lpstr>1_Thank You </vt:lpstr>
      <vt:lpstr>1_Interior slide</vt:lpstr>
      <vt:lpstr>1_IL Cover with image</vt:lpstr>
      <vt:lpstr>2_Interior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OFARRELL, SHANE</cp:lastModifiedBy>
  <cp:revision>1021</cp:revision>
  <cp:lastPrinted>2020-10-12T16:40:24Z</cp:lastPrinted>
  <dcterms:created xsi:type="dcterms:W3CDTF">2019-10-14T10:06:01Z</dcterms:created>
  <dcterms:modified xsi:type="dcterms:W3CDTF">2021-10-18T16:04:37Z</dcterms:modified>
</cp:coreProperties>
</file>